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18.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662" r:id="rId2"/>
    <p:sldId id="663" r:id="rId3"/>
    <p:sldId id="711" r:id="rId4"/>
    <p:sldId id="568" r:id="rId5"/>
    <p:sldId id="564" r:id="rId6"/>
    <p:sldId id="757" r:id="rId7"/>
    <p:sldId id="758" r:id="rId8"/>
    <p:sldId id="759" r:id="rId9"/>
    <p:sldId id="760" r:id="rId10"/>
    <p:sldId id="726" r:id="rId11"/>
    <p:sldId id="727" r:id="rId12"/>
    <p:sldId id="725" r:id="rId13"/>
    <p:sldId id="735" r:id="rId14"/>
    <p:sldId id="737" r:id="rId15"/>
    <p:sldId id="736" r:id="rId16"/>
    <p:sldId id="747" r:id="rId17"/>
    <p:sldId id="748" r:id="rId18"/>
    <p:sldId id="720" r:id="rId19"/>
    <p:sldId id="755" r:id="rId20"/>
    <p:sldId id="756" r:id="rId21"/>
    <p:sldId id="749" r:id="rId22"/>
    <p:sldId id="750" r:id="rId23"/>
    <p:sldId id="751" r:id="rId24"/>
    <p:sldId id="745" r:id="rId25"/>
    <p:sldId id="746" r:id="rId26"/>
    <p:sldId id="559" r:id="rId27"/>
    <p:sldId id="752" r:id="rId28"/>
    <p:sldId id="687" r:id="rId29"/>
    <p:sldId id="740" r:id="rId30"/>
    <p:sldId id="689" r:id="rId31"/>
  </p:sldIdLst>
  <p:sldSz cx="9144000" cy="6858000" type="screen4x3"/>
  <p:notesSz cx="6858000" cy="92075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clrMru>
    <a:srgbClr val="0A0A0A"/>
    <a:srgbClr val="CC0000"/>
    <a:srgbClr val="00FFCC"/>
    <a:srgbClr val="CC66FF"/>
    <a:srgbClr val="FF3399"/>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0" autoAdjust="0"/>
    <p:restoredTop sz="93763" autoAdjust="0"/>
  </p:normalViewPr>
  <p:slideViewPr>
    <p:cSldViewPr>
      <p:cViewPr>
        <p:scale>
          <a:sx n="75" d="100"/>
          <a:sy n="75" d="100"/>
        </p:scale>
        <p:origin x="-2736"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chris:Desktop:Fraga_LatEducinthe21CenturyP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chris:Desktop:Fraga_LatEducinthe21CenturyPres.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Macintosh%20HD:Users:normarodriguez:Desktop:NCES%20data%20charts.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Macintosh%20HD:Users:normarodriguez:Desktop:NCES%20data%20charts.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file:///C:\Documents%20and%20Settings\User\My%20Documents\UW%20Work\Luis%20Fraga%20Work\Ppt%20Graphs.xls"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User\My%20Documents\UW%20Work\Luis%20Fraga%20Work\Ppt%20Graphs.xls"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sz="1780" b="1" i="0" u="none" strike="noStrike" baseline="0">
                <a:solidFill>
                  <a:srgbClr val="CCFFFF"/>
                </a:solidFill>
                <a:latin typeface="Garamond"/>
                <a:ea typeface="Garamond"/>
                <a:cs typeface="Garamond"/>
              </a:defRPr>
            </a:pPr>
            <a:r>
              <a:rPr lang="en-US" dirty="0"/>
              <a:t>Population Growth in the U.S., </a:t>
            </a:r>
            <a:r>
              <a:rPr lang="en-US" dirty="0" smtClean="0"/>
              <a:t>1970-2050</a:t>
            </a:r>
            <a:endParaRPr lang="en-US" dirty="0"/>
          </a:p>
        </c:rich>
      </c:tx>
      <c:layout>
        <c:manualLayout>
          <c:xMode val="edge"/>
          <c:yMode val="edge"/>
          <c:x val="0.221662517991703"/>
          <c:y val="1.9047619047619101E-2"/>
        </c:manualLayout>
      </c:layout>
      <c:overlay val="0"/>
      <c:spPr>
        <a:noFill/>
        <a:ln w="23817">
          <a:noFill/>
        </a:ln>
      </c:spPr>
    </c:title>
    <c:autoTitleDeleted val="0"/>
    <c:plotArea>
      <c:layout>
        <c:manualLayout>
          <c:layoutTarget val="inner"/>
          <c:xMode val="edge"/>
          <c:yMode val="edge"/>
          <c:x val="7.3206052691917198E-2"/>
          <c:y val="9.4826519972674703E-2"/>
          <c:w val="0.80823478929283299"/>
          <c:h val="0.76903517608602101"/>
        </c:manualLayout>
      </c:layout>
      <c:lineChart>
        <c:grouping val="standard"/>
        <c:varyColors val="0"/>
        <c:ser>
          <c:idx val="0"/>
          <c:order val="0"/>
          <c:tx>
            <c:strRef>
              <c:f>Sheet1!$A$2</c:f>
              <c:strCache>
                <c:ptCount val="1"/>
                <c:pt idx="0">
                  <c:v>White</c:v>
                </c:pt>
              </c:strCache>
            </c:strRef>
          </c:tx>
          <c:spPr>
            <a:ln w="35727">
              <a:solidFill>
                <a:srgbClr val="CCFFCC"/>
              </a:solidFill>
              <a:prstDash val="solid"/>
            </a:ln>
          </c:spPr>
          <c:marker>
            <c:symbol val="circle"/>
            <c:size val="2"/>
            <c:spPr>
              <a:solidFill>
                <a:srgbClr val="CCFFCC"/>
              </a:solidFill>
              <a:ln>
                <a:solidFill>
                  <a:srgbClr val="000000"/>
                </a:solidFill>
                <a:prstDash val="solid"/>
              </a:ln>
            </c:spPr>
          </c:marker>
          <c:dLbls>
            <c:spPr>
              <a:noFill/>
              <a:ln w="23817">
                <a:noFill/>
              </a:ln>
            </c:spPr>
            <c:txPr>
              <a:bodyPr/>
              <a:lstStyle/>
              <a:p>
                <a:pPr>
                  <a:defRPr sz="1035" b="1" i="0" u="none" strike="noStrike" baseline="0">
                    <a:solidFill>
                      <a:srgbClr val="FFFFFF"/>
                    </a:solidFill>
                    <a:latin typeface="Arial"/>
                    <a:ea typeface="Arial"/>
                    <a:cs typeface="Arial"/>
                  </a:defRPr>
                </a:pPr>
                <a:endParaRPr lang="en-US"/>
              </a:p>
            </c:txPr>
            <c:dLblPos val="t"/>
            <c:showLegendKey val="0"/>
            <c:showVal val="1"/>
            <c:showCatName val="0"/>
            <c:showSerName val="0"/>
            <c:showPercent val="0"/>
            <c:showBubbleSize val="0"/>
            <c:showLeaderLines val="0"/>
          </c:dLbls>
          <c:cat>
            <c:numRef>
              <c:f>Sheet1!$B$1:$J$1</c:f>
              <c:numCache>
                <c:formatCode>General</c:formatCode>
                <c:ptCount val="9"/>
                <c:pt idx="0">
                  <c:v>1970</c:v>
                </c:pt>
                <c:pt idx="1">
                  <c:v>1980</c:v>
                </c:pt>
                <c:pt idx="2">
                  <c:v>1990</c:v>
                </c:pt>
                <c:pt idx="3">
                  <c:v>2000</c:v>
                </c:pt>
                <c:pt idx="4">
                  <c:v>2010</c:v>
                </c:pt>
                <c:pt idx="5">
                  <c:v>2020</c:v>
                </c:pt>
                <c:pt idx="6">
                  <c:v>2030</c:v>
                </c:pt>
                <c:pt idx="7">
                  <c:v>2040</c:v>
                </c:pt>
                <c:pt idx="8">
                  <c:v>2050</c:v>
                </c:pt>
              </c:numCache>
            </c:numRef>
          </c:cat>
          <c:val>
            <c:numRef>
              <c:f>Sheet1!$B$2:$J$2</c:f>
              <c:numCache>
                <c:formatCode>0.0</c:formatCode>
                <c:ptCount val="9"/>
                <c:pt idx="0">
                  <c:v>84.1</c:v>
                </c:pt>
                <c:pt idx="1">
                  <c:v>80.19</c:v>
                </c:pt>
                <c:pt idx="2">
                  <c:v>76.150000000000006</c:v>
                </c:pt>
                <c:pt idx="3">
                  <c:v>71.02</c:v>
                </c:pt>
                <c:pt idx="4">
                  <c:v>65.739999999999995</c:v>
                </c:pt>
                <c:pt idx="5">
                  <c:v>60.123847715349292</c:v>
                </c:pt>
                <c:pt idx="6">
                  <c:v>55.479340192716002</c:v>
                </c:pt>
                <c:pt idx="7">
                  <c:v>50.798091974707582</c:v>
                </c:pt>
                <c:pt idx="8">
                  <c:v>46.319551535389927</c:v>
                </c:pt>
              </c:numCache>
            </c:numRef>
          </c:val>
          <c:smooth val="0"/>
        </c:ser>
        <c:ser>
          <c:idx val="2"/>
          <c:order val="1"/>
          <c:tx>
            <c:strRef>
              <c:f>Sheet1!$A$3</c:f>
              <c:strCache>
                <c:ptCount val="1"/>
                <c:pt idx="0">
                  <c:v>Af-Am</c:v>
                </c:pt>
              </c:strCache>
            </c:strRef>
          </c:tx>
          <c:spPr>
            <a:ln w="35727">
              <a:solidFill>
                <a:srgbClr val="FF6600"/>
              </a:solidFill>
              <a:prstDash val="solid"/>
            </a:ln>
          </c:spPr>
          <c:marker>
            <c:symbol val="square"/>
            <c:size val="2"/>
            <c:spPr>
              <a:solidFill>
                <a:srgbClr val="FF6600"/>
              </a:solidFill>
              <a:ln>
                <a:solidFill>
                  <a:srgbClr val="000000"/>
                </a:solidFill>
                <a:prstDash val="solid"/>
              </a:ln>
            </c:spPr>
          </c:marker>
          <c:dLbls>
            <c:dLbl>
              <c:idx val="3"/>
              <c:layout>
                <c:manualLayout>
                  <c:x val="-1.1267029251879499E-2"/>
                  <c:y val="1.0382375148312001E-2"/>
                </c:manualLayout>
              </c:layout>
              <c:dLblPos val="r"/>
              <c:showLegendKey val="0"/>
              <c:showVal val="1"/>
              <c:showCatName val="0"/>
              <c:showSerName val="0"/>
              <c:showPercent val="0"/>
              <c:showBubbleSize val="0"/>
            </c:dLbl>
            <c:dLbl>
              <c:idx val="4"/>
              <c:layout>
                <c:manualLayout>
                  <c:x val="-2.82792577399501E-2"/>
                  <c:y val="-1.7014885125660701E-2"/>
                </c:manualLayout>
              </c:layout>
              <c:dLblPos val="r"/>
              <c:showLegendKey val="0"/>
              <c:showVal val="1"/>
              <c:showCatName val="0"/>
              <c:showSerName val="0"/>
              <c:showPercent val="0"/>
              <c:showBubbleSize val="0"/>
            </c:dLbl>
            <c:spPr>
              <a:noFill/>
              <a:ln w="23817">
                <a:noFill/>
              </a:ln>
            </c:spPr>
            <c:txPr>
              <a:bodyPr/>
              <a:lstStyle/>
              <a:p>
                <a:pPr>
                  <a:defRPr sz="1035" b="1" i="0" u="none" strike="noStrike" baseline="0">
                    <a:solidFill>
                      <a:srgbClr val="FFFFFF"/>
                    </a:solidFill>
                    <a:latin typeface="Arial"/>
                    <a:ea typeface="Arial"/>
                    <a:cs typeface="Arial"/>
                  </a:defRPr>
                </a:pPr>
                <a:endParaRPr lang="en-US"/>
              </a:p>
            </c:txPr>
            <c:dLblPos val="t"/>
            <c:showLegendKey val="0"/>
            <c:showVal val="1"/>
            <c:showCatName val="0"/>
            <c:showSerName val="0"/>
            <c:showPercent val="0"/>
            <c:showBubbleSize val="0"/>
            <c:showLeaderLines val="0"/>
          </c:dLbls>
          <c:cat>
            <c:numRef>
              <c:f>Sheet1!$B$1:$J$1</c:f>
              <c:numCache>
                <c:formatCode>General</c:formatCode>
                <c:ptCount val="9"/>
                <c:pt idx="0">
                  <c:v>1970</c:v>
                </c:pt>
                <c:pt idx="1">
                  <c:v>1980</c:v>
                </c:pt>
                <c:pt idx="2">
                  <c:v>1990</c:v>
                </c:pt>
                <c:pt idx="3">
                  <c:v>2000</c:v>
                </c:pt>
                <c:pt idx="4">
                  <c:v>2010</c:v>
                </c:pt>
                <c:pt idx="5">
                  <c:v>2020</c:v>
                </c:pt>
                <c:pt idx="6">
                  <c:v>2030</c:v>
                </c:pt>
                <c:pt idx="7">
                  <c:v>2040</c:v>
                </c:pt>
                <c:pt idx="8">
                  <c:v>2050</c:v>
                </c:pt>
              </c:numCache>
            </c:numRef>
          </c:cat>
          <c:val>
            <c:numRef>
              <c:f>Sheet1!$B$3:$J$3</c:f>
              <c:numCache>
                <c:formatCode>0.0</c:formatCode>
                <c:ptCount val="9"/>
                <c:pt idx="0">
                  <c:v>10.64</c:v>
                </c:pt>
                <c:pt idx="1">
                  <c:v>11.61</c:v>
                </c:pt>
                <c:pt idx="2">
                  <c:v>11.88</c:v>
                </c:pt>
                <c:pt idx="3">
                  <c:v>12.39</c:v>
                </c:pt>
                <c:pt idx="4">
                  <c:v>12.57</c:v>
                </c:pt>
                <c:pt idx="5">
                  <c:v>12.257936008108111</c:v>
                </c:pt>
                <c:pt idx="6">
                  <c:v>12.17152204935436</c:v>
                </c:pt>
                <c:pt idx="7">
                  <c:v>12.02499661042018</c:v>
                </c:pt>
                <c:pt idx="8">
                  <c:v>11.833242598671101</c:v>
                </c:pt>
              </c:numCache>
            </c:numRef>
          </c:val>
          <c:smooth val="0"/>
        </c:ser>
        <c:ser>
          <c:idx val="1"/>
          <c:order val="2"/>
          <c:tx>
            <c:strRef>
              <c:f>Sheet1!$A$4</c:f>
              <c:strCache>
                <c:ptCount val="1"/>
                <c:pt idx="0">
                  <c:v>Latino</c:v>
                </c:pt>
              </c:strCache>
            </c:strRef>
          </c:tx>
          <c:spPr>
            <a:ln w="35727">
              <a:solidFill>
                <a:srgbClr val="00FF00"/>
              </a:solidFill>
              <a:prstDash val="solid"/>
            </a:ln>
          </c:spPr>
          <c:marker>
            <c:symbol val="triangle"/>
            <c:size val="2"/>
            <c:spPr>
              <a:solidFill>
                <a:srgbClr val="00FF00"/>
              </a:solidFill>
              <a:ln>
                <a:solidFill>
                  <a:srgbClr val="000000"/>
                </a:solidFill>
                <a:prstDash val="solid"/>
              </a:ln>
            </c:spPr>
          </c:marker>
          <c:dLbls>
            <c:dLbl>
              <c:idx val="3"/>
              <c:layout>
                <c:manualLayout>
                  <c:x val="-1.1267029251879499E-2"/>
                  <c:y val="-3.0713695034695999E-2"/>
                </c:manualLayout>
              </c:layout>
              <c:dLblPos val="r"/>
              <c:showLegendKey val="0"/>
              <c:showVal val="1"/>
              <c:showCatName val="0"/>
              <c:showSerName val="0"/>
              <c:showPercent val="0"/>
              <c:showBubbleSize val="0"/>
            </c:dLbl>
            <c:spPr>
              <a:noFill/>
              <a:ln w="23817">
                <a:noFill/>
              </a:ln>
            </c:spPr>
            <c:txPr>
              <a:bodyPr/>
              <a:lstStyle/>
              <a:p>
                <a:pPr>
                  <a:defRPr sz="1035" b="1" i="0" u="none" strike="noStrike" baseline="0">
                    <a:solidFill>
                      <a:srgbClr val="FFFFFF"/>
                    </a:solidFill>
                    <a:latin typeface="Arial"/>
                    <a:ea typeface="Arial"/>
                    <a:cs typeface="Arial"/>
                  </a:defRPr>
                </a:pPr>
                <a:endParaRPr lang="en-US"/>
              </a:p>
            </c:txPr>
            <c:dLblPos val="t"/>
            <c:showLegendKey val="0"/>
            <c:showVal val="1"/>
            <c:showCatName val="0"/>
            <c:showSerName val="0"/>
            <c:showPercent val="0"/>
            <c:showBubbleSize val="0"/>
            <c:showLeaderLines val="0"/>
          </c:dLbls>
          <c:cat>
            <c:numRef>
              <c:f>Sheet1!$B$1:$J$1</c:f>
              <c:numCache>
                <c:formatCode>General</c:formatCode>
                <c:ptCount val="9"/>
                <c:pt idx="0">
                  <c:v>1970</c:v>
                </c:pt>
                <c:pt idx="1">
                  <c:v>1980</c:v>
                </c:pt>
                <c:pt idx="2">
                  <c:v>1990</c:v>
                </c:pt>
                <c:pt idx="3">
                  <c:v>2000</c:v>
                </c:pt>
                <c:pt idx="4">
                  <c:v>2010</c:v>
                </c:pt>
                <c:pt idx="5">
                  <c:v>2020</c:v>
                </c:pt>
                <c:pt idx="6">
                  <c:v>2030</c:v>
                </c:pt>
                <c:pt idx="7">
                  <c:v>2040</c:v>
                </c:pt>
                <c:pt idx="8">
                  <c:v>2050</c:v>
                </c:pt>
              </c:numCache>
            </c:numRef>
          </c:cat>
          <c:val>
            <c:numRef>
              <c:f>Sheet1!$B$4:$J$4</c:f>
              <c:numCache>
                <c:formatCode>0.0</c:formatCode>
                <c:ptCount val="9"/>
                <c:pt idx="0">
                  <c:v>4.5199999999999996</c:v>
                </c:pt>
                <c:pt idx="1">
                  <c:v>6.58</c:v>
                </c:pt>
                <c:pt idx="2">
                  <c:v>9.11</c:v>
                </c:pt>
                <c:pt idx="3">
                  <c:v>12.5</c:v>
                </c:pt>
                <c:pt idx="4">
                  <c:v>16.3</c:v>
                </c:pt>
                <c:pt idx="5">
                  <c:v>19.439814638518751</c:v>
                </c:pt>
                <c:pt idx="6">
                  <c:v>23.006776384660881</c:v>
                </c:pt>
                <c:pt idx="7">
                  <c:v>26.678581553290361</c:v>
                </c:pt>
                <c:pt idx="8">
                  <c:v>30.248127031563978</c:v>
                </c:pt>
              </c:numCache>
            </c:numRef>
          </c:val>
          <c:smooth val="0"/>
        </c:ser>
        <c:ser>
          <c:idx val="3"/>
          <c:order val="3"/>
          <c:tx>
            <c:strRef>
              <c:f>Sheet1!$A$5</c:f>
              <c:strCache>
                <c:ptCount val="1"/>
                <c:pt idx="0">
                  <c:v>Asian</c:v>
                </c:pt>
              </c:strCache>
            </c:strRef>
          </c:tx>
          <c:spPr>
            <a:ln w="35727">
              <a:solidFill>
                <a:srgbClr val="FFCC00"/>
              </a:solidFill>
              <a:prstDash val="solid"/>
            </a:ln>
          </c:spPr>
          <c:marker>
            <c:symbol val="diamond"/>
            <c:size val="2"/>
            <c:spPr>
              <a:solidFill>
                <a:srgbClr val="FFCC00"/>
              </a:solidFill>
              <a:ln>
                <a:solidFill>
                  <a:srgbClr val="000000"/>
                </a:solidFill>
                <a:prstDash val="solid"/>
              </a:ln>
            </c:spPr>
          </c:marker>
          <c:dLbls>
            <c:spPr>
              <a:noFill/>
              <a:ln w="23817">
                <a:noFill/>
              </a:ln>
            </c:spPr>
            <c:txPr>
              <a:bodyPr/>
              <a:lstStyle/>
              <a:p>
                <a:pPr>
                  <a:defRPr sz="1035" b="1" i="0" u="none" strike="noStrike" baseline="0">
                    <a:solidFill>
                      <a:srgbClr val="FFFFFF"/>
                    </a:solidFill>
                    <a:latin typeface="Arial"/>
                    <a:ea typeface="Arial"/>
                    <a:cs typeface="Arial"/>
                  </a:defRPr>
                </a:pPr>
                <a:endParaRPr lang="en-US"/>
              </a:p>
            </c:txPr>
            <c:dLblPos val="t"/>
            <c:showLegendKey val="0"/>
            <c:showVal val="1"/>
            <c:showCatName val="0"/>
            <c:showSerName val="0"/>
            <c:showPercent val="0"/>
            <c:showBubbleSize val="0"/>
            <c:showLeaderLines val="0"/>
          </c:dLbls>
          <c:cat>
            <c:numRef>
              <c:f>Sheet1!$B$1:$J$1</c:f>
              <c:numCache>
                <c:formatCode>General</c:formatCode>
                <c:ptCount val="9"/>
                <c:pt idx="0">
                  <c:v>1970</c:v>
                </c:pt>
                <c:pt idx="1">
                  <c:v>1980</c:v>
                </c:pt>
                <c:pt idx="2">
                  <c:v>1990</c:v>
                </c:pt>
                <c:pt idx="3">
                  <c:v>2000</c:v>
                </c:pt>
                <c:pt idx="4">
                  <c:v>2010</c:v>
                </c:pt>
                <c:pt idx="5">
                  <c:v>2020</c:v>
                </c:pt>
                <c:pt idx="6">
                  <c:v>2030</c:v>
                </c:pt>
                <c:pt idx="7">
                  <c:v>2040</c:v>
                </c:pt>
                <c:pt idx="8">
                  <c:v>2050</c:v>
                </c:pt>
              </c:numCache>
            </c:numRef>
          </c:cat>
          <c:val>
            <c:numRef>
              <c:f>Sheet1!$B$5:$J$5</c:f>
              <c:numCache>
                <c:formatCode>0.0</c:formatCode>
                <c:ptCount val="9"/>
                <c:pt idx="0">
                  <c:v>0.72</c:v>
                </c:pt>
                <c:pt idx="1">
                  <c:v>1.62</c:v>
                </c:pt>
                <c:pt idx="2">
                  <c:v>2.86</c:v>
                </c:pt>
                <c:pt idx="3">
                  <c:v>3.7</c:v>
                </c:pt>
                <c:pt idx="4">
                  <c:v>4.83</c:v>
                </c:pt>
                <c:pt idx="5">
                  <c:v>5.3628286958788713</c:v>
                </c:pt>
                <c:pt idx="6">
                  <c:v>6.1555061137393796</c:v>
                </c:pt>
                <c:pt idx="7">
                  <c:v>6.9181940318743784</c:v>
                </c:pt>
                <c:pt idx="8">
                  <c:v>7.612144625736569</c:v>
                </c:pt>
              </c:numCache>
            </c:numRef>
          </c:val>
          <c:smooth val="0"/>
        </c:ser>
        <c:dLbls>
          <c:showLegendKey val="0"/>
          <c:showVal val="1"/>
          <c:showCatName val="0"/>
          <c:showSerName val="0"/>
          <c:showPercent val="0"/>
          <c:showBubbleSize val="0"/>
        </c:dLbls>
        <c:marker val="1"/>
        <c:smooth val="0"/>
        <c:axId val="115254400"/>
        <c:axId val="115255936"/>
      </c:lineChart>
      <c:catAx>
        <c:axId val="115254400"/>
        <c:scaling>
          <c:orientation val="minMax"/>
        </c:scaling>
        <c:delete val="0"/>
        <c:axPos val="b"/>
        <c:numFmt formatCode="General" sourceLinked="1"/>
        <c:majorTickMark val="out"/>
        <c:minorTickMark val="none"/>
        <c:tickLblPos val="nextTo"/>
        <c:spPr>
          <a:ln w="2979">
            <a:solidFill>
              <a:srgbClr val="00FFFF"/>
            </a:solidFill>
            <a:prstDash val="solid"/>
          </a:ln>
        </c:spPr>
        <c:txPr>
          <a:bodyPr rot="0" vert="horz"/>
          <a:lstStyle/>
          <a:p>
            <a:pPr>
              <a:defRPr sz="1035" b="1" i="0" u="none" strike="noStrike" baseline="0">
                <a:solidFill>
                  <a:srgbClr val="00CCFF"/>
                </a:solidFill>
                <a:latin typeface="Arial"/>
                <a:ea typeface="Arial"/>
                <a:cs typeface="Arial"/>
              </a:defRPr>
            </a:pPr>
            <a:endParaRPr lang="en-US"/>
          </a:p>
        </c:txPr>
        <c:crossAx val="115255936"/>
        <c:crosses val="autoZero"/>
        <c:auto val="1"/>
        <c:lblAlgn val="ctr"/>
        <c:lblOffset val="100"/>
        <c:tickLblSkip val="1"/>
        <c:tickMarkSkip val="1"/>
        <c:noMultiLvlLbl val="0"/>
      </c:catAx>
      <c:valAx>
        <c:axId val="115255936"/>
        <c:scaling>
          <c:orientation val="minMax"/>
        </c:scaling>
        <c:delete val="0"/>
        <c:axPos val="l"/>
        <c:majorGridlines>
          <c:spPr>
            <a:ln w="2979">
              <a:solidFill>
                <a:srgbClr val="00FFFF"/>
              </a:solidFill>
              <a:prstDash val="solid"/>
            </a:ln>
          </c:spPr>
        </c:majorGridlines>
        <c:title>
          <c:tx>
            <c:rich>
              <a:bodyPr/>
              <a:lstStyle/>
              <a:p>
                <a:pPr>
                  <a:defRPr sz="890" b="1" i="0" u="none" strike="noStrike" baseline="0">
                    <a:solidFill>
                      <a:srgbClr val="CCFFFF"/>
                    </a:solidFill>
                    <a:latin typeface="Arial"/>
                    <a:ea typeface="Arial"/>
                    <a:cs typeface="Arial"/>
                  </a:defRPr>
                </a:pPr>
                <a:r>
                  <a:rPr lang="en-US"/>
                  <a:t>Percent of Total Population</a:t>
                </a:r>
              </a:p>
            </c:rich>
          </c:tx>
          <c:layout>
            <c:manualLayout>
              <c:xMode val="edge"/>
              <c:yMode val="edge"/>
              <c:x val="5.0377896311348397E-3"/>
              <c:y val="0.35238095238095402"/>
            </c:manualLayout>
          </c:layout>
          <c:overlay val="0"/>
          <c:spPr>
            <a:noFill/>
            <a:ln w="23817">
              <a:noFill/>
            </a:ln>
          </c:spPr>
        </c:title>
        <c:numFmt formatCode="0.0" sourceLinked="1"/>
        <c:majorTickMark val="out"/>
        <c:minorTickMark val="none"/>
        <c:tickLblPos val="nextTo"/>
        <c:spPr>
          <a:ln w="2979">
            <a:solidFill>
              <a:srgbClr val="00FFFF"/>
            </a:solidFill>
            <a:prstDash val="solid"/>
          </a:ln>
        </c:spPr>
        <c:txPr>
          <a:bodyPr rot="0" vert="horz"/>
          <a:lstStyle/>
          <a:p>
            <a:pPr>
              <a:defRPr sz="1035" b="1" i="0" u="none" strike="noStrike" baseline="0">
                <a:solidFill>
                  <a:srgbClr val="00CCFF"/>
                </a:solidFill>
                <a:latin typeface="Arial"/>
                <a:ea typeface="Arial"/>
                <a:cs typeface="Arial"/>
              </a:defRPr>
            </a:pPr>
            <a:endParaRPr lang="en-US"/>
          </a:p>
        </c:txPr>
        <c:crossAx val="115254400"/>
        <c:crosses val="autoZero"/>
        <c:crossBetween val="between"/>
      </c:valAx>
      <c:spPr>
        <a:noFill/>
        <a:ln w="11909">
          <a:solidFill>
            <a:srgbClr val="00CCFF"/>
          </a:solidFill>
          <a:prstDash val="solid"/>
        </a:ln>
      </c:spPr>
    </c:plotArea>
    <c:legend>
      <c:legendPos val="r"/>
      <c:layout>
        <c:manualLayout>
          <c:xMode val="edge"/>
          <c:yMode val="edge"/>
          <c:x val="0.90523150735190205"/>
          <c:y val="0.45952390097579299"/>
          <c:w val="9.2249597832528799E-2"/>
          <c:h val="0.20238104383293601"/>
        </c:manualLayout>
      </c:layout>
      <c:overlay val="0"/>
      <c:spPr>
        <a:noFill/>
        <a:ln w="2979">
          <a:solidFill>
            <a:srgbClr val="00FFFF"/>
          </a:solidFill>
          <a:prstDash val="solid"/>
        </a:ln>
      </c:spPr>
      <c:txPr>
        <a:bodyPr/>
        <a:lstStyle/>
        <a:p>
          <a:pPr>
            <a:defRPr sz="818" b="1" i="0" u="none" strike="noStrike" baseline="0">
              <a:solidFill>
                <a:srgbClr val="FFFFFF"/>
              </a:solidFill>
              <a:latin typeface="Arial"/>
              <a:ea typeface="Arial"/>
              <a:cs typeface="Arial"/>
            </a:defRPr>
          </a:pPr>
          <a:endParaRPr lang="en-US"/>
        </a:p>
      </c:txPr>
    </c:legend>
    <c:plotVisOnly val="1"/>
    <c:dispBlanksAs val="gap"/>
    <c:showDLblsOverMax val="0"/>
  </c:chart>
  <c:spPr>
    <a:noFill/>
    <a:ln>
      <a:noFill/>
    </a:ln>
  </c:spPr>
  <c:txPr>
    <a:bodyPr/>
    <a:lstStyle/>
    <a:p>
      <a:pPr>
        <a:defRPr sz="75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Public School Enrollment, </a:t>
            </a:r>
            <a:r>
              <a:rPr lang="en-US" dirty="0" smtClean="0"/>
              <a:t>1955 - 2011</a:t>
            </a:r>
            <a:endParaRPr lang="en-US" dirty="0"/>
          </a:p>
        </c:rich>
      </c:tx>
      <c:overlay val="0"/>
    </c:title>
    <c:autoTitleDeleted val="0"/>
    <c:plotArea>
      <c:layout/>
      <c:barChart>
        <c:barDir val="col"/>
        <c:grouping val="clustered"/>
        <c:varyColors val="0"/>
        <c:ser>
          <c:idx val="0"/>
          <c:order val="0"/>
          <c:tx>
            <c:strRef>
              <c:f>Sheet1!$C$5</c:f>
              <c:strCache>
                <c:ptCount val="1"/>
                <c:pt idx="0">
                  <c:v>Total</c:v>
                </c:pt>
              </c:strCache>
            </c:strRef>
          </c:tx>
          <c:invertIfNegative val="0"/>
          <c:cat>
            <c:numRef>
              <c:f>Sheet1!$B$6:$B$19</c:f>
              <c:numCache>
                <c:formatCode>General</c:formatCode>
                <c:ptCount val="14"/>
                <c:pt idx="0">
                  <c:v>1955</c:v>
                </c:pt>
                <c:pt idx="1">
                  <c:v>1960</c:v>
                </c:pt>
                <c:pt idx="2">
                  <c:v>1965</c:v>
                </c:pt>
                <c:pt idx="3">
                  <c:v>1970</c:v>
                </c:pt>
                <c:pt idx="4">
                  <c:v>1974</c:v>
                </c:pt>
                <c:pt idx="5">
                  <c:v>1978</c:v>
                </c:pt>
                <c:pt idx="6">
                  <c:v>1982</c:v>
                </c:pt>
                <c:pt idx="7">
                  <c:v>1986</c:v>
                </c:pt>
                <c:pt idx="8">
                  <c:v>1990</c:v>
                </c:pt>
                <c:pt idx="9">
                  <c:v>1994</c:v>
                </c:pt>
                <c:pt idx="10">
                  <c:v>1998</c:v>
                </c:pt>
                <c:pt idx="11">
                  <c:v>2002</c:v>
                </c:pt>
                <c:pt idx="12">
                  <c:v>2008</c:v>
                </c:pt>
                <c:pt idx="13">
                  <c:v>2011</c:v>
                </c:pt>
              </c:numCache>
            </c:numRef>
          </c:cat>
          <c:val>
            <c:numRef>
              <c:f>Sheet1!$C$6:$C$19</c:f>
              <c:numCache>
                <c:formatCode>General</c:formatCode>
                <c:ptCount val="14"/>
                <c:pt idx="0">
                  <c:v>31</c:v>
                </c:pt>
                <c:pt idx="1">
                  <c:v>36</c:v>
                </c:pt>
                <c:pt idx="2">
                  <c:v>43</c:v>
                </c:pt>
                <c:pt idx="3">
                  <c:v>45</c:v>
                </c:pt>
                <c:pt idx="4">
                  <c:v>44.5</c:v>
                </c:pt>
                <c:pt idx="5">
                  <c:v>42</c:v>
                </c:pt>
                <c:pt idx="6">
                  <c:v>41</c:v>
                </c:pt>
                <c:pt idx="7">
                  <c:v>39</c:v>
                </c:pt>
                <c:pt idx="8">
                  <c:v>40</c:v>
                </c:pt>
                <c:pt idx="9">
                  <c:v>43</c:v>
                </c:pt>
                <c:pt idx="10">
                  <c:v>45</c:v>
                </c:pt>
                <c:pt idx="11">
                  <c:v>47</c:v>
                </c:pt>
                <c:pt idx="12">
                  <c:v>50.7</c:v>
                </c:pt>
                <c:pt idx="13">
                  <c:v>52</c:v>
                </c:pt>
              </c:numCache>
            </c:numRef>
          </c:val>
        </c:ser>
        <c:dLbls>
          <c:showLegendKey val="0"/>
          <c:showVal val="0"/>
          <c:showCatName val="0"/>
          <c:showSerName val="0"/>
          <c:showPercent val="0"/>
          <c:showBubbleSize val="0"/>
        </c:dLbls>
        <c:gapWidth val="150"/>
        <c:axId val="109261568"/>
        <c:axId val="109263104"/>
      </c:barChart>
      <c:catAx>
        <c:axId val="109261568"/>
        <c:scaling>
          <c:orientation val="minMax"/>
        </c:scaling>
        <c:delete val="0"/>
        <c:axPos val="b"/>
        <c:numFmt formatCode="General" sourceLinked="1"/>
        <c:majorTickMark val="out"/>
        <c:minorTickMark val="none"/>
        <c:tickLblPos val="nextTo"/>
        <c:txPr>
          <a:bodyPr rot="-1800000"/>
          <a:lstStyle/>
          <a:p>
            <a:pPr>
              <a:defRPr/>
            </a:pPr>
            <a:endParaRPr lang="en-US"/>
          </a:p>
        </c:txPr>
        <c:crossAx val="109263104"/>
        <c:crosses val="autoZero"/>
        <c:auto val="1"/>
        <c:lblAlgn val="ctr"/>
        <c:lblOffset val="100"/>
        <c:noMultiLvlLbl val="0"/>
      </c:catAx>
      <c:valAx>
        <c:axId val="109263104"/>
        <c:scaling>
          <c:orientation val="minMax"/>
        </c:scaling>
        <c:delete val="0"/>
        <c:axPos val="l"/>
        <c:majorGridlines/>
        <c:title>
          <c:tx>
            <c:rich>
              <a:bodyPr rot="-5400000" vert="horz"/>
              <a:lstStyle/>
              <a:p>
                <a:pPr>
                  <a:defRPr b="0"/>
                </a:pPr>
                <a:r>
                  <a:rPr lang="en-US" b="0"/>
                  <a:t>Enrollment in</a:t>
                </a:r>
                <a:r>
                  <a:rPr lang="en-US" b="0" baseline="0"/>
                  <a:t> Millions</a:t>
                </a:r>
                <a:endParaRPr lang="en-US" b="0"/>
              </a:p>
            </c:rich>
          </c:tx>
          <c:overlay val="0"/>
        </c:title>
        <c:numFmt formatCode="General" sourceLinked="1"/>
        <c:majorTickMark val="out"/>
        <c:minorTickMark val="none"/>
        <c:tickLblPos val="nextTo"/>
        <c:crossAx val="109261568"/>
        <c:crosses val="autoZero"/>
        <c:crossBetween val="midCat"/>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Public School Enrollment</a:t>
            </a:r>
            <a:r>
              <a:rPr lang="en-US" baseline="0"/>
              <a:t> Increase</a:t>
            </a:r>
            <a:r>
              <a:rPr lang="en-US"/>
              <a:t>, 1993-2011</a:t>
            </a:r>
          </a:p>
        </c:rich>
      </c:tx>
      <c:overlay val="0"/>
    </c:title>
    <c:autoTitleDeleted val="0"/>
    <c:plotArea>
      <c:layout/>
      <c:barChart>
        <c:barDir val="col"/>
        <c:grouping val="clustered"/>
        <c:varyColors val="0"/>
        <c:ser>
          <c:idx val="0"/>
          <c:order val="0"/>
          <c:tx>
            <c:strRef>
              <c:f>Sheet1!$E$6</c:f>
              <c:strCache>
                <c:ptCount val="1"/>
                <c:pt idx="0">
                  <c:v>Growth in Millions, 1993-2011</c:v>
                </c:pt>
              </c:strCache>
            </c:strRef>
          </c:tx>
          <c:invertIfNegative val="0"/>
          <c:cat>
            <c:strRef>
              <c:f>Sheet1!$F$5:$J$5</c:f>
              <c:strCache>
                <c:ptCount val="5"/>
                <c:pt idx="0">
                  <c:v>Total</c:v>
                </c:pt>
                <c:pt idx="1">
                  <c:v>Hispanic</c:v>
                </c:pt>
                <c:pt idx="2">
                  <c:v>White</c:v>
                </c:pt>
                <c:pt idx="3">
                  <c:v>African American</c:v>
                </c:pt>
                <c:pt idx="4">
                  <c:v>Asian</c:v>
                </c:pt>
              </c:strCache>
            </c:strRef>
          </c:cat>
          <c:val>
            <c:numRef>
              <c:f>Sheet1!$F$6:$J$6</c:f>
              <c:numCache>
                <c:formatCode>General</c:formatCode>
                <c:ptCount val="5"/>
                <c:pt idx="0">
                  <c:v>6</c:v>
                </c:pt>
                <c:pt idx="1">
                  <c:v>6.3</c:v>
                </c:pt>
                <c:pt idx="2">
                  <c:v>-3.6</c:v>
                </c:pt>
                <c:pt idx="3">
                  <c:v>0.4</c:v>
                </c:pt>
                <c:pt idx="4">
                  <c:v>0.8</c:v>
                </c:pt>
              </c:numCache>
            </c:numRef>
          </c:val>
        </c:ser>
        <c:dLbls>
          <c:showLegendKey val="0"/>
          <c:showVal val="1"/>
          <c:showCatName val="0"/>
          <c:showSerName val="0"/>
          <c:showPercent val="0"/>
          <c:showBubbleSize val="0"/>
        </c:dLbls>
        <c:gapWidth val="150"/>
        <c:axId val="109303296"/>
        <c:axId val="109304832"/>
      </c:barChart>
      <c:catAx>
        <c:axId val="109303296"/>
        <c:scaling>
          <c:orientation val="minMax"/>
        </c:scaling>
        <c:delete val="0"/>
        <c:axPos val="b"/>
        <c:majorTickMark val="out"/>
        <c:minorTickMark val="none"/>
        <c:tickLblPos val="nextTo"/>
        <c:crossAx val="109304832"/>
        <c:crosses val="autoZero"/>
        <c:auto val="1"/>
        <c:lblAlgn val="ctr"/>
        <c:lblOffset val="100"/>
        <c:noMultiLvlLbl val="0"/>
      </c:catAx>
      <c:valAx>
        <c:axId val="109304832"/>
        <c:scaling>
          <c:orientation val="minMax"/>
        </c:scaling>
        <c:delete val="0"/>
        <c:axPos val="l"/>
        <c:majorGridlines/>
        <c:title>
          <c:tx>
            <c:rich>
              <a:bodyPr rot="-5400000" vert="horz"/>
              <a:lstStyle/>
              <a:p>
                <a:pPr>
                  <a:defRPr b="0"/>
                </a:pPr>
                <a:r>
                  <a:rPr lang="en-US" b="0"/>
                  <a:t>Chnage in Millions</a:t>
                </a:r>
              </a:p>
            </c:rich>
          </c:tx>
          <c:overlay val="0"/>
        </c:title>
        <c:numFmt formatCode="General" sourceLinked="1"/>
        <c:majorTickMark val="out"/>
        <c:minorTickMark val="none"/>
        <c:tickLblPos val="nextTo"/>
        <c:crossAx val="109303296"/>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dk2" tx1="lt1" bg2="dk1" tx2="lt2" accent1="accent1" accent2="accent2" accent3="accent3" accent4="accent4" accent5="accent5" accent6="accent6" hlink="hlink" folHlink="folHlink"/>
  <c:chart>
    <c:autoTitleDeleted val="0"/>
    <c:plotArea>
      <c:layout/>
      <c:barChart>
        <c:barDir val="col"/>
        <c:grouping val="clustered"/>
        <c:varyColors val="0"/>
        <c:ser>
          <c:idx val="0"/>
          <c:order val="0"/>
          <c:tx>
            <c:strRef>
              <c:f>Sheet2!$A$12</c:f>
              <c:strCache>
                <c:ptCount val="1"/>
                <c:pt idx="0">
                  <c:v>White</c:v>
                </c:pt>
              </c:strCache>
            </c:strRef>
          </c:tx>
          <c:spPr>
            <a:solidFill>
              <a:srgbClr val="0068AE">
                <a:lumMod val="50000"/>
              </a:srgbClr>
            </a:solidFill>
          </c:spPr>
          <c:invertIfNegative val="0"/>
          <c:dLbls>
            <c:dLbl>
              <c:idx val="0"/>
              <c:layout>
                <c:manualLayout>
                  <c:x val="1.54320987654321E-3"/>
                  <c:y val="1.6836195965366799E-2"/>
                </c:manualLayout>
              </c:layout>
              <c:showLegendKey val="0"/>
              <c:showVal val="1"/>
              <c:showCatName val="0"/>
              <c:showSerName val="0"/>
              <c:showPercent val="0"/>
              <c:showBubbleSize val="0"/>
            </c:dLbl>
            <c:dLbl>
              <c:idx val="1"/>
              <c:layout>
                <c:manualLayout>
                  <c:x val="1.54320987654321E-3"/>
                  <c:y val="5.6120653217889499E-3"/>
                </c:manualLayout>
              </c:layout>
              <c:showLegendKey val="0"/>
              <c:showVal val="1"/>
              <c:showCatName val="0"/>
              <c:showSerName val="0"/>
              <c:showPercent val="0"/>
              <c:showBubbleSize val="0"/>
            </c:dLbl>
            <c:txPr>
              <a:bodyPr/>
              <a:lstStyle/>
              <a:p>
                <a:pPr>
                  <a:defRPr sz="900"/>
                </a:pPr>
                <a:endParaRPr lang="en-US"/>
              </a:p>
            </c:txPr>
            <c:showLegendKey val="0"/>
            <c:showVal val="1"/>
            <c:showCatName val="0"/>
            <c:showSerName val="0"/>
            <c:showPercent val="0"/>
            <c:showBubbleSize val="0"/>
            <c:showLeaderLines val="0"/>
          </c:dLbls>
          <c:cat>
            <c:strRef>
              <c:f>Sheet2!$B$11:$D$11</c:f>
              <c:strCache>
                <c:ptCount val="3"/>
                <c:pt idx="0">
                  <c:v>Public, 2-Year</c:v>
                </c:pt>
                <c:pt idx="1">
                  <c:v>Private, not-for-profit, 2-Year</c:v>
                </c:pt>
                <c:pt idx="2">
                  <c:v>Private, for profit, 2-Year</c:v>
                </c:pt>
              </c:strCache>
            </c:strRef>
          </c:cat>
          <c:val>
            <c:numRef>
              <c:f>Sheet2!$B$12:$D$12</c:f>
              <c:numCache>
                <c:formatCode>0.0%</c:formatCode>
                <c:ptCount val="3"/>
                <c:pt idx="0">
                  <c:v>0.22900000000000001</c:v>
                </c:pt>
                <c:pt idx="1">
                  <c:v>0.52300000000000002</c:v>
                </c:pt>
                <c:pt idx="2">
                  <c:v>0.629</c:v>
                </c:pt>
              </c:numCache>
            </c:numRef>
          </c:val>
        </c:ser>
        <c:ser>
          <c:idx val="1"/>
          <c:order val="1"/>
          <c:tx>
            <c:strRef>
              <c:f>Sheet2!$A$13</c:f>
              <c:strCache>
                <c:ptCount val="1"/>
                <c:pt idx="0">
                  <c:v>Black</c:v>
                </c:pt>
              </c:strCache>
            </c:strRef>
          </c:tx>
          <c:spPr>
            <a:solidFill>
              <a:srgbClr val="009999"/>
            </a:solidFill>
          </c:spPr>
          <c:invertIfNegative val="0"/>
          <c:dLbls>
            <c:dLbl>
              <c:idx val="0"/>
              <c:layout>
                <c:manualLayout>
                  <c:x val="1.54320987654321E-3"/>
                  <c:y val="1.40301633044724E-2"/>
                </c:manualLayout>
              </c:layout>
              <c:showLegendKey val="0"/>
              <c:showVal val="1"/>
              <c:showCatName val="0"/>
              <c:showSerName val="0"/>
              <c:showPercent val="0"/>
              <c:showBubbleSize val="0"/>
            </c:dLbl>
            <c:dLbl>
              <c:idx val="1"/>
              <c:layout>
                <c:manualLayout>
                  <c:x val="1.54320987654321E-3"/>
                  <c:y val="1.9642228626261402E-2"/>
                </c:manualLayout>
              </c:layout>
              <c:showLegendKey val="0"/>
              <c:showVal val="1"/>
              <c:showCatName val="0"/>
              <c:showSerName val="0"/>
              <c:showPercent val="0"/>
              <c:showBubbleSize val="0"/>
            </c:dLbl>
            <c:dLbl>
              <c:idx val="2"/>
              <c:layout>
                <c:manualLayout>
                  <c:x val="0"/>
                  <c:y val="1.40301633044724E-2"/>
                </c:manualLayout>
              </c:layout>
              <c:showLegendKey val="0"/>
              <c:showVal val="1"/>
              <c:showCatName val="0"/>
              <c:showSerName val="0"/>
              <c:showPercent val="0"/>
              <c:showBubbleSize val="0"/>
            </c:dLbl>
            <c:txPr>
              <a:bodyPr/>
              <a:lstStyle/>
              <a:p>
                <a:pPr>
                  <a:defRPr sz="900"/>
                </a:pPr>
                <a:endParaRPr lang="en-US"/>
              </a:p>
            </c:txPr>
            <c:showLegendKey val="0"/>
            <c:showVal val="1"/>
            <c:showCatName val="0"/>
            <c:showSerName val="0"/>
            <c:showPercent val="0"/>
            <c:showBubbleSize val="0"/>
            <c:showLeaderLines val="0"/>
          </c:dLbls>
          <c:cat>
            <c:strRef>
              <c:f>Sheet2!$B$11:$D$11</c:f>
              <c:strCache>
                <c:ptCount val="3"/>
                <c:pt idx="0">
                  <c:v>Public, 2-Year</c:v>
                </c:pt>
                <c:pt idx="1">
                  <c:v>Private, not-for-profit, 2-Year</c:v>
                </c:pt>
                <c:pt idx="2">
                  <c:v>Private, for profit, 2-Year</c:v>
                </c:pt>
              </c:strCache>
            </c:strRef>
          </c:cat>
          <c:val>
            <c:numRef>
              <c:f>Sheet2!$B$13:$D$13</c:f>
              <c:numCache>
                <c:formatCode>0.0%</c:formatCode>
                <c:ptCount val="3"/>
                <c:pt idx="0">
                  <c:v>0.121</c:v>
                </c:pt>
                <c:pt idx="1">
                  <c:v>0.41599999999999998</c:v>
                </c:pt>
                <c:pt idx="2">
                  <c:v>0.47799999999999998</c:v>
                </c:pt>
              </c:numCache>
            </c:numRef>
          </c:val>
        </c:ser>
        <c:ser>
          <c:idx val="2"/>
          <c:order val="2"/>
          <c:tx>
            <c:strRef>
              <c:f>Sheet2!$A$14</c:f>
              <c:strCache>
                <c:ptCount val="1"/>
                <c:pt idx="0">
                  <c:v>Hispanic</c:v>
                </c:pt>
              </c:strCache>
            </c:strRef>
          </c:tx>
          <c:spPr>
            <a:solidFill>
              <a:srgbClr val="E88E1D"/>
            </a:solidFill>
          </c:spPr>
          <c:invertIfNegative val="0"/>
          <c:dLbls>
            <c:dLbl>
              <c:idx val="0"/>
              <c:layout>
                <c:manualLayout>
                  <c:x val="1.54320987654321E-3"/>
                  <c:y val="1.12241306435779E-2"/>
                </c:manualLayout>
              </c:layout>
              <c:showLegendKey val="0"/>
              <c:showVal val="1"/>
              <c:showCatName val="0"/>
              <c:showSerName val="0"/>
              <c:showPercent val="0"/>
              <c:showBubbleSize val="0"/>
            </c:dLbl>
            <c:dLbl>
              <c:idx val="1"/>
              <c:layout>
                <c:manualLayout>
                  <c:x val="1.54320987654321E-3"/>
                  <c:y val="8.41809798268346E-3"/>
                </c:manualLayout>
              </c:layout>
              <c:showLegendKey val="0"/>
              <c:showVal val="1"/>
              <c:showCatName val="0"/>
              <c:showSerName val="0"/>
              <c:showPercent val="0"/>
              <c:showBubbleSize val="0"/>
            </c:dLbl>
            <c:dLbl>
              <c:idx val="2"/>
              <c:layout>
                <c:manualLayout>
                  <c:x val="0"/>
                  <c:y val="1.9642228626261402E-2"/>
                </c:manualLayout>
              </c:layout>
              <c:showLegendKey val="0"/>
              <c:showVal val="1"/>
              <c:showCatName val="0"/>
              <c:showSerName val="0"/>
              <c:showPercent val="0"/>
              <c:showBubbleSize val="0"/>
            </c:dLbl>
            <c:txPr>
              <a:bodyPr/>
              <a:lstStyle/>
              <a:p>
                <a:pPr>
                  <a:defRPr sz="900"/>
                </a:pPr>
                <a:endParaRPr lang="en-US"/>
              </a:p>
            </c:txPr>
            <c:showLegendKey val="0"/>
            <c:showVal val="1"/>
            <c:showCatName val="0"/>
            <c:showSerName val="0"/>
            <c:showPercent val="0"/>
            <c:showBubbleSize val="0"/>
            <c:showLeaderLines val="0"/>
          </c:dLbls>
          <c:cat>
            <c:strRef>
              <c:f>Sheet2!$B$11:$D$11</c:f>
              <c:strCache>
                <c:ptCount val="3"/>
                <c:pt idx="0">
                  <c:v>Public, 2-Year</c:v>
                </c:pt>
                <c:pt idx="1">
                  <c:v>Private, not-for-profit, 2-Year</c:v>
                </c:pt>
                <c:pt idx="2">
                  <c:v>Private, for profit, 2-Year</c:v>
                </c:pt>
              </c:strCache>
            </c:strRef>
          </c:cat>
          <c:val>
            <c:numRef>
              <c:f>Sheet2!$B$14:$D$14</c:f>
              <c:numCache>
                <c:formatCode>0.0%</c:formatCode>
                <c:ptCount val="3"/>
                <c:pt idx="0">
                  <c:v>0.156</c:v>
                </c:pt>
                <c:pt idx="1">
                  <c:v>0.47299999999999998</c:v>
                </c:pt>
                <c:pt idx="2">
                  <c:v>0.61399999999999999</c:v>
                </c:pt>
              </c:numCache>
            </c:numRef>
          </c:val>
        </c:ser>
        <c:ser>
          <c:idx val="3"/>
          <c:order val="3"/>
          <c:tx>
            <c:strRef>
              <c:f>Sheet2!$A$15</c:f>
              <c:strCache>
                <c:ptCount val="1"/>
                <c:pt idx="0">
                  <c:v>Asian/Pacific Islander</c:v>
                </c:pt>
              </c:strCache>
            </c:strRef>
          </c:tx>
          <c:spPr>
            <a:solidFill>
              <a:srgbClr val="CCECFF">
                <a:lumMod val="50000"/>
              </a:srgbClr>
            </a:solidFill>
          </c:spPr>
          <c:invertIfNegative val="0"/>
          <c:dLbls>
            <c:dLbl>
              <c:idx val="0"/>
              <c:layout>
                <c:manualLayout>
                  <c:x val="1.5432098765431801E-3"/>
                  <c:y val="1.9642228626261402E-2"/>
                </c:manualLayout>
              </c:layout>
              <c:showLegendKey val="0"/>
              <c:showVal val="1"/>
              <c:showCatName val="0"/>
              <c:showSerName val="0"/>
              <c:showPercent val="0"/>
              <c:showBubbleSize val="0"/>
            </c:dLbl>
            <c:dLbl>
              <c:idx val="1"/>
              <c:layout>
                <c:manualLayout>
                  <c:x val="1.54320987654321E-3"/>
                  <c:y val="2.8060326608944901E-3"/>
                </c:manualLayout>
              </c:layout>
              <c:showLegendKey val="0"/>
              <c:showVal val="1"/>
              <c:showCatName val="0"/>
              <c:showSerName val="0"/>
              <c:showPercent val="0"/>
              <c:showBubbleSize val="0"/>
            </c:dLbl>
            <c:dLbl>
              <c:idx val="2"/>
              <c:layout>
                <c:manualLayout>
                  <c:x val="0"/>
                  <c:y val="8.41809798268346E-3"/>
                </c:manualLayout>
              </c:layout>
              <c:showLegendKey val="0"/>
              <c:showVal val="1"/>
              <c:showCatName val="0"/>
              <c:showSerName val="0"/>
              <c:showPercent val="0"/>
              <c:showBubbleSize val="0"/>
            </c:dLbl>
            <c:txPr>
              <a:bodyPr/>
              <a:lstStyle/>
              <a:p>
                <a:pPr>
                  <a:defRPr sz="900"/>
                </a:pPr>
                <a:endParaRPr lang="en-US"/>
              </a:p>
            </c:txPr>
            <c:showLegendKey val="0"/>
            <c:showVal val="1"/>
            <c:showCatName val="0"/>
            <c:showSerName val="0"/>
            <c:showPercent val="0"/>
            <c:showBubbleSize val="0"/>
            <c:showLeaderLines val="0"/>
          </c:dLbls>
          <c:cat>
            <c:strRef>
              <c:f>Sheet2!$B$11:$D$11</c:f>
              <c:strCache>
                <c:ptCount val="3"/>
                <c:pt idx="0">
                  <c:v>Public, 2-Year</c:v>
                </c:pt>
                <c:pt idx="1">
                  <c:v>Private, not-for-profit, 2-Year</c:v>
                </c:pt>
                <c:pt idx="2">
                  <c:v>Private, for profit, 2-Year</c:v>
                </c:pt>
              </c:strCache>
            </c:strRef>
          </c:cat>
          <c:val>
            <c:numRef>
              <c:f>Sheet2!$B$15:$D$15</c:f>
              <c:numCache>
                <c:formatCode>0.0%</c:formatCode>
                <c:ptCount val="3"/>
                <c:pt idx="0">
                  <c:v>0.25800000000000001</c:v>
                </c:pt>
                <c:pt idx="1">
                  <c:v>0.41599999999999998</c:v>
                </c:pt>
                <c:pt idx="2">
                  <c:v>0.65800000000000003</c:v>
                </c:pt>
              </c:numCache>
            </c:numRef>
          </c:val>
        </c:ser>
        <c:ser>
          <c:idx val="4"/>
          <c:order val="4"/>
          <c:tx>
            <c:strRef>
              <c:f>Sheet2!$A$16</c:f>
              <c:strCache>
                <c:ptCount val="1"/>
                <c:pt idx="0">
                  <c:v>American Indian</c:v>
                </c:pt>
              </c:strCache>
            </c:strRef>
          </c:tx>
          <c:spPr>
            <a:solidFill>
              <a:srgbClr val="6ED5FF"/>
            </a:solidFill>
          </c:spPr>
          <c:invertIfNegative val="0"/>
          <c:dLbls>
            <c:dLbl>
              <c:idx val="1"/>
              <c:layout>
                <c:manualLayout>
                  <c:x val="-5.6583708480088897E-17"/>
                  <c:y val="1.40301633044724E-2"/>
                </c:manualLayout>
              </c:layout>
              <c:showLegendKey val="0"/>
              <c:showVal val="1"/>
              <c:showCatName val="0"/>
              <c:showSerName val="0"/>
              <c:showPercent val="0"/>
              <c:showBubbleSize val="0"/>
            </c:dLbl>
            <c:dLbl>
              <c:idx val="2"/>
              <c:layout>
                <c:manualLayout>
                  <c:x val="0"/>
                  <c:y val="1.6836195965366899E-2"/>
                </c:manualLayout>
              </c:layout>
              <c:showLegendKey val="0"/>
              <c:showVal val="1"/>
              <c:showCatName val="0"/>
              <c:showSerName val="0"/>
              <c:showPercent val="0"/>
              <c:showBubbleSize val="0"/>
            </c:dLbl>
            <c:txPr>
              <a:bodyPr/>
              <a:lstStyle/>
              <a:p>
                <a:pPr>
                  <a:defRPr sz="900"/>
                </a:pPr>
                <a:endParaRPr lang="en-US"/>
              </a:p>
            </c:txPr>
            <c:showLegendKey val="0"/>
            <c:showVal val="1"/>
            <c:showCatName val="0"/>
            <c:showSerName val="0"/>
            <c:showPercent val="0"/>
            <c:showBubbleSize val="0"/>
            <c:showLeaderLines val="0"/>
          </c:dLbls>
          <c:cat>
            <c:strRef>
              <c:f>Sheet2!$B$11:$D$11</c:f>
              <c:strCache>
                <c:ptCount val="3"/>
                <c:pt idx="0">
                  <c:v>Public, 2-Year</c:v>
                </c:pt>
                <c:pt idx="1">
                  <c:v>Private, not-for-profit, 2-Year</c:v>
                </c:pt>
                <c:pt idx="2">
                  <c:v>Private, for profit, 2-Year</c:v>
                </c:pt>
              </c:strCache>
            </c:strRef>
          </c:cat>
          <c:val>
            <c:numRef>
              <c:f>Sheet2!$B$16:$D$16</c:f>
              <c:numCache>
                <c:formatCode>0.0%</c:formatCode>
                <c:ptCount val="3"/>
                <c:pt idx="0">
                  <c:v>0.182</c:v>
                </c:pt>
                <c:pt idx="1">
                  <c:v>0.14799999999999999</c:v>
                </c:pt>
                <c:pt idx="2">
                  <c:v>0.55800000000000005</c:v>
                </c:pt>
              </c:numCache>
            </c:numRef>
          </c:val>
        </c:ser>
        <c:dLbls>
          <c:showLegendKey val="0"/>
          <c:showVal val="0"/>
          <c:showCatName val="0"/>
          <c:showSerName val="0"/>
          <c:showPercent val="0"/>
          <c:showBubbleSize val="0"/>
        </c:dLbls>
        <c:gapWidth val="150"/>
        <c:axId val="115548928"/>
        <c:axId val="115550464"/>
      </c:barChart>
      <c:catAx>
        <c:axId val="115548928"/>
        <c:scaling>
          <c:orientation val="minMax"/>
        </c:scaling>
        <c:delete val="0"/>
        <c:axPos val="b"/>
        <c:majorTickMark val="out"/>
        <c:minorTickMark val="none"/>
        <c:tickLblPos val="nextTo"/>
        <c:txPr>
          <a:bodyPr/>
          <a:lstStyle/>
          <a:p>
            <a:pPr>
              <a:defRPr sz="1050"/>
            </a:pPr>
            <a:endParaRPr lang="en-US"/>
          </a:p>
        </c:txPr>
        <c:crossAx val="115550464"/>
        <c:crosses val="autoZero"/>
        <c:auto val="1"/>
        <c:lblAlgn val="ctr"/>
        <c:lblOffset val="100"/>
        <c:noMultiLvlLbl val="0"/>
      </c:catAx>
      <c:valAx>
        <c:axId val="115550464"/>
        <c:scaling>
          <c:orientation val="minMax"/>
        </c:scaling>
        <c:delete val="0"/>
        <c:axPos val="l"/>
        <c:majorGridlines/>
        <c:numFmt formatCode="0.0%" sourceLinked="1"/>
        <c:majorTickMark val="out"/>
        <c:minorTickMark val="none"/>
        <c:tickLblPos val="nextTo"/>
        <c:crossAx val="115548928"/>
        <c:crosses val="autoZero"/>
        <c:crossBetween val="between"/>
      </c:valAx>
    </c:plotArea>
    <c:legend>
      <c:legendPos val="r"/>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dk2" tx1="lt1" bg2="dk1" tx2="lt2" accent1="accent1" accent2="accent2" accent3="accent3" accent4="accent4" accent5="accent5" accent6="accent6" hlink="hlink" folHlink="folHlink"/>
  <c:chart>
    <c:autoTitleDeleted val="0"/>
    <c:plotArea>
      <c:layout/>
      <c:barChart>
        <c:barDir val="col"/>
        <c:grouping val="clustered"/>
        <c:varyColors val="0"/>
        <c:ser>
          <c:idx val="0"/>
          <c:order val="0"/>
          <c:tx>
            <c:strRef>
              <c:f>Sheet3!$A$14</c:f>
              <c:strCache>
                <c:ptCount val="1"/>
                <c:pt idx="0">
                  <c:v>White</c:v>
                </c:pt>
              </c:strCache>
            </c:strRef>
          </c:tx>
          <c:spPr>
            <a:solidFill>
              <a:srgbClr val="0068AE">
                <a:lumMod val="50000"/>
              </a:srgbClr>
            </a:solidFill>
          </c:spPr>
          <c:invertIfNegative val="0"/>
          <c:dLbls>
            <c:dLbl>
              <c:idx val="0"/>
              <c:layout>
                <c:manualLayout>
                  <c:x val="1.54320987654321E-3"/>
                  <c:y val="1.40301633044724E-2"/>
                </c:manualLayout>
              </c:layout>
              <c:showLegendKey val="0"/>
              <c:showVal val="1"/>
              <c:showCatName val="0"/>
              <c:showSerName val="0"/>
              <c:showPercent val="0"/>
              <c:showBubbleSize val="0"/>
            </c:dLbl>
            <c:dLbl>
              <c:idx val="1"/>
              <c:layout>
                <c:manualLayout>
                  <c:x val="3.0864197530864799E-3"/>
                  <c:y val="5.6120653217889699E-3"/>
                </c:manualLayout>
              </c:layout>
              <c:showLegendKey val="0"/>
              <c:showVal val="1"/>
              <c:showCatName val="0"/>
              <c:showSerName val="0"/>
              <c:showPercent val="0"/>
              <c:showBubbleSize val="0"/>
            </c:dLbl>
            <c:dLbl>
              <c:idx val="2"/>
              <c:layout>
                <c:manualLayout>
                  <c:x val="-1.1316741696017799E-16"/>
                  <c:y val="8.4180979826833594E-3"/>
                </c:manualLayout>
              </c:layout>
              <c:showLegendKey val="0"/>
              <c:showVal val="1"/>
              <c:showCatName val="0"/>
              <c:showSerName val="0"/>
              <c:showPercent val="0"/>
              <c:showBubbleSize val="0"/>
            </c:dLbl>
            <c:txPr>
              <a:bodyPr/>
              <a:lstStyle/>
              <a:p>
                <a:pPr>
                  <a:defRPr sz="900"/>
                </a:pPr>
                <a:endParaRPr lang="en-US"/>
              </a:p>
            </c:txPr>
            <c:showLegendKey val="0"/>
            <c:showVal val="1"/>
            <c:showCatName val="0"/>
            <c:showSerName val="0"/>
            <c:showPercent val="0"/>
            <c:showBubbleSize val="0"/>
            <c:showLeaderLines val="0"/>
          </c:dLbls>
          <c:cat>
            <c:strRef>
              <c:f>Sheet3!$B$13:$D$13</c:f>
              <c:strCache>
                <c:ptCount val="3"/>
                <c:pt idx="0">
                  <c:v>Public, 4-Year</c:v>
                </c:pt>
                <c:pt idx="1">
                  <c:v>Private, not-for-profit, 4-Year</c:v>
                </c:pt>
                <c:pt idx="2">
                  <c:v>Private, for-profit, 4-Year</c:v>
                </c:pt>
              </c:strCache>
            </c:strRef>
          </c:cat>
          <c:val>
            <c:numRef>
              <c:f>Sheet3!$B$14:$D$14</c:f>
              <c:numCache>
                <c:formatCode>0.0%</c:formatCode>
                <c:ptCount val="3"/>
                <c:pt idx="0">
                  <c:v>0.57399999999999995</c:v>
                </c:pt>
                <c:pt idx="1">
                  <c:v>0.67200000000000004</c:v>
                </c:pt>
                <c:pt idx="2">
                  <c:v>0.255</c:v>
                </c:pt>
              </c:numCache>
            </c:numRef>
          </c:val>
        </c:ser>
        <c:ser>
          <c:idx val="1"/>
          <c:order val="1"/>
          <c:tx>
            <c:strRef>
              <c:f>Sheet3!$A$15</c:f>
              <c:strCache>
                <c:ptCount val="1"/>
                <c:pt idx="0">
                  <c:v>Black</c:v>
                </c:pt>
              </c:strCache>
            </c:strRef>
          </c:tx>
          <c:spPr>
            <a:solidFill>
              <a:srgbClr val="009999"/>
            </a:solidFill>
          </c:spPr>
          <c:invertIfNegative val="0"/>
          <c:dLbls>
            <c:dLbl>
              <c:idx val="1"/>
              <c:layout>
                <c:manualLayout>
                  <c:x val="1.54320987654321E-3"/>
                  <c:y val="8.4180979826834097E-3"/>
                </c:manualLayout>
              </c:layout>
              <c:showLegendKey val="0"/>
              <c:showVal val="1"/>
              <c:showCatName val="0"/>
              <c:showSerName val="0"/>
              <c:showPercent val="0"/>
              <c:showBubbleSize val="0"/>
            </c:dLbl>
            <c:dLbl>
              <c:idx val="2"/>
              <c:layout>
                <c:manualLayout>
                  <c:x val="3.0864197530863099E-3"/>
                  <c:y val="1.1224130643577799E-2"/>
                </c:manualLayout>
              </c:layout>
              <c:showLegendKey val="0"/>
              <c:showVal val="1"/>
              <c:showCatName val="0"/>
              <c:showSerName val="0"/>
              <c:showPercent val="0"/>
              <c:showBubbleSize val="0"/>
            </c:dLbl>
            <c:txPr>
              <a:bodyPr/>
              <a:lstStyle/>
              <a:p>
                <a:pPr>
                  <a:defRPr sz="900"/>
                </a:pPr>
                <a:endParaRPr lang="en-US"/>
              </a:p>
            </c:txPr>
            <c:showLegendKey val="0"/>
            <c:showVal val="1"/>
            <c:showCatName val="0"/>
            <c:showSerName val="0"/>
            <c:showPercent val="0"/>
            <c:showBubbleSize val="0"/>
            <c:showLeaderLines val="0"/>
          </c:dLbls>
          <c:cat>
            <c:strRef>
              <c:f>Sheet3!$B$13:$D$13</c:f>
              <c:strCache>
                <c:ptCount val="3"/>
                <c:pt idx="0">
                  <c:v>Public, 4-Year</c:v>
                </c:pt>
                <c:pt idx="1">
                  <c:v>Private, not-for-profit, 4-Year</c:v>
                </c:pt>
                <c:pt idx="2">
                  <c:v>Private, for-profit, 4-Year</c:v>
                </c:pt>
              </c:strCache>
            </c:strRef>
          </c:cat>
          <c:val>
            <c:numRef>
              <c:f>Sheet3!$B$15:$D$15</c:f>
              <c:numCache>
                <c:formatCode>0.0%</c:formatCode>
                <c:ptCount val="3"/>
                <c:pt idx="0">
                  <c:v>0.39400000000000002</c:v>
                </c:pt>
                <c:pt idx="1">
                  <c:v>0.44900000000000001</c:v>
                </c:pt>
                <c:pt idx="2">
                  <c:v>0.16300000000000001</c:v>
                </c:pt>
              </c:numCache>
            </c:numRef>
          </c:val>
        </c:ser>
        <c:ser>
          <c:idx val="2"/>
          <c:order val="2"/>
          <c:tx>
            <c:strRef>
              <c:f>Sheet3!$A$16</c:f>
              <c:strCache>
                <c:ptCount val="1"/>
                <c:pt idx="0">
                  <c:v>Hispanic</c:v>
                </c:pt>
              </c:strCache>
            </c:strRef>
          </c:tx>
          <c:spPr>
            <a:solidFill>
              <a:srgbClr val="E88E1D"/>
            </a:solidFill>
            <a:effectLst/>
          </c:spPr>
          <c:invertIfNegative val="0"/>
          <c:dLbls>
            <c:dLbl>
              <c:idx val="0"/>
              <c:layout>
                <c:manualLayout>
                  <c:x val="1.54320987654321E-3"/>
                  <c:y val="2.24482612871559E-2"/>
                </c:manualLayout>
              </c:layout>
              <c:showLegendKey val="0"/>
              <c:showVal val="1"/>
              <c:showCatName val="0"/>
              <c:showSerName val="0"/>
              <c:showPercent val="0"/>
              <c:showBubbleSize val="0"/>
            </c:dLbl>
            <c:dLbl>
              <c:idx val="1"/>
              <c:layout>
                <c:manualLayout>
                  <c:x val="1.54320987654321E-3"/>
                  <c:y val="2.8060326608944901E-3"/>
                </c:manualLayout>
              </c:layout>
              <c:showLegendKey val="0"/>
              <c:showVal val="1"/>
              <c:showCatName val="0"/>
              <c:showSerName val="0"/>
              <c:showPercent val="0"/>
              <c:showBubbleSize val="0"/>
            </c:dLbl>
            <c:dLbl>
              <c:idx val="2"/>
              <c:layout>
                <c:manualLayout>
                  <c:x val="0"/>
                  <c:y val="1.6836195965366899E-2"/>
                </c:manualLayout>
              </c:layout>
              <c:showLegendKey val="0"/>
              <c:showVal val="1"/>
              <c:showCatName val="0"/>
              <c:showSerName val="0"/>
              <c:showPercent val="0"/>
              <c:showBubbleSize val="0"/>
            </c:dLbl>
            <c:txPr>
              <a:bodyPr/>
              <a:lstStyle/>
              <a:p>
                <a:pPr>
                  <a:defRPr sz="900"/>
                </a:pPr>
                <a:endParaRPr lang="en-US"/>
              </a:p>
            </c:txPr>
            <c:showLegendKey val="0"/>
            <c:showVal val="1"/>
            <c:showCatName val="0"/>
            <c:showSerName val="0"/>
            <c:showPercent val="0"/>
            <c:showBubbleSize val="0"/>
            <c:showLeaderLines val="0"/>
          </c:dLbls>
          <c:cat>
            <c:strRef>
              <c:f>Sheet3!$B$13:$D$13</c:f>
              <c:strCache>
                <c:ptCount val="3"/>
                <c:pt idx="0">
                  <c:v>Public, 4-Year</c:v>
                </c:pt>
                <c:pt idx="1">
                  <c:v>Private, not-for-profit, 4-Year</c:v>
                </c:pt>
                <c:pt idx="2">
                  <c:v>Private, for-profit, 4-Year</c:v>
                </c:pt>
              </c:strCache>
            </c:strRef>
          </c:cat>
          <c:val>
            <c:numRef>
              <c:f>Sheet3!$B$16:$D$16</c:f>
              <c:numCache>
                <c:formatCode>0.0%</c:formatCode>
                <c:ptCount val="3"/>
                <c:pt idx="0">
                  <c:v>0.46300000000000002</c:v>
                </c:pt>
                <c:pt idx="1">
                  <c:v>0.59499999999999997</c:v>
                </c:pt>
                <c:pt idx="2">
                  <c:v>0.27500000000000002</c:v>
                </c:pt>
              </c:numCache>
            </c:numRef>
          </c:val>
        </c:ser>
        <c:ser>
          <c:idx val="3"/>
          <c:order val="3"/>
          <c:tx>
            <c:strRef>
              <c:f>Sheet3!$A$17</c:f>
              <c:strCache>
                <c:ptCount val="1"/>
                <c:pt idx="0">
                  <c:v>Asian/Pacific Islander</c:v>
                </c:pt>
              </c:strCache>
            </c:strRef>
          </c:tx>
          <c:spPr>
            <a:solidFill>
              <a:srgbClr val="CCECFF">
                <a:lumMod val="50000"/>
              </a:srgbClr>
            </a:solidFill>
          </c:spPr>
          <c:invertIfNegative val="0"/>
          <c:dLbls>
            <c:dLbl>
              <c:idx val="0"/>
              <c:layout>
                <c:manualLayout>
                  <c:x val="1.5432098765431801E-3"/>
                  <c:y val="8.41809798268346E-3"/>
                </c:manualLayout>
              </c:layout>
              <c:showLegendKey val="0"/>
              <c:showVal val="1"/>
              <c:showCatName val="0"/>
              <c:showSerName val="0"/>
              <c:showPercent val="0"/>
              <c:showBubbleSize val="0"/>
            </c:dLbl>
            <c:dLbl>
              <c:idx val="1"/>
              <c:layout>
                <c:manualLayout>
                  <c:x val="1.54320987654321E-3"/>
                  <c:y val="1.12241306435779E-2"/>
                </c:manualLayout>
              </c:layout>
              <c:showLegendKey val="0"/>
              <c:showVal val="1"/>
              <c:showCatName val="0"/>
              <c:showSerName val="0"/>
              <c:showPercent val="0"/>
              <c:showBubbleSize val="0"/>
            </c:dLbl>
            <c:dLbl>
              <c:idx val="2"/>
              <c:layout>
                <c:manualLayout>
                  <c:x val="0"/>
                  <c:y val="1.9642228626261402E-2"/>
                </c:manualLayout>
              </c:layout>
              <c:showLegendKey val="0"/>
              <c:showVal val="1"/>
              <c:showCatName val="0"/>
              <c:showSerName val="0"/>
              <c:showPercent val="0"/>
              <c:showBubbleSize val="0"/>
            </c:dLbl>
            <c:txPr>
              <a:bodyPr/>
              <a:lstStyle/>
              <a:p>
                <a:pPr>
                  <a:defRPr sz="900"/>
                </a:pPr>
                <a:endParaRPr lang="en-US"/>
              </a:p>
            </c:txPr>
            <c:showLegendKey val="0"/>
            <c:showVal val="1"/>
            <c:showCatName val="0"/>
            <c:showSerName val="0"/>
            <c:showPercent val="0"/>
            <c:showBubbleSize val="0"/>
            <c:showLeaderLines val="0"/>
          </c:dLbls>
          <c:cat>
            <c:strRef>
              <c:f>Sheet3!$B$13:$D$13</c:f>
              <c:strCache>
                <c:ptCount val="3"/>
                <c:pt idx="0">
                  <c:v>Public, 4-Year</c:v>
                </c:pt>
                <c:pt idx="1">
                  <c:v>Private, not-for-profit, 4-Year</c:v>
                </c:pt>
                <c:pt idx="2">
                  <c:v>Private, for-profit, 4-Year</c:v>
                </c:pt>
              </c:strCache>
            </c:strRef>
          </c:cat>
          <c:val>
            <c:numRef>
              <c:f>Sheet3!$B$17:$D$17</c:f>
              <c:numCache>
                <c:formatCode>0.0%</c:formatCode>
                <c:ptCount val="3"/>
                <c:pt idx="0">
                  <c:v>0.64700000000000002</c:v>
                </c:pt>
                <c:pt idx="1">
                  <c:v>0.753</c:v>
                </c:pt>
                <c:pt idx="2">
                  <c:v>0.35499999999999998</c:v>
                </c:pt>
              </c:numCache>
            </c:numRef>
          </c:val>
        </c:ser>
        <c:ser>
          <c:idx val="4"/>
          <c:order val="4"/>
          <c:tx>
            <c:strRef>
              <c:f>Sheet3!$A$18</c:f>
              <c:strCache>
                <c:ptCount val="1"/>
                <c:pt idx="0">
                  <c:v>American Indian</c:v>
                </c:pt>
              </c:strCache>
            </c:strRef>
          </c:tx>
          <c:spPr>
            <a:solidFill>
              <a:srgbClr val="6ED5FF"/>
            </a:solidFill>
            <a:ln>
              <a:noFill/>
            </a:ln>
          </c:spPr>
          <c:invertIfNegative val="0"/>
          <c:dLbls>
            <c:dLbl>
              <c:idx val="0"/>
              <c:layout>
                <c:manualLayout>
                  <c:x val="3.08641975308642E-3"/>
                  <c:y val="8.4180979826833594E-3"/>
                </c:manualLayout>
              </c:layout>
              <c:showLegendKey val="0"/>
              <c:showVal val="1"/>
              <c:showCatName val="0"/>
              <c:showSerName val="0"/>
              <c:showPercent val="0"/>
              <c:showBubbleSize val="0"/>
            </c:dLbl>
            <c:dLbl>
              <c:idx val="1"/>
              <c:layout>
                <c:manualLayout>
                  <c:x val="1.5432098765431499E-3"/>
                  <c:y val="1.12241306435779E-2"/>
                </c:manualLayout>
              </c:layout>
              <c:showLegendKey val="0"/>
              <c:showVal val="1"/>
              <c:showCatName val="0"/>
              <c:showSerName val="0"/>
              <c:showPercent val="0"/>
              <c:showBubbleSize val="0"/>
            </c:dLbl>
            <c:dLbl>
              <c:idx val="2"/>
              <c:layout>
                <c:manualLayout>
                  <c:x val="1.54320987654321E-3"/>
                  <c:y val="1.6836195965366899E-2"/>
                </c:manualLayout>
              </c:layout>
              <c:showLegendKey val="0"/>
              <c:showVal val="1"/>
              <c:showCatName val="0"/>
              <c:showSerName val="0"/>
              <c:showPercent val="0"/>
              <c:showBubbleSize val="0"/>
            </c:dLbl>
            <c:txPr>
              <a:bodyPr/>
              <a:lstStyle/>
              <a:p>
                <a:pPr>
                  <a:defRPr sz="900"/>
                </a:pPr>
                <a:endParaRPr lang="en-US"/>
              </a:p>
            </c:txPr>
            <c:showLegendKey val="0"/>
            <c:showVal val="1"/>
            <c:showCatName val="0"/>
            <c:showSerName val="0"/>
            <c:showPercent val="0"/>
            <c:showBubbleSize val="0"/>
            <c:showLeaderLines val="0"/>
          </c:dLbls>
          <c:cat>
            <c:strRef>
              <c:f>Sheet3!$B$13:$D$13</c:f>
              <c:strCache>
                <c:ptCount val="3"/>
                <c:pt idx="0">
                  <c:v>Public, 4-Year</c:v>
                </c:pt>
                <c:pt idx="1">
                  <c:v>Private, not-for-profit, 4-Year</c:v>
                </c:pt>
                <c:pt idx="2">
                  <c:v>Private, for-profit, 4-Year</c:v>
                </c:pt>
              </c:strCache>
            </c:strRef>
          </c:cat>
          <c:val>
            <c:numRef>
              <c:f>Sheet3!$B$18:$D$18</c:f>
              <c:numCache>
                <c:formatCode>0.0%</c:formatCode>
                <c:ptCount val="3"/>
                <c:pt idx="0">
                  <c:v>0.35699999999999998</c:v>
                </c:pt>
                <c:pt idx="1">
                  <c:v>0.498</c:v>
                </c:pt>
                <c:pt idx="2">
                  <c:v>0.17100000000000001</c:v>
                </c:pt>
              </c:numCache>
            </c:numRef>
          </c:val>
        </c:ser>
        <c:dLbls>
          <c:showLegendKey val="0"/>
          <c:showVal val="0"/>
          <c:showCatName val="0"/>
          <c:showSerName val="0"/>
          <c:showPercent val="0"/>
          <c:showBubbleSize val="0"/>
        </c:dLbls>
        <c:gapWidth val="150"/>
        <c:axId val="115652096"/>
        <c:axId val="115653632"/>
      </c:barChart>
      <c:catAx>
        <c:axId val="115652096"/>
        <c:scaling>
          <c:orientation val="minMax"/>
        </c:scaling>
        <c:delete val="0"/>
        <c:axPos val="b"/>
        <c:majorTickMark val="out"/>
        <c:minorTickMark val="none"/>
        <c:tickLblPos val="nextTo"/>
        <c:txPr>
          <a:bodyPr/>
          <a:lstStyle/>
          <a:p>
            <a:pPr>
              <a:defRPr sz="1050"/>
            </a:pPr>
            <a:endParaRPr lang="en-US"/>
          </a:p>
        </c:txPr>
        <c:crossAx val="115653632"/>
        <c:crosses val="autoZero"/>
        <c:auto val="1"/>
        <c:lblAlgn val="ctr"/>
        <c:lblOffset val="100"/>
        <c:noMultiLvlLbl val="0"/>
      </c:catAx>
      <c:valAx>
        <c:axId val="115653632"/>
        <c:scaling>
          <c:orientation val="minMax"/>
        </c:scaling>
        <c:delete val="0"/>
        <c:axPos val="l"/>
        <c:majorGridlines/>
        <c:numFmt formatCode="0.0%" sourceLinked="1"/>
        <c:majorTickMark val="out"/>
        <c:minorTickMark val="none"/>
        <c:tickLblPos val="nextTo"/>
        <c:crossAx val="115652096"/>
        <c:crosses val="autoZero"/>
        <c:crossBetween val="between"/>
      </c:valAx>
    </c:plotArea>
    <c:legend>
      <c:legendPos val="r"/>
      <c:overlay val="0"/>
      <c:txPr>
        <a:bodyPr/>
        <a:lstStyle/>
        <a:p>
          <a:pPr>
            <a:defRPr sz="100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7.7648168978877594E-2"/>
          <c:y val="2.9100529100529099E-2"/>
          <c:w val="0.62782552180977602"/>
          <c:h val="0.88751760196641805"/>
        </c:manualLayout>
      </c:layout>
      <c:barChart>
        <c:barDir val="bar"/>
        <c:grouping val="clustered"/>
        <c:varyColors val="0"/>
        <c:ser>
          <c:idx val="0"/>
          <c:order val="0"/>
          <c:tx>
            <c:strRef>
              <c:f>Sheet1!$B$63</c:f>
              <c:strCache>
                <c:ptCount val="1"/>
                <c:pt idx="0">
                  <c:v>Graduate High School or GED</c:v>
                </c:pt>
              </c:strCache>
            </c:strRef>
          </c:tx>
          <c:spPr>
            <a:solidFill>
              <a:srgbClr val="FF3399"/>
            </a:solidFill>
          </c:spPr>
          <c:invertIfNegative val="0"/>
          <c:cat>
            <c:strRef>
              <c:f>Sheet1!$A$64:$A$68</c:f>
              <c:strCache>
                <c:ptCount val="5"/>
                <c:pt idx="0">
                  <c:v>Nation</c:v>
                </c:pt>
                <c:pt idx="1">
                  <c:v>Gen 1</c:v>
                </c:pt>
                <c:pt idx="2">
                  <c:v>Gen 2</c:v>
                </c:pt>
                <c:pt idx="3">
                  <c:v>Gen 3</c:v>
                </c:pt>
                <c:pt idx="4">
                  <c:v>Gen 4</c:v>
                </c:pt>
              </c:strCache>
            </c:strRef>
          </c:cat>
          <c:val>
            <c:numRef>
              <c:f>Sheet1!$B$64:$B$68</c:f>
              <c:numCache>
                <c:formatCode>0.0%</c:formatCode>
                <c:ptCount val="5"/>
                <c:pt idx="0">
                  <c:v>0.04</c:v>
                </c:pt>
                <c:pt idx="1">
                  <c:v>3.5000000000000003E-2</c:v>
                </c:pt>
                <c:pt idx="2">
                  <c:v>4.7E-2</c:v>
                </c:pt>
                <c:pt idx="3">
                  <c:v>2.3E-2</c:v>
                </c:pt>
                <c:pt idx="4">
                  <c:v>9.4E-2</c:v>
                </c:pt>
              </c:numCache>
            </c:numRef>
          </c:val>
        </c:ser>
        <c:ser>
          <c:idx val="1"/>
          <c:order val="1"/>
          <c:tx>
            <c:strRef>
              <c:f>Sheet1!$C$63</c:f>
              <c:strCache>
                <c:ptCount val="1"/>
                <c:pt idx="0">
                  <c:v>Vocational Training After High School</c:v>
                </c:pt>
              </c:strCache>
            </c:strRef>
          </c:tx>
          <c:spPr>
            <a:solidFill>
              <a:srgbClr val="CC66FF"/>
            </a:solidFill>
          </c:spPr>
          <c:invertIfNegative val="0"/>
          <c:cat>
            <c:strRef>
              <c:f>Sheet1!$A$64:$A$68</c:f>
              <c:strCache>
                <c:ptCount val="5"/>
                <c:pt idx="0">
                  <c:v>Nation</c:v>
                </c:pt>
                <c:pt idx="1">
                  <c:v>Gen 1</c:v>
                </c:pt>
                <c:pt idx="2">
                  <c:v>Gen 2</c:v>
                </c:pt>
                <c:pt idx="3">
                  <c:v>Gen 3</c:v>
                </c:pt>
                <c:pt idx="4">
                  <c:v>Gen 4</c:v>
                </c:pt>
              </c:strCache>
            </c:strRef>
          </c:cat>
          <c:val>
            <c:numRef>
              <c:f>Sheet1!$C$64:$C$68</c:f>
              <c:numCache>
                <c:formatCode>0.0%</c:formatCode>
                <c:ptCount val="5"/>
                <c:pt idx="0">
                  <c:v>0.02</c:v>
                </c:pt>
                <c:pt idx="1">
                  <c:v>1.9E-2</c:v>
                </c:pt>
                <c:pt idx="2">
                  <c:v>2.5999999999999999E-2</c:v>
                </c:pt>
                <c:pt idx="3">
                  <c:v>2.8000000000000001E-2</c:v>
                </c:pt>
                <c:pt idx="4">
                  <c:v>1.9E-2</c:v>
                </c:pt>
              </c:numCache>
            </c:numRef>
          </c:val>
        </c:ser>
        <c:ser>
          <c:idx val="2"/>
          <c:order val="2"/>
          <c:tx>
            <c:strRef>
              <c:f>Sheet1!$D$63</c:f>
              <c:strCache>
                <c:ptCount val="1"/>
                <c:pt idx="0">
                  <c:v>Graduate From College</c:v>
                </c:pt>
              </c:strCache>
            </c:strRef>
          </c:tx>
          <c:spPr>
            <a:solidFill>
              <a:srgbClr val="00B050"/>
            </a:solidFill>
          </c:spPr>
          <c:invertIfNegative val="0"/>
          <c:cat>
            <c:strRef>
              <c:f>Sheet1!$A$64:$A$68</c:f>
              <c:strCache>
                <c:ptCount val="5"/>
                <c:pt idx="0">
                  <c:v>Nation</c:v>
                </c:pt>
                <c:pt idx="1">
                  <c:v>Gen 1</c:v>
                </c:pt>
                <c:pt idx="2">
                  <c:v>Gen 2</c:v>
                </c:pt>
                <c:pt idx="3">
                  <c:v>Gen 3</c:v>
                </c:pt>
                <c:pt idx="4">
                  <c:v>Gen 4</c:v>
                </c:pt>
              </c:strCache>
            </c:strRef>
          </c:cat>
          <c:val>
            <c:numRef>
              <c:f>Sheet1!$D$64:$D$68</c:f>
              <c:numCache>
                <c:formatCode>0.0%</c:formatCode>
                <c:ptCount val="5"/>
                <c:pt idx="0">
                  <c:v>0.38600000000000101</c:v>
                </c:pt>
                <c:pt idx="1">
                  <c:v>0.35899999999999999</c:v>
                </c:pt>
                <c:pt idx="2">
                  <c:v>0.42199999999999999</c:v>
                </c:pt>
                <c:pt idx="3">
                  <c:v>0.47699999999999998</c:v>
                </c:pt>
                <c:pt idx="4">
                  <c:v>0.48799999999999999</c:v>
                </c:pt>
              </c:numCache>
            </c:numRef>
          </c:val>
        </c:ser>
        <c:ser>
          <c:idx val="3"/>
          <c:order val="3"/>
          <c:tx>
            <c:strRef>
              <c:f>Sheet1!$E$63</c:f>
              <c:strCache>
                <c:ptCount val="1"/>
                <c:pt idx="0">
                  <c:v>Graduate or Advanced Prof. Degree</c:v>
                </c:pt>
              </c:strCache>
            </c:strRef>
          </c:tx>
          <c:spPr>
            <a:solidFill>
              <a:srgbClr val="FFC000"/>
            </a:solidFill>
          </c:spPr>
          <c:invertIfNegative val="0"/>
          <c:cat>
            <c:strRef>
              <c:f>Sheet1!$A$64:$A$68</c:f>
              <c:strCache>
                <c:ptCount val="5"/>
                <c:pt idx="0">
                  <c:v>Nation</c:v>
                </c:pt>
                <c:pt idx="1">
                  <c:v>Gen 1</c:v>
                </c:pt>
                <c:pt idx="2">
                  <c:v>Gen 2</c:v>
                </c:pt>
                <c:pt idx="3">
                  <c:v>Gen 3</c:v>
                </c:pt>
                <c:pt idx="4">
                  <c:v>Gen 4</c:v>
                </c:pt>
              </c:strCache>
            </c:strRef>
          </c:cat>
          <c:val>
            <c:numRef>
              <c:f>Sheet1!$E$64:$E$68</c:f>
              <c:numCache>
                <c:formatCode>0.0%</c:formatCode>
                <c:ptCount val="5"/>
                <c:pt idx="0">
                  <c:v>0.55400000000000005</c:v>
                </c:pt>
                <c:pt idx="1">
                  <c:v>0.58799999999999997</c:v>
                </c:pt>
                <c:pt idx="2">
                  <c:v>0.504</c:v>
                </c:pt>
                <c:pt idx="3">
                  <c:v>0.47199999999999998</c:v>
                </c:pt>
                <c:pt idx="4">
                  <c:v>0.39900000000000102</c:v>
                </c:pt>
              </c:numCache>
            </c:numRef>
          </c:val>
        </c:ser>
        <c:dLbls>
          <c:showLegendKey val="0"/>
          <c:showVal val="1"/>
          <c:showCatName val="0"/>
          <c:showSerName val="0"/>
          <c:showPercent val="0"/>
          <c:showBubbleSize val="0"/>
        </c:dLbls>
        <c:gapWidth val="150"/>
        <c:axId val="115355008"/>
        <c:axId val="115356800"/>
      </c:barChart>
      <c:catAx>
        <c:axId val="115355008"/>
        <c:scaling>
          <c:orientation val="minMax"/>
        </c:scaling>
        <c:delete val="0"/>
        <c:axPos val="l"/>
        <c:majorTickMark val="out"/>
        <c:minorTickMark val="none"/>
        <c:tickLblPos val="nextTo"/>
        <c:txPr>
          <a:bodyPr/>
          <a:lstStyle/>
          <a:p>
            <a:pPr>
              <a:defRPr sz="1200"/>
            </a:pPr>
            <a:endParaRPr lang="en-US"/>
          </a:p>
        </c:txPr>
        <c:crossAx val="115356800"/>
        <c:crosses val="autoZero"/>
        <c:auto val="1"/>
        <c:lblAlgn val="ctr"/>
        <c:lblOffset val="100"/>
        <c:noMultiLvlLbl val="0"/>
      </c:catAx>
      <c:valAx>
        <c:axId val="115356800"/>
        <c:scaling>
          <c:orientation val="minMax"/>
          <c:max val="0.60000000000000098"/>
        </c:scaling>
        <c:delete val="0"/>
        <c:axPos val="b"/>
        <c:numFmt formatCode="0%" sourceLinked="0"/>
        <c:majorTickMark val="out"/>
        <c:minorTickMark val="none"/>
        <c:tickLblPos val="nextTo"/>
        <c:crossAx val="115355008"/>
        <c:crosses val="autoZero"/>
        <c:crossBetween val="between"/>
      </c:valAx>
    </c:plotArea>
    <c:legend>
      <c:legendPos val="r"/>
      <c:layout>
        <c:manualLayout>
          <c:xMode val="edge"/>
          <c:yMode val="edge"/>
          <c:x val="0.74199350081239801"/>
          <c:y val="0.32776819564221299"/>
          <c:w val="0.248482689663792"/>
          <c:h val="0.497902762154732"/>
        </c:manualLayout>
      </c:layout>
      <c:overlay val="0"/>
      <c:txPr>
        <a:bodyPr/>
        <a:lstStyle/>
        <a:p>
          <a:pPr>
            <a:defRPr sz="1200"/>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7.4798694887910105E-2"/>
          <c:y val="3.1073446327683701E-2"/>
          <c:w val="0.64941908064244303"/>
          <c:h val="0.87989167667601298"/>
        </c:manualLayout>
      </c:layout>
      <c:barChart>
        <c:barDir val="bar"/>
        <c:grouping val="clustered"/>
        <c:varyColors val="0"/>
        <c:ser>
          <c:idx val="0"/>
          <c:order val="0"/>
          <c:tx>
            <c:strRef>
              <c:f>Sheet1!$J$63</c:f>
              <c:strCache>
                <c:ptCount val="1"/>
                <c:pt idx="0">
                  <c:v>Some H.S.</c:v>
                </c:pt>
              </c:strCache>
            </c:strRef>
          </c:tx>
          <c:spPr>
            <a:solidFill>
              <a:srgbClr val="CC0000"/>
            </a:solidFill>
          </c:spPr>
          <c:invertIfNegative val="0"/>
          <c:cat>
            <c:strRef>
              <c:f>Sheet1!$I$64:$I$68</c:f>
              <c:strCache>
                <c:ptCount val="5"/>
                <c:pt idx="0">
                  <c:v>Nation</c:v>
                </c:pt>
                <c:pt idx="1">
                  <c:v>Gen 1</c:v>
                </c:pt>
                <c:pt idx="2">
                  <c:v>Gen 2</c:v>
                </c:pt>
                <c:pt idx="3">
                  <c:v>Gen 3</c:v>
                </c:pt>
                <c:pt idx="4">
                  <c:v>Gen 4</c:v>
                </c:pt>
              </c:strCache>
            </c:strRef>
          </c:cat>
          <c:val>
            <c:numRef>
              <c:f>Sheet1!$J$64:$J$68</c:f>
              <c:numCache>
                <c:formatCode>0.0%</c:formatCode>
                <c:ptCount val="5"/>
                <c:pt idx="0">
                  <c:v>1.4999999999999999E-2</c:v>
                </c:pt>
                <c:pt idx="1">
                  <c:v>1.4999999999999999E-2</c:v>
                </c:pt>
                <c:pt idx="2">
                  <c:v>2.1000000000000001E-2</c:v>
                </c:pt>
                <c:pt idx="3">
                  <c:v>2E-3</c:v>
                </c:pt>
                <c:pt idx="4">
                  <c:v>2.1000000000000001E-2</c:v>
                </c:pt>
              </c:numCache>
            </c:numRef>
          </c:val>
        </c:ser>
        <c:ser>
          <c:idx val="1"/>
          <c:order val="1"/>
          <c:tx>
            <c:strRef>
              <c:f>Sheet1!$K$63</c:f>
              <c:strCache>
                <c:ptCount val="1"/>
                <c:pt idx="0">
                  <c:v>GED</c:v>
                </c:pt>
              </c:strCache>
            </c:strRef>
          </c:tx>
          <c:spPr>
            <a:solidFill>
              <a:srgbClr val="00FFCC"/>
            </a:solidFill>
          </c:spPr>
          <c:invertIfNegative val="0"/>
          <c:cat>
            <c:strRef>
              <c:f>Sheet1!$I$64:$I$68</c:f>
              <c:strCache>
                <c:ptCount val="5"/>
                <c:pt idx="0">
                  <c:v>Nation</c:v>
                </c:pt>
                <c:pt idx="1">
                  <c:v>Gen 1</c:v>
                </c:pt>
                <c:pt idx="2">
                  <c:v>Gen 2</c:v>
                </c:pt>
                <c:pt idx="3">
                  <c:v>Gen 3</c:v>
                </c:pt>
                <c:pt idx="4">
                  <c:v>Gen 4</c:v>
                </c:pt>
              </c:strCache>
            </c:strRef>
          </c:cat>
          <c:val>
            <c:numRef>
              <c:f>Sheet1!$K$64:$K$68</c:f>
              <c:numCache>
                <c:formatCode>0.0%</c:formatCode>
                <c:ptCount val="5"/>
                <c:pt idx="0">
                  <c:v>1.7000000000000001E-2</c:v>
                </c:pt>
                <c:pt idx="1">
                  <c:v>1.9E-2</c:v>
                </c:pt>
                <c:pt idx="2">
                  <c:v>1.7000000000000001E-2</c:v>
                </c:pt>
                <c:pt idx="3">
                  <c:v>0</c:v>
                </c:pt>
                <c:pt idx="4">
                  <c:v>2.3E-2</c:v>
                </c:pt>
              </c:numCache>
            </c:numRef>
          </c:val>
        </c:ser>
        <c:ser>
          <c:idx val="2"/>
          <c:order val="2"/>
          <c:tx>
            <c:strRef>
              <c:f>Sheet1!$L$63</c:f>
              <c:strCache>
                <c:ptCount val="1"/>
                <c:pt idx="0">
                  <c:v>Graduate H.S.</c:v>
                </c:pt>
              </c:strCache>
            </c:strRef>
          </c:tx>
          <c:spPr>
            <a:solidFill>
              <a:srgbClr val="CC66FF"/>
            </a:solidFill>
          </c:spPr>
          <c:invertIfNegative val="0"/>
          <c:cat>
            <c:strRef>
              <c:f>Sheet1!$I$64:$I$68</c:f>
              <c:strCache>
                <c:ptCount val="5"/>
                <c:pt idx="0">
                  <c:v>Nation</c:v>
                </c:pt>
                <c:pt idx="1">
                  <c:v>Gen 1</c:v>
                </c:pt>
                <c:pt idx="2">
                  <c:v>Gen 2</c:v>
                </c:pt>
                <c:pt idx="3">
                  <c:v>Gen 3</c:v>
                </c:pt>
                <c:pt idx="4">
                  <c:v>Gen 4</c:v>
                </c:pt>
              </c:strCache>
            </c:strRef>
          </c:cat>
          <c:val>
            <c:numRef>
              <c:f>Sheet1!$L$64:$L$68</c:f>
              <c:numCache>
                <c:formatCode>0.0%</c:formatCode>
                <c:ptCount val="5"/>
                <c:pt idx="0">
                  <c:v>0.104</c:v>
                </c:pt>
                <c:pt idx="1">
                  <c:v>9.9000000000000005E-2</c:v>
                </c:pt>
                <c:pt idx="2">
                  <c:v>8.9000000000000107E-2</c:v>
                </c:pt>
                <c:pt idx="3">
                  <c:v>0.108</c:v>
                </c:pt>
                <c:pt idx="4">
                  <c:v>0.16400000000000001</c:v>
                </c:pt>
              </c:numCache>
            </c:numRef>
          </c:val>
        </c:ser>
        <c:ser>
          <c:idx val="3"/>
          <c:order val="3"/>
          <c:tx>
            <c:strRef>
              <c:f>Sheet1!$M$63</c:f>
              <c:strCache>
                <c:ptCount val="1"/>
                <c:pt idx="0">
                  <c:v>Vocational or Job Training</c:v>
                </c:pt>
              </c:strCache>
            </c:strRef>
          </c:tx>
          <c:spPr>
            <a:solidFill>
              <a:srgbClr val="FF3399"/>
            </a:solidFill>
          </c:spPr>
          <c:invertIfNegative val="0"/>
          <c:cat>
            <c:strRef>
              <c:f>Sheet1!$I$64:$I$68</c:f>
              <c:strCache>
                <c:ptCount val="5"/>
                <c:pt idx="0">
                  <c:v>Nation</c:v>
                </c:pt>
                <c:pt idx="1">
                  <c:v>Gen 1</c:v>
                </c:pt>
                <c:pt idx="2">
                  <c:v>Gen 2</c:v>
                </c:pt>
                <c:pt idx="3">
                  <c:v>Gen 3</c:v>
                </c:pt>
                <c:pt idx="4">
                  <c:v>Gen 4</c:v>
                </c:pt>
              </c:strCache>
            </c:strRef>
          </c:cat>
          <c:val>
            <c:numRef>
              <c:f>Sheet1!$M$64:$M$68</c:f>
              <c:numCache>
                <c:formatCode>0.0%</c:formatCode>
                <c:ptCount val="5"/>
                <c:pt idx="0">
                  <c:v>4.3999999999999997E-2</c:v>
                </c:pt>
                <c:pt idx="1">
                  <c:v>0.04</c:v>
                </c:pt>
                <c:pt idx="2">
                  <c:v>4.2000000000000003E-2</c:v>
                </c:pt>
                <c:pt idx="3">
                  <c:v>6.9000000000000006E-2</c:v>
                </c:pt>
                <c:pt idx="4">
                  <c:v>5.6000000000000001E-2</c:v>
                </c:pt>
              </c:numCache>
            </c:numRef>
          </c:val>
        </c:ser>
        <c:ser>
          <c:idx val="4"/>
          <c:order val="4"/>
          <c:tx>
            <c:strRef>
              <c:f>Sheet1!$N$63</c:f>
              <c:strCache>
                <c:ptCount val="1"/>
                <c:pt idx="0">
                  <c:v>Graduate College</c:v>
                </c:pt>
              </c:strCache>
            </c:strRef>
          </c:tx>
          <c:spPr>
            <a:solidFill>
              <a:srgbClr val="00B050"/>
            </a:solidFill>
          </c:spPr>
          <c:invertIfNegative val="0"/>
          <c:cat>
            <c:strRef>
              <c:f>Sheet1!$I$64:$I$68</c:f>
              <c:strCache>
                <c:ptCount val="5"/>
                <c:pt idx="0">
                  <c:v>Nation</c:v>
                </c:pt>
                <c:pt idx="1">
                  <c:v>Gen 1</c:v>
                </c:pt>
                <c:pt idx="2">
                  <c:v>Gen 2</c:v>
                </c:pt>
                <c:pt idx="3">
                  <c:v>Gen 3</c:v>
                </c:pt>
                <c:pt idx="4">
                  <c:v>Gen 4</c:v>
                </c:pt>
              </c:strCache>
            </c:strRef>
          </c:cat>
          <c:val>
            <c:numRef>
              <c:f>Sheet1!$N$64:$N$68</c:f>
              <c:numCache>
                <c:formatCode>0.0%</c:formatCode>
                <c:ptCount val="5"/>
                <c:pt idx="0">
                  <c:v>0.41699999999999998</c:v>
                </c:pt>
                <c:pt idx="1">
                  <c:v>0.38800000000000101</c:v>
                </c:pt>
                <c:pt idx="2">
                  <c:v>0.48599999999999999</c:v>
                </c:pt>
                <c:pt idx="3">
                  <c:v>0.50600000000000001</c:v>
                </c:pt>
                <c:pt idx="4">
                  <c:v>0.501</c:v>
                </c:pt>
              </c:numCache>
            </c:numRef>
          </c:val>
        </c:ser>
        <c:ser>
          <c:idx val="5"/>
          <c:order val="5"/>
          <c:tx>
            <c:strRef>
              <c:f>Sheet1!$O$63</c:f>
              <c:strCache>
                <c:ptCount val="1"/>
                <c:pt idx="0">
                  <c:v>Graduate or Professional Degree</c:v>
                </c:pt>
              </c:strCache>
            </c:strRef>
          </c:tx>
          <c:spPr>
            <a:solidFill>
              <a:srgbClr val="FFC000"/>
            </a:solidFill>
          </c:spPr>
          <c:invertIfNegative val="0"/>
          <c:cat>
            <c:strRef>
              <c:f>Sheet1!$I$64:$I$68</c:f>
              <c:strCache>
                <c:ptCount val="5"/>
                <c:pt idx="0">
                  <c:v>Nation</c:v>
                </c:pt>
                <c:pt idx="1">
                  <c:v>Gen 1</c:v>
                </c:pt>
                <c:pt idx="2">
                  <c:v>Gen 2</c:v>
                </c:pt>
                <c:pt idx="3">
                  <c:v>Gen 3</c:v>
                </c:pt>
                <c:pt idx="4">
                  <c:v>Gen 4</c:v>
                </c:pt>
              </c:strCache>
            </c:strRef>
          </c:cat>
          <c:val>
            <c:numRef>
              <c:f>Sheet1!$O$64:$O$68</c:f>
              <c:numCache>
                <c:formatCode>0.0%</c:formatCode>
                <c:ptCount val="5"/>
                <c:pt idx="0">
                  <c:v>0.40300000000000002</c:v>
                </c:pt>
                <c:pt idx="1">
                  <c:v>0.439000000000001</c:v>
                </c:pt>
                <c:pt idx="2">
                  <c:v>0.34499999999999997</c:v>
                </c:pt>
                <c:pt idx="3">
                  <c:v>0.316000000000001</c:v>
                </c:pt>
                <c:pt idx="4">
                  <c:v>0.23699999999999999</c:v>
                </c:pt>
              </c:numCache>
            </c:numRef>
          </c:val>
        </c:ser>
        <c:dLbls>
          <c:showLegendKey val="0"/>
          <c:showVal val="1"/>
          <c:showCatName val="0"/>
          <c:showSerName val="0"/>
          <c:showPercent val="0"/>
          <c:showBubbleSize val="0"/>
        </c:dLbls>
        <c:gapWidth val="150"/>
        <c:axId val="115443584"/>
        <c:axId val="115445120"/>
      </c:barChart>
      <c:catAx>
        <c:axId val="115443584"/>
        <c:scaling>
          <c:orientation val="minMax"/>
        </c:scaling>
        <c:delete val="0"/>
        <c:axPos val="l"/>
        <c:majorTickMark val="out"/>
        <c:minorTickMark val="none"/>
        <c:tickLblPos val="nextTo"/>
        <c:txPr>
          <a:bodyPr/>
          <a:lstStyle/>
          <a:p>
            <a:pPr>
              <a:defRPr sz="1200"/>
            </a:pPr>
            <a:endParaRPr lang="en-US"/>
          </a:p>
        </c:txPr>
        <c:crossAx val="115445120"/>
        <c:crosses val="autoZero"/>
        <c:auto val="1"/>
        <c:lblAlgn val="ctr"/>
        <c:lblOffset val="100"/>
        <c:noMultiLvlLbl val="0"/>
      </c:catAx>
      <c:valAx>
        <c:axId val="115445120"/>
        <c:scaling>
          <c:orientation val="minMax"/>
        </c:scaling>
        <c:delete val="0"/>
        <c:axPos val="b"/>
        <c:numFmt formatCode="0.0%" sourceLinked="1"/>
        <c:majorTickMark val="out"/>
        <c:minorTickMark val="none"/>
        <c:tickLblPos val="nextTo"/>
        <c:crossAx val="115443584"/>
        <c:crosses val="autoZero"/>
        <c:crossBetween val="between"/>
      </c:valAx>
    </c:plotArea>
    <c:legend>
      <c:legendPos val="r"/>
      <c:layout>
        <c:manualLayout>
          <c:xMode val="edge"/>
          <c:yMode val="edge"/>
          <c:x val="0.75965734787738703"/>
          <c:y val="0.13607989679256199"/>
          <c:w val="0.23116834019600799"/>
          <c:h val="0.67699274878775695"/>
        </c:manualLayout>
      </c:layout>
      <c:overlay val="0"/>
      <c:txPr>
        <a:bodyPr/>
        <a:lstStyle/>
        <a:p>
          <a:pPr>
            <a:defRPr sz="1200"/>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95235" name="Rectangle 3"/>
          <p:cNvSpPr>
            <a:spLocks noGrp="1" noChangeArrowheads="1"/>
          </p:cNvSpPr>
          <p:nvPr>
            <p:ph type="dt" sz="quarter"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US"/>
          </a:p>
        </p:txBody>
      </p:sp>
      <p:sp>
        <p:nvSpPr>
          <p:cNvPr id="95236" name="Rectangle 4"/>
          <p:cNvSpPr>
            <a:spLocks noGrp="1" noChangeArrowheads="1"/>
          </p:cNvSpPr>
          <p:nvPr>
            <p:ph type="ftr" sz="quarter" idx="2"/>
          </p:nvPr>
        </p:nvSpPr>
        <p:spPr bwMode="auto">
          <a:xfrm>
            <a:off x="0" y="8747125"/>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95237" name="Rectangle 5"/>
          <p:cNvSpPr>
            <a:spLocks noGrp="1" noChangeArrowheads="1"/>
          </p:cNvSpPr>
          <p:nvPr>
            <p:ph type="sldNum" sz="quarter" idx="3"/>
          </p:nvPr>
        </p:nvSpPr>
        <p:spPr bwMode="auto">
          <a:xfrm>
            <a:off x="3886200" y="8747125"/>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A781F8EA-5419-4950-A4A6-9CC562560D5B}" type="slidenum">
              <a:rPr lang="en-US"/>
              <a:pPr>
                <a:defRPr/>
              </a:pPr>
              <a:t>‹#›</a:t>
            </a:fld>
            <a:endParaRPr lang="en-US"/>
          </a:p>
        </p:txBody>
      </p:sp>
    </p:spTree>
    <p:extLst>
      <p:ext uri="{BB962C8B-B14F-4D97-AF65-F5344CB8AC3E}">
        <p14:creationId xmlns:p14="http://schemas.microsoft.com/office/powerpoint/2010/main" val="2224391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9635"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27125" y="690563"/>
            <a:ext cx="4603750" cy="3452812"/>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85800" y="4373563"/>
            <a:ext cx="5486400" cy="414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9638" name="Rectangle 6"/>
          <p:cNvSpPr>
            <a:spLocks noGrp="1" noChangeArrowheads="1"/>
          </p:cNvSpPr>
          <p:nvPr>
            <p:ph type="ftr" sz="quarter" idx="4"/>
          </p:nvPr>
        </p:nvSpPr>
        <p:spPr bwMode="auto">
          <a:xfrm>
            <a:off x="0" y="874553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9639" name="Rectangle 7"/>
          <p:cNvSpPr>
            <a:spLocks noGrp="1" noChangeArrowheads="1"/>
          </p:cNvSpPr>
          <p:nvPr>
            <p:ph type="sldNum" sz="quarter" idx="5"/>
          </p:nvPr>
        </p:nvSpPr>
        <p:spPr bwMode="auto">
          <a:xfrm>
            <a:off x="3884613" y="874553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60416AB1-0865-49BA-91CF-E2FB578CFA42}" type="slidenum">
              <a:rPr lang="en-US"/>
              <a:pPr>
                <a:defRPr/>
              </a:pPr>
              <a:t>‹#›</a:t>
            </a:fld>
            <a:endParaRPr lang="en-US"/>
          </a:p>
        </p:txBody>
      </p:sp>
    </p:spTree>
    <p:extLst>
      <p:ext uri="{BB962C8B-B14F-4D97-AF65-F5344CB8AC3E}">
        <p14:creationId xmlns:p14="http://schemas.microsoft.com/office/powerpoint/2010/main" val="38892476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4A4615A-7879-4B42-BEB9-76CA10338D6F}" type="slidenum">
              <a:rPr lang="en-US" smtClean="0">
                <a:latin typeface="Arial" pitchFamily="34" charset="0"/>
              </a:rPr>
              <a:pPr/>
              <a:t>3</a:t>
            </a:fld>
            <a:endParaRPr lang="en-US"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4A4615A-7879-4B42-BEB9-76CA10338D6F}" type="slidenum">
              <a:rPr lang="en-US" smtClean="0">
                <a:latin typeface="Arial" pitchFamily="34" charset="0"/>
              </a:rPr>
              <a:pPr/>
              <a:t>16</a:t>
            </a:fld>
            <a:endParaRPr lang="en-US"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416AB1-0865-49BA-91CF-E2FB578CFA42}" type="slidenum">
              <a:rPr lang="en-US" smtClean="0"/>
              <a:pPr>
                <a:defRPr/>
              </a:pPr>
              <a:t>17</a:t>
            </a:fld>
            <a:endParaRPr lang="en-US"/>
          </a:p>
        </p:txBody>
      </p:sp>
    </p:spTree>
    <p:extLst>
      <p:ext uri="{BB962C8B-B14F-4D97-AF65-F5344CB8AC3E}">
        <p14:creationId xmlns:p14="http://schemas.microsoft.com/office/powerpoint/2010/main" val="2104468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416AB1-0865-49BA-91CF-E2FB578CFA42}" type="slidenum">
              <a:rPr lang="en-US" smtClean="0"/>
              <a:pPr>
                <a:defRPr/>
              </a:pPr>
              <a:t>19</a:t>
            </a:fld>
            <a:endParaRPr lang="en-US"/>
          </a:p>
        </p:txBody>
      </p:sp>
    </p:spTree>
    <p:extLst>
      <p:ext uri="{BB962C8B-B14F-4D97-AF65-F5344CB8AC3E}">
        <p14:creationId xmlns:p14="http://schemas.microsoft.com/office/powerpoint/2010/main" val="3443457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416AB1-0865-49BA-91CF-E2FB578CFA42}" type="slidenum">
              <a:rPr lang="en-US" smtClean="0"/>
              <a:pPr>
                <a:defRPr/>
              </a:pPr>
              <a:t>20</a:t>
            </a:fld>
            <a:endParaRPr lang="en-US"/>
          </a:p>
        </p:txBody>
      </p:sp>
    </p:spTree>
    <p:extLst>
      <p:ext uri="{BB962C8B-B14F-4D97-AF65-F5344CB8AC3E}">
        <p14:creationId xmlns:p14="http://schemas.microsoft.com/office/powerpoint/2010/main" val="2876532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4A4615A-7879-4B42-BEB9-76CA10338D6F}" type="slidenum">
              <a:rPr lang="en-US" smtClean="0">
                <a:latin typeface="Arial" pitchFamily="34" charset="0"/>
              </a:rPr>
              <a:pPr/>
              <a:t>21</a:t>
            </a:fld>
            <a:endParaRPr lang="en-US"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0416AB1-0865-49BA-91CF-E2FB578CFA42}" type="slidenum">
              <a:rPr lang="en-US" smtClean="0"/>
              <a:pPr>
                <a:defRPr/>
              </a:pPr>
              <a:t>22</a:t>
            </a:fld>
            <a:endParaRPr lang="en-US"/>
          </a:p>
        </p:txBody>
      </p:sp>
    </p:spTree>
    <p:extLst>
      <p:ext uri="{BB962C8B-B14F-4D97-AF65-F5344CB8AC3E}">
        <p14:creationId xmlns:p14="http://schemas.microsoft.com/office/powerpoint/2010/main" val="226215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4A4615A-7879-4B42-BEB9-76CA10338D6F}" type="slidenum">
              <a:rPr lang="en-US" smtClean="0">
                <a:latin typeface="Arial" pitchFamily="34" charset="0"/>
              </a:rPr>
              <a:pPr/>
              <a:t>23</a:t>
            </a:fld>
            <a:endParaRPr lang="en-US"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88068" name="Slide Number Placeholder 3"/>
          <p:cNvSpPr>
            <a:spLocks noGrp="1"/>
          </p:cNvSpPr>
          <p:nvPr>
            <p:ph type="sldNum" sz="quarter" idx="5"/>
          </p:nvPr>
        </p:nvSpPr>
        <p:spPr>
          <a:noFill/>
        </p:spPr>
        <p:txBody>
          <a:bodyPr/>
          <a:lstStyle/>
          <a:p>
            <a:fld id="{B8F9844E-D48B-4434-AE31-2C15800AC0F9}" type="slidenum">
              <a:rPr lang="en-US" smtClean="0">
                <a:latin typeface="Arial" pitchFamily="34" charset="0"/>
              </a:rPr>
              <a:pPr/>
              <a:t>24</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89092" name="Slide Number Placeholder 3"/>
          <p:cNvSpPr>
            <a:spLocks noGrp="1"/>
          </p:cNvSpPr>
          <p:nvPr>
            <p:ph type="sldNum" sz="quarter" idx="5"/>
          </p:nvPr>
        </p:nvSpPr>
        <p:spPr>
          <a:noFill/>
        </p:spPr>
        <p:txBody>
          <a:bodyPr/>
          <a:lstStyle/>
          <a:p>
            <a:fld id="{CD9843C0-0217-4016-B463-F8D3982741D7}" type="slidenum">
              <a:rPr lang="en-US" smtClean="0">
                <a:latin typeface="Arial" pitchFamily="34" charset="0"/>
              </a:rPr>
              <a:pPr/>
              <a:t>25</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0416AB1-0865-49BA-91CF-E2FB578CFA42}" type="slidenum">
              <a:rPr lang="en-US" smtClean="0"/>
              <a:pPr>
                <a:defRPr/>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dirty="0" smtClean="0">
              <a:latin typeface="Arial" pitchFamily="34" charset="0"/>
            </a:endParaRPr>
          </a:p>
        </p:txBody>
      </p:sp>
      <p:sp>
        <p:nvSpPr>
          <p:cNvPr id="55300" name="Slide Number Placeholder 3"/>
          <p:cNvSpPr>
            <a:spLocks noGrp="1"/>
          </p:cNvSpPr>
          <p:nvPr>
            <p:ph type="sldNum" sz="quarter" idx="5"/>
          </p:nvPr>
        </p:nvSpPr>
        <p:spPr>
          <a:noFill/>
        </p:spPr>
        <p:txBody>
          <a:bodyPr/>
          <a:lstStyle/>
          <a:p>
            <a:fld id="{4597C5FE-716E-4FC9-8BBA-2FFF492A36E4}"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ln/>
        </p:spPr>
        <p:txBody>
          <a:bodyPr/>
          <a:lstStyle/>
          <a:p>
            <a:pPr eaLnBrk="1" hangingPunct="1">
              <a:defRPr/>
            </a:pPr>
            <a:endParaRPr lang="en-US" dirty="0" smtClean="0">
              <a:latin typeface="Arial" pitchFamily="34" charset="0"/>
              <a:cs typeface="+mn-cs"/>
            </a:endParaRPr>
          </a:p>
        </p:txBody>
      </p:sp>
      <p:sp>
        <p:nvSpPr>
          <p:cNvPr id="55300" name="Slide Number Placeholder 3"/>
          <p:cNvSpPr>
            <a:spLocks noGrp="1"/>
          </p:cNvSpPr>
          <p:nvPr>
            <p:ph type="sldNum" sz="quarter" idx="5"/>
          </p:nvPr>
        </p:nvSpPr>
        <p:spPr/>
        <p:txBody>
          <a:bodyPr/>
          <a:lstStyle/>
          <a:p>
            <a:pPr>
              <a:defRPr/>
            </a:pPr>
            <a:fld id="{3BB50886-46F7-E042-9E01-9CBF451BA803}" type="slidenum">
              <a:rPr lang="en-US">
                <a:latin typeface="Arial" pitchFamily="34" charset="0"/>
              </a:rPr>
              <a:pPr>
                <a:defRPr/>
              </a:pPr>
              <a:t>27</a:t>
            </a:fld>
            <a:endParaRPr lang="en-US">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Slide Image Placeholder 1"/>
          <p:cNvSpPr>
            <a:spLocks noGrp="1" noRot="1" noChangeAspect="1"/>
          </p:cNvSpPr>
          <p:nvPr>
            <p:ph type="sldImg"/>
          </p:nvPr>
        </p:nvSpPr>
        <p:spPr>
          <a:ln/>
        </p:spPr>
      </p:sp>
      <p:sp>
        <p:nvSpPr>
          <p:cNvPr id="223234" name="Notes Placeholder 2"/>
          <p:cNvSpPr>
            <a:spLocks noGrp="1"/>
          </p:cNvSpPr>
          <p:nvPr>
            <p:ph type="body" idx="1"/>
          </p:nvPr>
        </p:nvSpPr>
        <p:spPr/>
        <p:txBody>
          <a:bodyPr/>
          <a:lstStyle/>
          <a:p>
            <a:pPr eaLnBrk="1" hangingPunct="1">
              <a:spcBef>
                <a:spcPct val="0"/>
              </a:spcBef>
              <a:defRPr/>
            </a:pPr>
            <a:endParaRPr lang="en-US" smtClean="0">
              <a:cs typeface="+mn-cs"/>
            </a:endParaRPr>
          </a:p>
        </p:txBody>
      </p:sp>
      <p:sp>
        <p:nvSpPr>
          <p:cNvPr id="223235" name="Slide Number Placeholder 3"/>
          <p:cNvSpPr>
            <a:spLocks noGrp="1"/>
          </p:cNvSpPr>
          <p:nvPr>
            <p:ph type="sldNum" sz="quarter" idx="5"/>
          </p:nvPr>
        </p:nvSpPr>
        <p:spPr>
          <a:ln>
            <a:miter lim="800000"/>
            <a:headEnd/>
            <a:tailEnd/>
          </a:ln>
        </p:spPr>
        <p:txBody>
          <a:bodyPr/>
          <a:lstStyle/>
          <a:p>
            <a:pPr>
              <a:defRPr/>
            </a:pPr>
            <a:fld id="{A51CB0D2-0F66-544B-9DDC-CAF9B6469F35}" type="slidenum">
              <a:rPr lang="en-US"/>
              <a:pPr>
                <a:defRPr/>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0416AB1-0865-49BA-91CF-E2FB578CFA42}"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0416AB1-0865-49BA-91CF-E2FB578CFA42}"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endParaRPr lang="en-US">
              <a:cs typeface="+mn-cs"/>
            </a:endParaRPr>
          </a:p>
        </p:txBody>
      </p:sp>
      <p:sp>
        <p:nvSpPr>
          <p:cNvPr id="4" name="Slide Number Placeholder 3"/>
          <p:cNvSpPr>
            <a:spLocks noGrp="1"/>
          </p:cNvSpPr>
          <p:nvPr>
            <p:ph type="sldNum" sz="quarter" idx="5"/>
          </p:nvPr>
        </p:nvSpPr>
        <p:spPr/>
        <p:txBody>
          <a:bodyPr/>
          <a:lstStyle/>
          <a:p>
            <a:pPr>
              <a:defRPr/>
            </a:pPr>
            <a:fld id="{D8FA23CE-BA5A-544E-9367-8F5CFC28032F}" type="slidenum">
              <a:rPr lang="en-US"/>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endParaRPr lang="en-US">
              <a:cs typeface="+mn-cs"/>
            </a:endParaRPr>
          </a:p>
        </p:txBody>
      </p:sp>
      <p:sp>
        <p:nvSpPr>
          <p:cNvPr id="4" name="Slide Number Placeholder 3"/>
          <p:cNvSpPr>
            <a:spLocks noGrp="1"/>
          </p:cNvSpPr>
          <p:nvPr>
            <p:ph type="sldNum" sz="quarter" idx="5"/>
          </p:nvPr>
        </p:nvSpPr>
        <p:spPr/>
        <p:txBody>
          <a:bodyPr/>
          <a:lstStyle/>
          <a:p>
            <a:pPr>
              <a:defRPr/>
            </a:pPr>
            <a:fld id="{A5950442-168E-234D-AA2B-C941253E47BC}" type="slidenum">
              <a:rPr lang="en-US"/>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endParaRPr lang="en-US">
              <a:cs typeface="+mn-cs"/>
            </a:endParaRPr>
          </a:p>
        </p:txBody>
      </p:sp>
      <p:sp>
        <p:nvSpPr>
          <p:cNvPr id="4" name="Slide Number Placeholder 3"/>
          <p:cNvSpPr>
            <a:spLocks noGrp="1"/>
          </p:cNvSpPr>
          <p:nvPr>
            <p:ph type="sldNum" sz="quarter" idx="5"/>
          </p:nvPr>
        </p:nvSpPr>
        <p:spPr/>
        <p:txBody>
          <a:bodyPr/>
          <a:lstStyle/>
          <a:p>
            <a:pPr>
              <a:defRPr/>
            </a:pPr>
            <a:fld id="{46834302-CB9D-E446-A6ED-8E5D4F01D36B}" type="slidenum">
              <a:rPr lang="en-US"/>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050B8E5-F613-A446-8A43-589DCA7D2833}" type="slidenum">
              <a:rPr lang="en-US" sz="1200"/>
              <a:pPr/>
              <a:t>10</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BB5D9E5-CA9B-8840-81D6-D0DA18B09DB3}" type="slidenum">
              <a:rPr lang="en-US" sz="1200"/>
              <a:pPr/>
              <a:t>11</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4A4615A-7879-4B42-BEB9-76CA10338D6F}" type="slidenum">
              <a:rPr lang="en-US" smtClean="0">
                <a:latin typeface="Arial" pitchFamily="34" charset="0"/>
              </a:rPr>
              <a:pPr/>
              <a:t>12</a:t>
            </a:fld>
            <a:endParaRPr lang="en-US"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a:latin typeface="Arial"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hangingPunct="0">
                  <a:defRPr/>
                </a:pPr>
                <a:endParaRPr lang="en-US">
                  <a:latin typeface="Arial" charset="0"/>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hangingPunct="0">
                  <a:defRPr/>
                </a:pPr>
                <a:endParaRPr lang="en-US">
                  <a:latin typeface="Arial" charset="0"/>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hangingPunct="0">
                  <a:defRPr/>
                </a:pPr>
                <a:endParaRPr lang="en-US">
                  <a:latin typeface="Arial"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hangingPunct="0">
                  <a:defRPr/>
                </a:pPr>
                <a:endParaRPr lang="en-US">
                  <a:latin typeface="Arial"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hangingPunct="0">
                  <a:defRPr/>
                </a:pPr>
                <a:endParaRPr lang="en-US">
                  <a:latin typeface="Arial"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hangingPunct="0">
                  <a:defRPr/>
                </a:pPr>
                <a:endParaRPr lang="en-US">
                  <a:latin typeface="Arial"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hangingPunct="0">
                  <a:defRPr/>
                </a:pPr>
                <a:endParaRPr lang="en-US">
                  <a:latin typeface="Arial"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hangingPunct="0">
                  <a:defRPr/>
                </a:pPr>
                <a:endParaRPr lang="en-US">
                  <a:latin typeface="Arial" charset="0"/>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hangingPunct="0">
                  <a:defRPr/>
                </a:pPr>
                <a:endParaRPr lang="en-US">
                  <a:latin typeface="Arial" charset="0"/>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hangingPunct="0">
                  <a:defRPr/>
                </a:pPr>
                <a:endParaRPr lang="en-US">
                  <a:latin typeface="Arial" charset="0"/>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eaLnBrk="0" hangingPunct="0">
                  <a:defRPr/>
                </a:pPr>
                <a:endParaRPr lang="en-US">
                  <a:latin typeface="Arial" charset="0"/>
                </a:endParaRP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eaLnBrk="0" hangingPunct="0">
                  <a:defRPr/>
                </a:pPr>
                <a:endParaRPr lang="en-US">
                  <a:latin typeface="Arial" charset="0"/>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eaLnBrk="0" hangingPunct="0">
                  <a:defRPr/>
                </a:pPr>
                <a:endParaRPr lang="en-US">
                  <a:latin typeface="Arial" charset="0"/>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eaLnBrk="0" hangingPunct="0">
                  <a:defRPr/>
                </a:pPr>
                <a:endParaRPr lang="en-US">
                  <a:latin typeface="Arial" charset="0"/>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latin typeface="Arial" charset="0"/>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hangingPunct="0">
                  <a:defRPr/>
                </a:pPr>
                <a:endParaRPr lang="en-US">
                  <a:latin typeface="Arial"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latin typeface="Arial" charset="0"/>
                </a:endParaRP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latin typeface="Arial" charset="0"/>
                </a:endParaRP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latin typeface="Arial" charset="0"/>
                </a:endParaRP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latin typeface="Arial" charset="0"/>
                </a:endParaRP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latin typeface="Arial" charset="0"/>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hangingPunct="0">
                    <a:defRPr/>
                  </a:pPr>
                  <a:endParaRPr lang="en-US">
                    <a:latin typeface="Arial" charset="0"/>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hangingPunct="0">
                    <a:defRPr/>
                  </a:pPr>
                  <a:endParaRPr lang="en-US">
                    <a:latin typeface="Arial" charset="0"/>
                  </a:endParaRPr>
                </a:p>
              </p:txBody>
            </p:sp>
          </p:grpSp>
        </p:grpSp>
      </p:grpSp>
      <p:sp>
        <p:nvSpPr>
          <p:cNvPr id="518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18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2877665C-9A23-429F-BAA9-2A86EC5C0E9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63BAB947-7C79-478D-B008-DE2E41D8066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E3A7CA00-4459-4030-A96E-0217263F679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169AA0E8-4CB7-4670-A2D4-40D34E07A25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DC684107-589C-4CE3-938F-AE67902B36C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EB558E0E-2749-4E6A-91C4-0AD34D12C71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0418F5ED-7F6A-48B6-A721-3B0AF99791A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9C7763E6-80B0-4BB4-BE3A-4FE7065A912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B2CA73F5-77E6-43BD-8F1E-8913671FA82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C8F23C70-B389-4DE8-95D1-6198F04F166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5DF213E9-3CA6-45CD-8E15-BF4D3062039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715085A9-4F51-435B-A554-827CA322C96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284C8368-B2FA-41FB-9E91-FB8AA1CD73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788AECEF-1021-44BD-AE2B-35042D3EAB0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E12090CA-27C7-4D88-AA73-AE2E15B3C0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40CAA0C2-8BAF-4144-B660-68EFE1DED72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eaLnBrk="0" hangingPunct="0">
              <a:defRPr/>
            </a:pPr>
            <a:endParaRPr lang="en-US">
              <a:latin typeface="Arial" charset="0"/>
            </a:endParaRPr>
          </a:p>
        </p:txBody>
      </p:sp>
      <p:grpSp>
        <p:nvGrpSpPr>
          <p:cNvPr id="8195" name="Group 3"/>
          <p:cNvGrpSpPr>
            <a:grpSpLocks/>
          </p:cNvGrpSpPr>
          <p:nvPr/>
        </p:nvGrpSpPr>
        <p:grpSpPr bwMode="auto">
          <a:xfrm>
            <a:off x="3175" y="4267200"/>
            <a:ext cx="9140825" cy="2590800"/>
            <a:chOff x="2" y="2688"/>
            <a:chExt cx="5758" cy="1632"/>
          </a:xfrm>
        </p:grpSpPr>
        <p:sp>
          <p:nvSpPr>
            <p:cNvPr id="4100"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grpSp>
          <p:nvGrpSpPr>
            <p:cNvPr id="8202" name="Group 5"/>
            <p:cNvGrpSpPr>
              <a:grpSpLocks/>
            </p:cNvGrpSpPr>
            <p:nvPr userDrawn="1"/>
          </p:nvGrpSpPr>
          <p:grpSpPr bwMode="auto">
            <a:xfrm>
              <a:off x="3528" y="3715"/>
              <a:ext cx="792" cy="521"/>
              <a:chOff x="3527" y="3715"/>
              <a:chExt cx="792" cy="521"/>
            </a:xfrm>
          </p:grpSpPr>
          <p:sp>
            <p:nvSpPr>
              <p:cNvPr id="410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a:latin typeface="Arial" charset="0"/>
                </a:endParaRPr>
              </a:p>
            </p:txBody>
          </p:sp>
          <p:sp>
            <p:nvSpPr>
              <p:cNvPr id="410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410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ndParaRPr>
              </a:p>
            </p:txBody>
          </p:sp>
          <p:sp>
            <p:nvSpPr>
              <p:cNvPr id="410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410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ndParaRPr>
              </a:p>
            </p:txBody>
          </p:sp>
          <p:sp>
            <p:nvSpPr>
              <p:cNvPr id="410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410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eaLnBrk="0" hangingPunct="0">
                  <a:defRPr/>
                </a:pPr>
                <a:endParaRPr lang="en-US">
                  <a:latin typeface="Arial" charset="0"/>
                </a:endParaRPr>
              </a:p>
            </p:txBody>
          </p:sp>
          <p:sp>
            <p:nvSpPr>
              <p:cNvPr id="410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411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eaLnBrk="0" hangingPunct="0">
                  <a:defRPr/>
                </a:pPr>
                <a:endParaRPr lang="en-US">
                  <a:latin typeface="Arial" charset="0"/>
                </a:endParaRPr>
              </a:p>
            </p:txBody>
          </p:sp>
          <p:sp>
            <p:nvSpPr>
              <p:cNvPr id="411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eaLnBrk="0" hangingPunct="0">
                  <a:defRPr/>
                </a:pPr>
                <a:endParaRPr lang="en-US">
                  <a:latin typeface="Arial" charset="0"/>
                </a:endParaRPr>
              </a:p>
            </p:txBody>
          </p:sp>
          <p:sp>
            <p:nvSpPr>
              <p:cNvPr id="411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grpSp>
        <p:grpSp>
          <p:nvGrpSpPr>
            <p:cNvPr id="8203" name="Group 17"/>
            <p:cNvGrpSpPr>
              <a:grpSpLocks/>
            </p:cNvGrpSpPr>
            <p:nvPr userDrawn="1"/>
          </p:nvGrpSpPr>
          <p:grpSpPr bwMode="auto">
            <a:xfrm>
              <a:off x="1776" y="3631"/>
              <a:ext cx="1626" cy="683"/>
              <a:chOff x="1776" y="3631"/>
              <a:chExt cx="1626" cy="683"/>
            </a:xfrm>
          </p:grpSpPr>
          <p:sp>
            <p:nvSpPr>
              <p:cNvPr id="411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eaLnBrk="0" hangingPunct="0">
                  <a:defRPr/>
                </a:pPr>
                <a:endParaRPr lang="en-US">
                  <a:latin typeface="Arial" charset="0"/>
                </a:endParaRPr>
              </a:p>
            </p:txBody>
          </p:sp>
          <p:sp>
            <p:nvSpPr>
              <p:cNvPr id="411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eaLnBrk="0" hangingPunct="0">
                  <a:defRPr/>
                </a:pPr>
                <a:endParaRPr lang="en-US">
                  <a:latin typeface="Arial" charset="0"/>
                </a:endParaRPr>
              </a:p>
            </p:txBody>
          </p:sp>
          <p:sp>
            <p:nvSpPr>
              <p:cNvPr id="411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eaLnBrk="0" hangingPunct="0">
                  <a:defRPr/>
                </a:pPr>
                <a:endParaRPr lang="en-US">
                  <a:latin typeface="Arial" charset="0"/>
                </a:endParaRPr>
              </a:p>
            </p:txBody>
          </p:sp>
          <p:sp>
            <p:nvSpPr>
              <p:cNvPr id="411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411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411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412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eaLnBrk="0" hangingPunct="0">
                  <a:defRPr/>
                </a:pPr>
                <a:endParaRPr lang="en-US">
                  <a:latin typeface="Arial" charset="0"/>
                </a:endParaRPr>
              </a:p>
            </p:txBody>
          </p:sp>
          <p:sp>
            <p:nvSpPr>
              <p:cNvPr id="412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eaLnBrk="0" hangingPunct="0">
                  <a:defRPr/>
                </a:pPr>
                <a:endParaRPr lang="en-US">
                  <a:latin typeface="Arial" charset="0"/>
                </a:endParaRPr>
              </a:p>
            </p:txBody>
          </p:sp>
          <p:sp>
            <p:nvSpPr>
              <p:cNvPr id="412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412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eaLnBrk="0" hangingPunct="0">
                  <a:defRPr/>
                </a:pPr>
                <a:endParaRPr lang="en-US">
                  <a:latin typeface="Arial" charset="0"/>
                </a:endParaRPr>
              </a:p>
            </p:txBody>
          </p:sp>
          <p:sp>
            <p:nvSpPr>
              <p:cNvPr id="412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eaLnBrk="0" hangingPunct="0">
                  <a:defRPr/>
                </a:pPr>
                <a:endParaRPr lang="en-US">
                  <a:latin typeface="Arial" charset="0"/>
                </a:endParaRPr>
              </a:p>
            </p:txBody>
          </p:sp>
          <p:sp>
            <p:nvSpPr>
              <p:cNvPr id="412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4126"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eaLnBrk="0" hangingPunct="0">
                  <a:defRPr/>
                </a:pPr>
                <a:endParaRPr lang="en-US">
                  <a:latin typeface="Arial" charset="0"/>
                </a:endParaRPr>
              </a:p>
            </p:txBody>
          </p:sp>
          <p:sp>
            <p:nvSpPr>
              <p:cNvPr id="4127"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eaLnBrk="0" hangingPunct="0">
                  <a:defRPr/>
                </a:pPr>
                <a:endParaRPr lang="en-US">
                  <a:latin typeface="Arial" charset="0"/>
                </a:endParaRPr>
              </a:p>
            </p:txBody>
          </p:sp>
          <p:sp>
            <p:nvSpPr>
              <p:cNvPr id="412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412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413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4131"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eaLnBrk="0" hangingPunct="0">
                  <a:defRPr/>
                </a:pPr>
                <a:endParaRPr lang="en-US">
                  <a:latin typeface="Arial" charset="0"/>
                </a:endParaRPr>
              </a:p>
            </p:txBody>
          </p:sp>
        </p:grpSp>
        <p:grpSp>
          <p:nvGrpSpPr>
            <p:cNvPr id="8204" name="Group 36"/>
            <p:cNvGrpSpPr>
              <a:grpSpLocks/>
            </p:cNvGrpSpPr>
            <p:nvPr userDrawn="1"/>
          </p:nvGrpSpPr>
          <p:grpSpPr bwMode="auto">
            <a:xfrm>
              <a:off x="4128" y="3360"/>
              <a:ext cx="1351" cy="821"/>
              <a:chOff x="4128" y="3360"/>
              <a:chExt cx="1351" cy="821"/>
            </a:xfrm>
          </p:grpSpPr>
          <p:sp>
            <p:nvSpPr>
              <p:cNvPr id="413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413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413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413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413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413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413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eaLnBrk="0" hangingPunct="0">
                  <a:defRPr/>
                </a:pPr>
                <a:endParaRPr lang="en-US">
                  <a:latin typeface="Arial" charset="0"/>
                </a:endParaRPr>
              </a:p>
            </p:txBody>
          </p:sp>
          <p:sp>
            <p:nvSpPr>
              <p:cNvPr id="4140"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eaLnBrk="0" hangingPunct="0">
                  <a:defRPr/>
                </a:pPr>
                <a:endParaRPr lang="en-US">
                  <a:latin typeface="Arial" charset="0"/>
                </a:endParaRPr>
              </a:p>
            </p:txBody>
          </p:sp>
          <p:sp>
            <p:nvSpPr>
              <p:cNvPr id="414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eaLnBrk="0" hangingPunct="0">
                  <a:defRPr/>
                </a:pPr>
                <a:endParaRPr lang="en-US">
                  <a:latin typeface="Arial" charset="0"/>
                </a:endParaRPr>
              </a:p>
            </p:txBody>
          </p:sp>
          <p:sp>
            <p:nvSpPr>
              <p:cNvPr id="414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414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414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eaLnBrk="0" hangingPunct="0">
                  <a:defRPr/>
                </a:pPr>
                <a:endParaRPr lang="en-US">
                  <a:latin typeface="Arial" charset="0"/>
                </a:endParaRPr>
              </a:p>
            </p:txBody>
          </p:sp>
          <p:sp>
            <p:nvSpPr>
              <p:cNvPr id="414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414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ndParaRPr>
              </a:p>
            </p:txBody>
          </p:sp>
          <p:sp>
            <p:nvSpPr>
              <p:cNvPr id="414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414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eaLnBrk="0" hangingPunct="0">
                  <a:defRPr/>
                </a:pPr>
                <a:endParaRPr lang="en-US">
                  <a:latin typeface="Arial" charset="0"/>
                </a:endParaRPr>
              </a:p>
            </p:txBody>
          </p:sp>
          <p:sp>
            <p:nvSpPr>
              <p:cNvPr id="414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grpSp>
        <p:grpSp>
          <p:nvGrpSpPr>
            <p:cNvPr id="8205" name="Group 54"/>
            <p:cNvGrpSpPr>
              <a:grpSpLocks/>
            </p:cNvGrpSpPr>
            <p:nvPr userDrawn="1"/>
          </p:nvGrpSpPr>
          <p:grpSpPr bwMode="auto">
            <a:xfrm>
              <a:off x="5280" y="3024"/>
              <a:ext cx="425" cy="258"/>
              <a:chOff x="5280" y="3024"/>
              <a:chExt cx="425" cy="258"/>
            </a:xfrm>
          </p:grpSpPr>
          <p:sp>
            <p:nvSpPr>
              <p:cNvPr id="4151"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latin typeface="Arial" charset="0"/>
                </a:endParaRPr>
              </a:p>
            </p:txBody>
          </p:sp>
          <p:sp>
            <p:nvSpPr>
              <p:cNvPr id="4152"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latin typeface="Arial" charset="0"/>
                </a:endParaRPr>
              </a:p>
            </p:txBody>
          </p:sp>
          <p:sp>
            <p:nvSpPr>
              <p:cNvPr id="4153"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latin typeface="Arial" charset="0"/>
                </a:endParaRPr>
              </a:p>
            </p:txBody>
          </p:sp>
          <p:sp>
            <p:nvSpPr>
              <p:cNvPr id="4154"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latin typeface="Arial" charset="0"/>
                </a:endParaRPr>
              </a:p>
            </p:txBody>
          </p:sp>
          <p:sp>
            <p:nvSpPr>
              <p:cNvPr id="4155"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4156"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eaLnBrk="0" hangingPunct="0">
                  <a:defRPr/>
                </a:pPr>
                <a:endParaRPr lang="en-US">
                  <a:latin typeface="Arial" charset="0"/>
                </a:endParaRPr>
              </a:p>
            </p:txBody>
          </p:sp>
          <p:sp>
            <p:nvSpPr>
              <p:cNvPr id="4157"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eaLnBrk="0" hangingPunct="0">
                  <a:defRPr/>
                </a:pPr>
                <a:endParaRPr lang="en-US">
                  <a:latin typeface="Arial" charset="0"/>
                </a:endParaRPr>
              </a:p>
            </p:txBody>
          </p:sp>
          <p:grpSp>
            <p:nvGrpSpPr>
              <p:cNvPr id="8213" name="Group 62"/>
              <p:cNvGrpSpPr>
                <a:grpSpLocks/>
              </p:cNvGrpSpPr>
              <p:nvPr/>
            </p:nvGrpSpPr>
            <p:grpSpPr bwMode="auto">
              <a:xfrm>
                <a:off x="5381" y="3085"/>
                <a:ext cx="227" cy="132"/>
                <a:chOff x="5381" y="3085"/>
                <a:chExt cx="227" cy="132"/>
              </a:xfrm>
            </p:grpSpPr>
            <p:sp>
              <p:nvSpPr>
                <p:cNvPr id="4159"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4160"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hangingPunct="0">
                    <a:defRPr/>
                  </a:pPr>
                  <a:endParaRPr lang="en-US">
                    <a:latin typeface="Arial" charset="0"/>
                  </a:endParaRPr>
                </a:p>
              </p:txBody>
            </p:sp>
            <p:sp>
              <p:nvSpPr>
                <p:cNvPr id="4161"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eaLnBrk="0" hangingPunct="0">
                    <a:defRPr/>
                  </a:pPr>
                  <a:endParaRPr lang="en-US">
                    <a:latin typeface="Arial" charset="0"/>
                  </a:endParaRPr>
                </a:p>
              </p:txBody>
            </p:sp>
            <p:sp>
              <p:nvSpPr>
                <p:cNvPr id="4162"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eaLnBrk="0" hangingPunct="0">
                    <a:defRPr/>
                  </a:pPr>
                  <a:endParaRPr lang="en-US">
                    <a:latin typeface="Arial" charset="0"/>
                  </a:endParaRPr>
                </a:p>
              </p:txBody>
            </p:sp>
          </p:grpSp>
        </p:grpSp>
      </p:grpSp>
      <p:sp>
        <p:nvSpPr>
          <p:cNvPr id="4163"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64"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6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416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416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42BAC705-438C-460A-83D6-A4342A19A2D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01"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304800"/>
            <a:ext cx="10363200" cy="1981200"/>
          </a:xfrm>
        </p:spPr>
        <p:txBody>
          <a:bodyPr/>
          <a:lstStyle/>
          <a:p>
            <a:pPr eaLnBrk="1" hangingPunct="1">
              <a:defRPr/>
            </a:pPr>
            <a:r>
              <a:rPr lang="en-US" sz="3200" b="1" dirty="0" smtClean="0"/>
              <a:t>EDUCATION IN THE 21</a:t>
            </a:r>
            <a:r>
              <a:rPr lang="en-US" sz="3200" b="1" baseline="30000" dirty="0" smtClean="0"/>
              <a:t>ST</a:t>
            </a:r>
            <a:r>
              <a:rPr lang="en-US" sz="3200" b="1" dirty="0" smtClean="0"/>
              <a:t> CENTURY:</a:t>
            </a:r>
            <a:br>
              <a:rPr lang="en-US" sz="3200" b="1" dirty="0" smtClean="0"/>
            </a:br>
            <a:r>
              <a:rPr lang="en-US" sz="3200" b="1" dirty="0" smtClean="0"/>
              <a:t>BUILDING A COMMON DESTINY</a:t>
            </a:r>
          </a:p>
        </p:txBody>
      </p:sp>
      <p:sp>
        <p:nvSpPr>
          <p:cNvPr id="23555" name="Rectangle 3"/>
          <p:cNvSpPr>
            <a:spLocks noGrp="1" noChangeArrowheads="1"/>
          </p:cNvSpPr>
          <p:nvPr>
            <p:ph type="body" idx="1"/>
          </p:nvPr>
        </p:nvSpPr>
        <p:spPr>
          <a:xfrm>
            <a:off x="457200" y="2209800"/>
            <a:ext cx="8229600" cy="4648200"/>
          </a:xfrm>
        </p:spPr>
        <p:txBody>
          <a:bodyPr/>
          <a:lstStyle/>
          <a:p>
            <a:pPr algn="ctr" eaLnBrk="1" hangingPunct="1">
              <a:lnSpc>
                <a:spcPct val="80000"/>
              </a:lnSpc>
              <a:buFont typeface="Wingdings" charset="0"/>
              <a:buNone/>
              <a:defRPr/>
            </a:pPr>
            <a:endParaRPr lang="en-US" dirty="0" smtClean="0">
              <a:cs typeface="+mn-cs"/>
            </a:endParaRPr>
          </a:p>
          <a:p>
            <a:pPr algn="ctr" eaLnBrk="1" hangingPunct="1">
              <a:lnSpc>
                <a:spcPct val="80000"/>
              </a:lnSpc>
              <a:buFont typeface="Wingdings" charset="0"/>
              <a:buNone/>
              <a:defRPr/>
            </a:pPr>
            <a:endParaRPr lang="en-US" dirty="0" smtClean="0">
              <a:cs typeface="+mn-cs"/>
            </a:endParaRPr>
          </a:p>
          <a:p>
            <a:pPr algn="ctr" eaLnBrk="1" hangingPunct="1">
              <a:lnSpc>
                <a:spcPct val="80000"/>
              </a:lnSpc>
              <a:buFont typeface="Wingdings" charset="0"/>
              <a:buNone/>
              <a:defRPr/>
            </a:pPr>
            <a:endParaRPr lang="en-US" dirty="0" smtClean="0">
              <a:cs typeface="+mn-cs"/>
            </a:endParaRPr>
          </a:p>
          <a:p>
            <a:pPr algn="ctr" eaLnBrk="1" hangingPunct="1">
              <a:lnSpc>
                <a:spcPct val="80000"/>
              </a:lnSpc>
              <a:buFont typeface="Wingdings" charset="0"/>
              <a:buNone/>
              <a:defRPr/>
            </a:pPr>
            <a:r>
              <a:rPr lang="en-US" sz="2400" dirty="0" smtClean="0">
                <a:cs typeface="+mn-cs"/>
              </a:rPr>
              <a:t>Luis Ricardo Fraga</a:t>
            </a:r>
          </a:p>
          <a:p>
            <a:pPr algn="ctr" eaLnBrk="1" hangingPunct="1">
              <a:lnSpc>
                <a:spcPct val="80000"/>
              </a:lnSpc>
              <a:buFont typeface="Wingdings" charset="0"/>
              <a:buNone/>
              <a:defRPr/>
            </a:pPr>
            <a:r>
              <a:rPr lang="en-US" sz="2400" dirty="0" smtClean="0">
                <a:cs typeface="+mn-cs"/>
              </a:rPr>
              <a:t>University of Washington</a:t>
            </a:r>
          </a:p>
          <a:p>
            <a:pPr algn="ctr" eaLnBrk="1" hangingPunct="1">
              <a:lnSpc>
                <a:spcPct val="80000"/>
              </a:lnSpc>
              <a:buFont typeface="Wingdings" charset="0"/>
              <a:buNone/>
              <a:defRPr/>
            </a:pPr>
            <a:endParaRPr lang="en-US" b="1" dirty="0" smtClean="0">
              <a:cs typeface="+mn-cs"/>
            </a:endParaRPr>
          </a:p>
          <a:p>
            <a:pPr algn="ctr" eaLnBrk="1" hangingPunct="1">
              <a:lnSpc>
                <a:spcPct val="80000"/>
              </a:lnSpc>
              <a:buFont typeface="Wingdings" charset="0"/>
              <a:buNone/>
              <a:defRPr/>
            </a:pPr>
            <a:endParaRPr lang="en-US" dirty="0" smtClean="0">
              <a:cs typeface="+mn-cs"/>
            </a:endParaRPr>
          </a:p>
          <a:p>
            <a:pPr algn="ctr" eaLnBrk="1" hangingPunct="1">
              <a:lnSpc>
                <a:spcPct val="80000"/>
              </a:lnSpc>
              <a:buFont typeface="Wingdings" charset="0"/>
              <a:buNone/>
              <a:defRPr/>
            </a:pPr>
            <a:r>
              <a:rPr lang="en-US" sz="1800" dirty="0" smtClean="0">
                <a:cs typeface="+mn-cs"/>
              </a:rPr>
              <a:t>University of North Texas</a:t>
            </a:r>
          </a:p>
          <a:p>
            <a:pPr algn="ctr" eaLnBrk="1" hangingPunct="1">
              <a:lnSpc>
                <a:spcPct val="80000"/>
              </a:lnSpc>
              <a:buNone/>
              <a:defRPr/>
            </a:pPr>
            <a:r>
              <a:rPr lang="en-US" sz="1800" dirty="0" smtClean="0"/>
              <a:t>Denton, TX</a:t>
            </a:r>
            <a:endParaRPr lang="en-US" sz="1800" dirty="0"/>
          </a:p>
          <a:p>
            <a:pPr algn="ctr" eaLnBrk="1" hangingPunct="1">
              <a:lnSpc>
                <a:spcPct val="80000"/>
              </a:lnSpc>
              <a:buNone/>
              <a:defRPr/>
            </a:pPr>
            <a:r>
              <a:rPr lang="en-US" sz="1800" dirty="0" smtClean="0"/>
              <a:t>February 27, 2013</a:t>
            </a:r>
            <a:endParaRPr lang="en-US" sz="1800" dirty="0"/>
          </a:p>
          <a:p>
            <a:pPr algn="ctr" eaLnBrk="1" hangingPunct="1">
              <a:lnSpc>
                <a:spcPct val="80000"/>
              </a:lnSpc>
              <a:buFont typeface="Wingdings" charset="0"/>
              <a:buNone/>
              <a:defRPr/>
            </a:pPr>
            <a:endParaRPr lang="en-US" dirty="0" smtClean="0">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US" sz="3600">
                <a:latin typeface="Arial" charset="0"/>
                <a:cs typeface="+mj-cs"/>
              </a:rPr>
              <a:t>Growth of Enrollment in Public Schools</a:t>
            </a:r>
          </a:p>
        </p:txBody>
      </p:sp>
      <p:sp>
        <p:nvSpPr>
          <p:cNvPr id="6" name="TextBox 5"/>
          <p:cNvSpPr txBox="1"/>
          <p:nvPr/>
        </p:nvSpPr>
        <p:spPr>
          <a:xfrm>
            <a:off x="2971800" y="6324600"/>
            <a:ext cx="3886200" cy="276225"/>
          </a:xfrm>
          <a:prstGeom prst="rect">
            <a:avLst/>
          </a:prstGeom>
          <a:noFill/>
        </p:spPr>
        <p:txBody>
          <a:bodyPr>
            <a:spAutoFit/>
          </a:bodyPr>
          <a:lstStyle/>
          <a:p>
            <a:pPr eaLnBrk="0" hangingPunct="0">
              <a:defRPr/>
            </a:pPr>
            <a:r>
              <a:rPr lang="en-US" sz="1200" b="1" i="1" dirty="0">
                <a:latin typeface="+mj-lt"/>
                <a:ea typeface="+mn-ea"/>
                <a:cs typeface="+mn-cs"/>
              </a:rPr>
              <a:t>Source: Pew Hispanic Center 2006</a:t>
            </a:r>
          </a:p>
        </p:txBody>
      </p:sp>
      <p:graphicFrame>
        <p:nvGraphicFramePr>
          <p:cNvPr id="7" name="Chart 6"/>
          <p:cNvGraphicFramePr>
            <a:graphicFrameLocks/>
          </p:cNvGraphicFramePr>
          <p:nvPr>
            <p:extLst>
              <p:ext uri="{D42A27DB-BD31-4B8C-83A1-F6EECF244321}">
                <p14:modId xmlns:p14="http://schemas.microsoft.com/office/powerpoint/2010/main" val="1862778173"/>
              </p:ext>
            </p:extLst>
          </p:nvPr>
        </p:nvGraphicFramePr>
        <p:xfrm>
          <a:off x="533400" y="1295400"/>
          <a:ext cx="82550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277813"/>
            <a:ext cx="9144000" cy="1143000"/>
          </a:xfrm>
        </p:spPr>
        <p:txBody>
          <a:bodyPr/>
          <a:lstStyle/>
          <a:p>
            <a:pPr eaLnBrk="1" hangingPunct="1">
              <a:defRPr/>
            </a:pPr>
            <a:r>
              <a:rPr lang="en-US" sz="3200" b="1">
                <a:latin typeface="Arial" charset="0"/>
                <a:cs typeface="+mj-cs"/>
              </a:rPr>
              <a:t>Growth in Latino Public School Enrollment </a:t>
            </a:r>
          </a:p>
        </p:txBody>
      </p:sp>
      <p:sp>
        <p:nvSpPr>
          <p:cNvPr id="7" name="Rectangle 6"/>
          <p:cNvSpPr/>
          <p:nvPr/>
        </p:nvSpPr>
        <p:spPr>
          <a:xfrm>
            <a:off x="3276600" y="6335713"/>
            <a:ext cx="2705100" cy="277812"/>
          </a:xfrm>
          <a:prstGeom prst="rect">
            <a:avLst/>
          </a:prstGeom>
        </p:spPr>
        <p:txBody>
          <a:bodyPr wrap="none">
            <a:spAutoFit/>
          </a:bodyPr>
          <a:lstStyle/>
          <a:p>
            <a:pPr eaLnBrk="0" hangingPunct="0">
              <a:defRPr/>
            </a:pPr>
            <a:r>
              <a:rPr lang="en-US" sz="1200" b="1" i="1" dirty="0">
                <a:latin typeface="+mj-lt"/>
                <a:ea typeface="+mn-ea"/>
                <a:cs typeface="+mn-cs"/>
              </a:rPr>
              <a:t>Source: Pew Hispanic Center 2006</a:t>
            </a:r>
          </a:p>
        </p:txBody>
      </p:sp>
      <p:graphicFrame>
        <p:nvGraphicFramePr>
          <p:cNvPr id="8" name="Chart 7"/>
          <p:cNvGraphicFramePr>
            <a:graphicFrameLocks/>
          </p:cNvGraphicFramePr>
          <p:nvPr>
            <p:extLst>
              <p:ext uri="{D42A27DB-BD31-4B8C-83A1-F6EECF244321}">
                <p14:modId xmlns:p14="http://schemas.microsoft.com/office/powerpoint/2010/main" val="3451018567"/>
              </p:ext>
            </p:extLst>
          </p:nvPr>
        </p:nvGraphicFramePr>
        <p:xfrm>
          <a:off x="609600" y="1371600"/>
          <a:ext cx="7747000" cy="464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457200" y="1752600"/>
            <a:ext cx="9905999" cy="2133600"/>
          </a:xfrm>
        </p:spPr>
        <p:txBody>
          <a:bodyPr/>
          <a:lstStyle/>
          <a:p>
            <a:pPr eaLnBrk="1" hangingPunct="1">
              <a:defRPr/>
            </a:pPr>
            <a:r>
              <a:rPr lang="en-US" dirty="0" smtClean="0"/>
              <a:t>Building a Common Destiny: Increasing Latino Educational Attainment</a:t>
            </a:r>
            <a:endParaRPr lang="en-US" dirty="0"/>
          </a:p>
        </p:txBody>
      </p:sp>
    </p:spTree>
    <p:extLst>
      <p:ext uri="{BB962C8B-B14F-4D97-AF65-F5344CB8AC3E}">
        <p14:creationId xmlns:p14="http://schemas.microsoft.com/office/powerpoint/2010/main" val="23273603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7700" y="0"/>
            <a:ext cx="5303948" cy="6858000"/>
          </a:xfrm>
          <a:prstGeom prst="rect">
            <a:avLst/>
          </a:prstGeom>
        </p:spPr>
      </p:pic>
    </p:spTree>
    <p:extLst>
      <p:ext uri="{BB962C8B-B14F-4D97-AF65-F5344CB8AC3E}">
        <p14:creationId xmlns:p14="http://schemas.microsoft.com/office/powerpoint/2010/main" val="24517363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7700" y="0"/>
            <a:ext cx="5289146" cy="6858000"/>
          </a:xfrm>
          <a:prstGeom prst="rect">
            <a:avLst/>
          </a:prstGeom>
        </p:spPr>
      </p:pic>
    </p:spTree>
    <p:extLst>
      <p:ext uri="{BB962C8B-B14F-4D97-AF65-F5344CB8AC3E}">
        <p14:creationId xmlns:p14="http://schemas.microsoft.com/office/powerpoint/2010/main" val="20113697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5300" y="0"/>
            <a:ext cx="5596089" cy="6858000"/>
          </a:xfrm>
          <a:prstGeom prst="rect">
            <a:avLst/>
          </a:prstGeom>
        </p:spPr>
      </p:pic>
    </p:spTree>
    <p:extLst>
      <p:ext uri="{BB962C8B-B14F-4D97-AF65-F5344CB8AC3E}">
        <p14:creationId xmlns:p14="http://schemas.microsoft.com/office/powerpoint/2010/main" val="7422741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76200" y="2209800"/>
            <a:ext cx="8915400" cy="1905000"/>
          </a:xfrm>
        </p:spPr>
        <p:txBody>
          <a:bodyPr/>
          <a:lstStyle/>
          <a:p>
            <a:pPr eaLnBrk="1" hangingPunct="1">
              <a:defRPr/>
            </a:pPr>
            <a:r>
              <a:rPr lang="en-US" dirty="0" smtClean="0"/>
              <a:t>The State of Latino Postsecondary Education</a:t>
            </a:r>
            <a:endParaRPr lang="en-US" dirty="0"/>
          </a:p>
        </p:txBody>
      </p:sp>
    </p:spTree>
    <p:extLst>
      <p:ext uri="{BB962C8B-B14F-4D97-AF65-F5344CB8AC3E}">
        <p14:creationId xmlns:p14="http://schemas.microsoft.com/office/powerpoint/2010/main" val="96672851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06500" y="12700"/>
            <a:ext cx="6731000" cy="6819900"/>
          </a:xfrm>
          <a:prstGeom prst="rect">
            <a:avLst/>
          </a:prstGeom>
        </p:spPr>
      </p:pic>
    </p:spTree>
    <p:extLst>
      <p:ext uri="{BB962C8B-B14F-4D97-AF65-F5344CB8AC3E}">
        <p14:creationId xmlns:p14="http://schemas.microsoft.com/office/powerpoint/2010/main" val="40741466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1800" dirty="0" smtClean="0">
                <a:cs typeface="+mj-cs"/>
              </a:rPr>
              <a:t>Table A-39-1. Number and percentage distribution of fall undergraduate enrollment in degree-granting institutions, by control and level of institution and selected student characteristics: Fall 2009</a:t>
            </a:r>
            <a:endParaRPr lang="en-US" sz="1800" dirty="0">
              <a:cs typeface="+mj-cs"/>
            </a:endParaRPr>
          </a:p>
        </p:txBody>
      </p:sp>
      <p:graphicFrame>
        <p:nvGraphicFramePr>
          <p:cNvPr id="4" name="Content Placeholder 3"/>
          <p:cNvGraphicFramePr>
            <a:graphicFrameLocks noGrp="1"/>
          </p:cNvGraphicFramePr>
          <p:nvPr>
            <p:ph idx="1"/>
          </p:nvPr>
        </p:nvGraphicFramePr>
        <p:xfrm>
          <a:off x="685800" y="1676400"/>
          <a:ext cx="7848601" cy="4346575"/>
        </p:xfrm>
        <a:graphic>
          <a:graphicData uri="http://schemas.openxmlformats.org/drawingml/2006/table">
            <a:tbl>
              <a:tblPr firstRow="1" bandRow="1">
                <a:tableStyleId>{5C22544A-7EE6-4342-B048-85BDC9FD1C3A}</a:tableStyleId>
              </a:tblPr>
              <a:tblGrid>
                <a:gridCol w="1330170"/>
                <a:gridCol w="1053543"/>
                <a:gridCol w="1053543"/>
                <a:gridCol w="1053543"/>
                <a:gridCol w="1053543"/>
                <a:gridCol w="1082604"/>
                <a:gridCol w="1221655"/>
              </a:tblGrid>
              <a:tr h="1198804">
                <a:tc>
                  <a:txBody>
                    <a:bodyPr/>
                    <a:lstStyle/>
                    <a:p>
                      <a:endParaRPr lang="en-US" sz="1800" dirty="0"/>
                    </a:p>
                  </a:txBody>
                  <a:tcPr marT="45713" marB="45713">
                    <a:solidFill>
                      <a:schemeClr val="accent1"/>
                    </a:solidFill>
                  </a:tcPr>
                </a:tc>
                <a:tc>
                  <a:txBody>
                    <a:bodyPr/>
                    <a:lstStyle/>
                    <a:p>
                      <a:pPr algn="ctr"/>
                      <a:r>
                        <a:rPr lang="en-US" sz="1600" dirty="0" smtClean="0">
                          <a:latin typeface="Calibri"/>
                          <a:cs typeface="Calibri"/>
                        </a:rPr>
                        <a:t>Public</a:t>
                      </a:r>
                    </a:p>
                    <a:p>
                      <a:pPr algn="ctr"/>
                      <a:r>
                        <a:rPr lang="en-US" sz="1600" dirty="0" smtClean="0">
                          <a:latin typeface="Calibri"/>
                          <a:cs typeface="Calibri"/>
                        </a:rPr>
                        <a:t> 2-Year</a:t>
                      </a:r>
                      <a:endParaRPr lang="en-US" sz="1600" b="0" dirty="0">
                        <a:latin typeface="Calibri"/>
                        <a:cs typeface="Calibri"/>
                      </a:endParaRPr>
                    </a:p>
                  </a:txBody>
                  <a:tcPr marT="45713" marB="45713">
                    <a:solidFill>
                      <a:schemeClr val="accent1"/>
                    </a:solidFill>
                  </a:tcPr>
                </a:tc>
                <a:tc>
                  <a:txBody>
                    <a:bodyPr/>
                    <a:lstStyle/>
                    <a:p>
                      <a:pPr algn="ctr"/>
                      <a:r>
                        <a:rPr lang="en-US" sz="1600" dirty="0" smtClean="0">
                          <a:latin typeface="Calibri"/>
                          <a:cs typeface="Calibri"/>
                        </a:rPr>
                        <a:t>Private not-for-profit, </a:t>
                      </a:r>
                    </a:p>
                    <a:p>
                      <a:pPr algn="ctr"/>
                      <a:r>
                        <a:rPr lang="en-US" sz="1600" baseline="0" dirty="0" smtClean="0">
                          <a:latin typeface="Calibri"/>
                          <a:cs typeface="Calibri"/>
                        </a:rPr>
                        <a:t>2-Year</a:t>
                      </a:r>
                      <a:endParaRPr lang="en-US" sz="1600" b="0" dirty="0">
                        <a:latin typeface="Calibri"/>
                        <a:cs typeface="Calibri"/>
                      </a:endParaRPr>
                    </a:p>
                  </a:txBody>
                  <a:tcPr marT="45713" marB="45713">
                    <a:solidFill>
                      <a:schemeClr val="accent1"/>
                    </a:solidFill>
                  </a:tcPr>
                </a:tc>
                <a:tc>
                  <a:txBody>
                    <a:bodyPr/>
                    <a:lstStyle/>
                    <a:p>
                      <a:pPr algn="ctr"/>
                      <a:r>
                        <a:rPr lang="en-US" sz="1600" dirty="0" smtClean="0">
                          <a:latin typeface="Calibri"/>
                          <a:cs typeface="Calibri"/>
                        </a:rPr>
                        <a:t>Private for</a:t>
                      </a:r>
                      <a:r>
                        <a:rPr lang="en-US" sz="1600" baseline="0" dirty="0" smtClean="0">
                          <a:latin typeface="Calibri"/>
                          <a:cs typeface="Calibri"/>
                        </a:rPr>
                        <a:t>-</a:t>
                      </a:r>
                      <a:r>
                        <a:rPr lang="en-US" sz="1600" dirty="0" smtClean="0">
                          <a:latin typeface="Calibri"/>
                          <a:cs typeface="Calibri"/>
                        </a:rPr>
                        <a:t>profit, 2-Year</a:t>
                      </a:r>
                      <a:endParaRPr lang="en-US" sz="1600" b="0" dirty="0">
                        <a:latin typeface="Calibri"/>
                        <a:cs typeface="Calibri"/>
                      </a:endParaRPr>
                    </a:p>
                  </a:txBody>
                  <a:tcPr marT="45713" marB="45713">
                    <a:solidFill>
                      <a:schemeClr val="accent1"/>
                    </a:solidFill>
                  </a:tcPr>
                </a:tc>
                <a:tc>
                  <a:txBody>
                    <a:bodyPr/>
                    <a:lstStyle/>
                    <a:p>
                      <a:pPr algn="ctr"/>
                      <a:r>
                        <a:rPr lang="en-US" sz="1600" dirty="0" smtClean="0">
                          <a:latin typeface="Calibri"/>
                          <a:cs typeface="Calibri"/>
                        </a:rPr>
                        <a:t>Public</a:t>
                      </a:r>
                    </a:p>
                    <a:p>
                      <a:pPr algn="ctr"/>
                      <a:r>
                        <a:rPr lang="en-US" sz="1600" dirty="0" smtClean="0">
                          <a:latin typeface="Calibri"/>
                          <a:cs typeface="Calibri"/>
                        </a:rPr>
                        <a:t>4-Year</a:t>
                      </a:r>
                      <a:endParaRPr lang="en-US" sz="1600" b="0" dirty="0">
                        <a:latin typeface="Calibri"/>
                        <a:cs typeface="Calibri"/>
                      </a:endParaRPr>
                    </a:p>
                  </a:txBody>
                  <a:tcPr marT="45713" marB="45713">
                    <a:solidFill>
                      <a:schemeClr val="accent1"/>
                    </a:solidFill>
                  </a:tcPr>
                </a:tc>
                <a:tc>
                  <a:txBody>
                    <a:bodyPr/>
                    <a:lstStyle/>
                    <a:p>
                      <a:pPr algn="ctr"/>
                      <a:r>
                        <a:rPr lang="en-US" sz="1600" dirty="0" smtClean="0">
                          <a:latin typeface="Calibri"/>
                          <a:cs typeface="Calibri"/>
                        </a:rPr>
                        <a:t>Private</a:t>
                      </a:r>
                      <a:r>
                        <a:rPr lang="en-US" sz="1600" baseline="0" dirty="0" smtClean="0">
                          <a:latin typeface="Calibri"/>
                          <a:cs typeface="Calibri"/>
                        </a:rPr>
                        <a:t> not-for-profit,</a:t>
                      </a:r>
                      <a:r>
                        <a:rPr lang="en-US" sz="1600" dirty="0" smtClean="0">
                          <a:latin typeface="Calibri"/>
                          <a:cs typeface="Calibri"/>
                        </a:rPr>
                        <a:t> </a:t>
                      </a:r>
                    </a:p>
                    <a:p>
                      <a:pPr algn="ctr"/>
                      <a:r>
                        <a:rPr lang="en-US" sz="1600" dirty="0" smtClean="0">
                          <a:latin typeface="Calibri"/>
                          <a:cs typeface="Calibri"/>
                        </a:rPr>
                        <a:t>4-Year</a:t>
                      </a:r>
                      <a:endParaRPr lang="en-US" sz="1600" b="0" dirty="0">
                        <a:latin typeface="Calibri"/>
                        <a:cs typeface="Calibri"/>
                      </a:endParaRPr>
                    </a:p>
                  </a:txBody>
                  <a:tcPr marT="45713" marB="45713">
                    <a:solidFill>
                      <a:schemeClr val="accent1"/>
                    </a:solidFill>
                  </a:tcPr>
                </a:tc>
                <a:tc>
                  <a:txBody>
                    <a:bodyPr/>
                    <a:lstStyle/>
                    <a:p>
                      <a:pPr algn="ctr"/>
                      <a:r>
                        <a:rPr lang="en-US" sz="1600" dirty="0" smtClean="0">
                          <a:latin typeface="Calibri"/>
                          <a:cs typeface="Calibri"/>
                        </a:rPr>
                        <a:t>Private</a:t>
                      </a:r>
                      <a:r>
                        <a:rPr lang="en-US" sz="1600" baseline="0" dirty="0" smtClean="0">
                          <a:latin typeface="Calibri"/>
                          <a:cs typeface="Calibri"/>
                        </a:rPr>
                        <a:t> </a:t>
                      </a:r>
                    </a:p>
                    <a:p>
                      <a:pPr algn="ctr"/>
                      <a:r>
                        <a:rPr lang="en-US" sz="1600" baseline="0" dirty="0" smtClean="0">
                          <a:latin typeface="Calibri"/>
                          <a:cs typeface="Calibri"/>
                        </a:rPr>
                        <a:t>for-profit, </a:t>
                      </a:r>
                    </a:p>
                    <a:p>
                      <a:pPr algn="ctr"/>
                      <a:r>
                        <a:rPr lang="en-US" sz="1600" baseline="0" dirty="0" smtClean="0">
                          <a:latin typeface="Calibri"/>
                          <a:cs typeface="Calibri"/>
                        </a:rPr>
                        <a:t>4-Year</a:t>
                      </a:r>
                      <a:endParaRPr lang="en-US" sz="1600" b="0" dirty="0">
                        <a:latin typeface="Calibri"/>
                        <a:cs typeface="Calibri"/>
                      </a:endParaRPr>
                    </a:p>
                  </a:txBody>
                  <a:tcPr marT="45713" marB="45713">
                    <a:solidFill>
                      <a:schemeClr val="accent1"/>
                    </a:solidFill>
                  </a:tcPr>
                </a:tc>
              </a:tr>
              <a:tr h="354395">
                <a:tc>
                  <a:txBody>
                    <a:bodyPr/>
                    <a:lstStyle/>
                    <a:p>
                      <a:r>
                        <a:rPr lang="en-US" sz="1600" dirty="0" smtClean="0">
                          <a:latin typeface="Calibri"/>
                          <a:cs typeface="Calibri"/>
                        </a:rPr>
                        <a:t>White</a:t>
                      </a:r>
                    </a:p>
                  </a:txBody>
                  <a:tcPr marT="45713" marB="45713"/>
                </a:tc>
                <a:tc>
                  <a:txBody>
                    <a:bodyPr/>
                    <a:lstStyle/>
                    <a:p>
                      <a:pPr algn="ctr"/>
                      <a:r>
                        <a:rPr lang="en-US" sz="1600" dirty="0" smtClean="0">
                          <a:latin typeface="Calibri"/>
                          <a:cs typeface="Calibri"/>
                        </a:rPr>
                        <a:t>38.3%</a:t>
                      </a:r>
                      <a:endParaRPr lang="en-US" sz="1600" dirty="0">
                        <a:latin typeface="Calibri"/>
                        <a:cs typeface="Calibri"/>
                      </a:endParaRPr>
                    </a:p>
                  </a:txBody>
                  <a:tcPr marT="45713" marB="45713"/>
                </a:tc>
                <a:tc>
                  <a:txBody>
                    <a:bodyPr/>
                    <a:lstStyle/>
                    <a:p>
                      <a:pPr algn="ctr"/>
                      <a:r>
                        <a:rPr lang="en-US" sz="1600" dirty="0" smtClean="0">
                          <a:latin typeface="Calibri"/>
                          <a:cs typeface="Calibri"/>
                        </a:rPr>
                        <a:t>0.2%</a:t>
                      </a:r>
                      <a:endParaRPr lang="en-US" sz="1600" dirty="0">
                        <a:latin typeface="Calibri"/>
                        <a:cs typeface="Calibri"/>
                      </a:endParaRPr>
                    </a:p>
                  </a:txBody>
                  <a:tcPr marT="45713" marB="45713"/>
                </a:tc>
                <a:tc>
                  <a:txBody>
                    <a:bodyPr/>
                    <a:lstStyle/>
                    <a:p>
                      <a:pPr algn="ctr"/>
                      <a:r>
                        <a:rPr lang="en-US" sz="1600" dirty="0" smtClean="0">
                          <a:latin typeface="Calibri"/>
                          <a:cs typeface="Calibri"/>
                        </a:rPr>
                        <a:t>1.6%</a:t>
                      </a:r>
                      <a:endParaRPr lang="en-US" sz="1600" dirty="0">
                        <a:latin typeface="Calibri"/>
                        <a:cs typeface="Calibri"/>
                      </a:endParaRPr>
                    </a:p>
                  </a:txBody>
                  <a:tcPr marT="45713" marB="45713"/>
                </a:tc>
                <a:tc>
                  <a:txBody>
                    <a:bodyPr/>
                    <a:lstStyle/>
                    <a:p>
                      <a:pPr algn="ctr"/>
                      <a:r>
                        <a:rPr lang="en-US" sz="1600" dirty="0" smtClean="0">
                          <a:latin typeface="Calibri"/>
                          <a:cs typeface="Calibri"/>
                        </a:rPr>
                        <a:t>37.9%</a:t>
                      </a:r>
                      <a:endParaRPr lang="en-US" sz="1600" dirty="0">
                        <a:latin typeface="Calibri"/>
                        <a:cs typeface="Calibri"/>
                      </a:endParaRPr>
                    </a:p>
                  </a:txBody>
                  <a:tcPr marT="45713" marB="45713"/>
                </a:tc>
                <a:tc>
                  <a:txBody>
                    <a:bodyPr/>
                    <a:lstStyle/>
                    <a:p>
                      <a:pPr algn="ctr"/>
                      <a:r>
                        <a:rPr lang="en-US" sz="1600" dirty="0" smtClean="0">
                          <a:latin typeface="Calibri"/>
                          <a:cs typeface="Calibri"/>
                        </a:rPr>
                        <a:t>16.2%</a:t>
                      </a:r>
                      <a:endParaRPr lang="en-US" sz="1600" dirty="0">
                        <a:latin typeface="Calibri"/>
                        <a:cs typeface="Calibri"/>
                      </a:endParaRPr>
                    </a:p>
                  </a:txBody>
                  <a:tcPr marT="45713" marB="45713"/>
                </a:tc>
                <a:tc>
                  <a:txBody>
                    <a:bodyPr/>
                    <a:lstStyle/>
                    <a:p>
                      <a:pPr algn="ctr"/>
                      <a:r>
                        <a:rPr lang="en-US" sz="1600" dirty="0" smtClean="0">
                          <a:latin typeface="Calibri"/>
                          <a:cs typeface="Calibri"/>
                        </a:rPr>
                        <a:t>5.8%</a:t>
                      </a:r>
                      <a:endParaRPr lang="en-US" sz="1600" dirty="0">
                        <a:latin typeface="Calibri"/>
                        <a:cs typeface="Calibri"/>
                      </a:endParaRPr>
                    </a:p>
                  </a:txBody>
                  <a:tcPr marT="45713" marB="45713"/>
                </a:tc>
              </a:tr>
              <a:tr h="354395">
                <a:tc>
                  <a:txBody>
                    <a:bodyPr/>
                    <a:lstStyle/>
                    <a:p>
                      <a:r>
                        <a:rPr lang="en-US" sz="1600" dirty="0" smtClean="0">
                          <a:latin typeface="Calibri"/>
                          <a:cs typeface="Calibri"/>
                        </a:rPr>
                        <a:t>Black</a:t>
                      </a:r>
                    </a:p>
                  </a:txBody>
                  <a:tcPr marT="45713" marB="45713"/>
                </a:tc>
                <a:tc>
                  <a:txBody>
                    <a:bodyPr/>
                    <a:lstStyle/>
                    <a:p>
                      <a:pPr algn="ctr"/>
                      <a:r>
                        <a:rPr lang="en-US" sz="1600" dirty="0" smtClean="0">
                          <a:latin typeface="Calibri"/>
                          <a:cs typeface="Calibri"/>
                        </a:rPr>
                        <a:t>40.4%</a:t>
                      </a:r>
                      <a:endParaRPr lang="en-US" sz="1600" dirty="0">
                        <a:latin typeface="Calibri"/>
                        <a:cs typeface="Calibri"/>
                      </a:endParaRPr>
                    </a:p>
                  </a:txBody>
                  <a:tcPr marT="45713" marB="45713"/>
                </a:tc>
                <a:tc>
                  <a:txBody>
                    <a:bodyPr/>
                    <a:lstStyle/>
                    <a:p>
                      <a:pPr algn="ctr"/>
                      <a:r>
                        <a:rPr lang="en-US" sz="1600" dirty="0" smtClean="0">
                          <a:latin typeface="Calibri"/>
                          <a:cs typeface="Calibri"/>
                        </a:rPr>
                        <a:t>0.3%</a:t>
                      </a:r>
                      <a:endParaRPr lang="en-US" sz="1600" dirty="0">
                        <a:latin typeface="Calibri"/>
                        <a:cs typeface="Calibri"/>
                      </a:endParaRPr>
                    </a:p>
                  </a:txBody>
                  <a:tcPr marT="45713" marB="45713"/>
                </a:tc>
                <a:tc>
                  <a:txBody>
                    <a:bodyPr/>
                    <a:lstStyle/>
                    <a:p>
                      <a:pPr algn="ctr"/>
                      <a:r>
                        <a:rPr lang="en-US" sz="1600" dirty="0" smtClean="0">
                          <a:latin typeface="Calibri"/>
                          <a:cs typeface="Calibri"/>
                        </a:rPr>
                        <a:t>4.1%</a:t>
                      </a:r>
                      <a:endParaRPr lang="en-US" sz="1600" dirty="0">
                        <a:latin typeface="Calibri"/>
                        <a:cs typeface="Calibri"/>
                      </a:endParaRPr>
                    </a:p>
                  </a:txBody>
                  <a:tcPr marT="45713" marB="45713"/>
                </a:tc>
                <a:tc>
                  <a:txBody>
                    <a:bodyPr/>
                    <a:lstStyle/>
                    <a:p>
                      <a:pPr algn="ctr"/>
                      <a:r>
                        <a:rPr lang="en-US" sz="1600" dirty="0" smtClean="0">
                          <a:latin typeface="Calibri"/>
                          <a:cs typeface="Calibri"/>
                        </a:rPr>
                        <a:t>29.7%</a:t>
                      </a:r>
                      <a:endParaRPr lang="en-US" sz="1600" dirty="0">
                        <a:latin typeface="Calibri"/>
                        <a:cs typeface="Calibri"/>
                      </a:endParaRPr>
                    </a:p>
                  </a:txBody>
                  <a:tcPr marT="45713" marB="45713"/>
                </a:tc>
                <a:tc>
                  <a:txBody>
                    <a:bodyPr/>
                    <a:lstStyle/>
                    <a:p>
                      <a:pPr algn="ctr"/>
                      <a:r>
                        <a:rPr lang="en-US" sz="1600" dirty="0" smtClean="0">
                          <a:latin typeface="Calibri"/>
                          <a:cs typeface="Calibri"/>
                        </a:rPr>
                        <a:t>12.8%</a:t>
                      </a:r>
                      <a:endParaRPr lang="en-US" sz="1600" dirty="0">
                        <a:latin typeface="Calibri"/>
                        <a:cs typeface="Calibri"/>
                      </a:endParaRPr>
                    </a:p>
                  </a:txBody>
                  <a:tcPr marT="45713" marB="45713"/>
                </a:tc>
                <a:tc>
                  <a:txBody>
                    <a:bodyPr/>
                    <a:lstStyle/>
                    <a:p>
                      <a:pPr algn="ctr"/>
                      <a:r>
                        <a:rPr lang="en-US" sz="1600" dirty="0" smtClean="0">
                          <a:latin typeface="Calibri"/>
                          <a:cs typeface="Calibri"/>
                        </a:rPr>
                        <a:t>12.8%</a:t>
                      </a:r>
                      <a:endParaRPr lang="en-US" sz="1600" dirty="0">
                        <a:latin typeface="Calibri"/>
                        <a:cs typeface="Calibri"/>
                      </a:endParaRPr>
                    </a:p>
                  </a:txBody>
                  <a:tcPr marT="45713" marB="45713"/>
                </a:tc>
              </a:tr>
              <a:tr h="354395">
                <a:tc>
                  <a:txBody>
                    <a:bodyPr/>
                    <a:lstStyle/>
                    <a:p>
                      <a:r>
                        <a:rPr lang="en-US" sz="1600" dirty="0" smtClean="0">
                          <a:latin typeface="Calibri"/>
                          <a:cs typeface="Calibri"/>
                        </a:rPr>
                        <a:t>Hispanic</a:t>
                      </a:r>
                      <a:endParaRPr lang="en-US" sz="1600" dirty="0">
                        <a:latin typeface="Calibri"/>
                        <a:cs typeface="Calibri"/>
                      </a:endParaRPr>
                    </a:p>
                  </a:txBody>
                  <a:tcPr marT="45713" marB="45713"/>
                </a:tc>
                <a:tc>
                  <a:txBody>
                    <a:bodyPr/>
                    <a:lstStyle/>
                    <a:p>
                      <a:pPr algn="ctr"/>
                      <a:r>
                        <a:rPr lang="en-US" sz="1600" dirty="0" smtClean="0">
                          <a:latin typeface="Calibri"/>
                          <a:cs typeface="Calibri"/>
                        </a:rPr>
                        <a:t>51.8%</a:t>
                      </a:r>
                      <a:endParaRPr lang="en-US" sz="1600" dirty="0">
                        <a:latin typeface="Calibri"/>
                        <a:cs typeface="Calibri"/>
                      </a:endParaRPr>
                    </a:p>
                  </a:txBody>
                  <a:tcPr marT="45713" marB="45713"/>
                </a:tc>
                <a:tc>
                  <a:txBody>
                    <a:bodyPr/>
                    <a:lstStyle/>
                    <a:p>
                      <a:pPr algn="ctr"/>
                      <a:r>
                        <a:rPr lang="en-US" sz="1600" dirty="0" smtClean="0">
                          <a:latin typeface="Calibri"/>
                          <a:cs typeface="Calibri"/>
                        </a:rPr>
                        <a:t>0.1%</a:t>
                      </a:r>
                      <a:endParaRPr lang="en-US" sz="1600" dirty="0">
                        <a:latin typeface="Calibri"/>
                        <a:cs typeface="Calibri"/>
                      </a:endParaRPr>
                    </a:p>
                  </a:txBody>
                  <a:tcPr marT="45713" marB="45713"/>
                </a:tc>
                <a:tc>
                  <a:txBody>
                    <a:bodyPr/>
                    <a:lstStyle/>
                    <a:p>
                      <a:pPr algn="ctr"/>
                      <a:r>
                        <a:rPr lang="en-US" sz="1600" dirty="0" smtClean="0">
                          <a:latin typeface="Calibri"/>
                          <a:cs typeface="Calibri"/>
                        </a:rPr>
                        <a:t>3.5%</a:t>
                      </a:r>
                      <a:endParaRPr lang="en-US" sz="1600" dirty="0">
                        <a:latin typeface="Calibri"/>
                        <a:cs typeface="Calibri"/>
                      </a:endParaRPr>
                    </a:p>
                  </a:txBody>
                  <a:tcPr marT="45713" marB="45713"/>
                </a:tc>
                <a:tc>
                  <a:txBody>
                    <a:bodyPr/>
                    <a:lstStyle/>
                    <a:p>
                      <a:pPr algn="ctr"/>
                      <a:r>
                        <a:rPr lang="en-US" sz="1600" dirty="0" smtClean="0">
                          <a:latin typeface="Calibri"/>
                          <a:cs typeface="Calibri"/>
                        </a:rPr>
                        <a:t>29.7%</a:t>
                      </a:r>
                      <a:endParaRPr lang="en-US" sz="1600" dirty="0">
                        <a:latin typeface="Calibri"/>
                        <a:cs typeface="Calibri"/>
                      </a:endParaRPr>
                    </a:p>
                  </a:txBody>
                  <a:tcPr marT="45713" marB="45713"/>
                </a:tc>
                <a:tc>
                  <a:txBody>
                    <a:bodyPr/>
                    <a:lstStyle/>
                    <a:p>
                      <a:pPr algn="ctr"/>
                      <a:r>
                        <a:rPr lang="en-US" sz="1600" dirty="0" smtClean="0">
                          <a:latin typeface="Calibri"/>
                          <a:cs typeface="Calibri"/>
                        </a:rPr>
                        <a:t>8.2%</a:t>
                      </a:r>
                      <a:endParaRPr lang="en-US" sz="1600" dirty="0">
                        <a:latin typeface="Calibri"/>
                        <a:cs typeface="Calibri"/>
                      </a:endParaRPr>
                    </a:p>
                  </a:txBody>
                  <a:tcPr marT="45713" marB="45713"/>
                </a:tc>
                <a:tc>
                  <a:txBody>
                    <a:bodyPr/>
                    <a:lstStyle/>
                    <a:p>
                      <a:pPr algn="ctr"/>
                      <a:r>
                        <a:rPr lang="en-US" sz="1600" dirty="0" smtClean="0">
                          <a:latin typeface="Calibri"/>
                          <a:cs typeface="Calibri"/>
                        </a:rPr>
                        <a:t>6.6%</a:t>
                      </a:r>
                      <a:endParaRPr lang="en-US" sz="1600" dirty="0">
                        <a:latin typeface="Calibri"/>
                        <a:cs typeface="Calibri"/>
                      </a:endParaRPr>
                    </a:p>
                  </a:txBody>
                  <a:tcPr marT="45713" marB="45713"/>
                </a:tc>
              </a:tr>
              <a:tr h="752731">
                <a:tc>
                  <a:txBody>
                    <a:bodyPr/>
                    <a:lstStyle/>
                    <a:p>
                      <a:r>
                        <a:rPr lang="en-US" sz="1600" dirty="0" smtClean="0">
                          <a:latin typeface="Calibri"/>
                          <a:cs typeface="Calibri"/>
                        </a:rPr>
                        <a:t>Asian/Pacific</a:t>
                      </a:r>
                    </a:p>
                    <a:p>
                      <a:r>
                        <a:rPr lang="en-US" sz="1600" dirty="0" smtClean="0">
                          <a:latin typeface="Calibri"/>
                          <a:cs typeface="Calibri"/>
                        </a:rPr>
                        <a:t>Islander</a:t>
                      </a:r>
                      <a:endParaRPr lang="en-US" sz="1600" dirty="0">
                        <a:latin typeface="Calibri"/>
                        <a:cs typeface="Calibri"/>
                      </a:endParaRPr>
                    </a:p>
                  </a:txBody>
                  <a:tcPr marT="45713" marB="45713" anchor="ctr"/>
                </a:tc>
                <a:tc>
                  <a:txBody>
                    <a:bodyPr/>
                    <a:lstStyle/>
                    <a:p>
                      <a:pPr algn="ctr"/>
                      <a:r>
                        <a:rPr lang="en-US" sz="1600" dirty="0" smtClean="0">
                          <a:latin typeface="Calibri"/>
                          <a:cs typeface="Calibri"/>
                        </a:rPr>
                        <a:t>41.9%</a:t>
                      </a:r>
                      <a:endParaRPr lang="en-US" sz="1600" dirty="0">
                        <a:latin typeface="Calibri"/>
                        <a:cs typeface="Calibri"/>
                      </a:endParaRPr>
                    </a:p>
                  </a:txBody>
                  <a:tcPr marT="45713" marB="45713" anchor="ctr"/>
                </a:tc>
                <a:tc>
                  <a:txBody>
                    <a:bodyPr/>
                    <a:lstStyle/>
                    <a:p>
                      <a:pPr algn="ctr"/>
                      <a:r>
                        <a:rPr lang="en-US" sz="1600" dirty="0" smtClean="0">
                          <a:latin typeface="Calibri"/>
                          <a:cs typeface="Calibri"/>
                        </a:rPr>
                        <a:t>0.2%</a:t>
                      </a:r>
                      <a:endParaRPr lang="en-US" sz="1600" dirty="0">
                        <a:latin typeface="Calibri"/>
                        <a:cs typeface="Calibri"/>
                      </a:endParaRPr>
                    </a:p>
                  </a:txBody>
                  <a:tcPr marT="45713" marB="45713" anchor="ctr"/>
                </a:tc>
                <a:tc>
                  <a:txBody>
                    <a:bodyPr/>
                    <a:lstStyle/>
                    <a:p>
                      <a:pPr algn="ctr"/>
                      <a:r>
                        <a:rPr lang="en-US" sz="1600" dirty="0" smtClean="0">
                          <a:latin typeface="Calibri"/>
                          <a:cs typeface="Calibri"/>
                        </a:rPr>
                        <a:t>1.4%</a:t>
                      </a:r>
                      <a:endParaRPr lang="en-US" sz="1600" dirty="0">
                        <a:latin typeface="Calibri"/>
                        <a:cs typeface="Calibri"/>
                      </a:endParaRPr>
                    </a:p>
                  </a:txBody>
                  <a:tcPr marT="45713" marB="45713" anchor="ctr"/>
                </a:tc>
                <a:tc>
                  <a:txBody>
                    <a:bodyPr/>
                    <a:lstStyle/>
                    <a:p>
                      <a:pPr algn="ctr"/>
                      <a:r>
                        <a:rPr lang="en-US" sz="1600" dirty="0" smtClean="0">
                          <a:latin typeface="Calibri"/>
                          <a:cs typeface="Calibri"/>
                        </a:rPr>
                        <a:t>39.5%</a:t>
                      </a:r>
                      <a:endParaRPr lang="en-US" sz="1600" dirty="0">
                        <a:latin typeface="Calibri"/>
                        <a:cs typeface="Calibri"/>
                      </a:endParaRPr>
                    </a:p>
                  </a:txBody>
                  <a:tcPr marT="45713" marB="45713" anchor="ctr"/>
                </a:tc>
                <a:tc>
                  <a:txBody>
                    <a:bodyPr/>
                    <a:lstStyle/>
                    <a:p>
                      <a:pPr algn="ctr"/>
                      <a:r>
                        <a:rPr lang="en-US" sz="1600" dirty="0" smtClean="0">
                          <a:latin typeface="Calibri"/>
                          <a:cs typeface="Calibri"/>
                        </a:rPr>
                        <a:t>13.3%</a:t>
                      </a:r>
                      <a:endParaRPr lang="en-US" sz="1600" dirty="0">
                        <a:latin typeface="Calibri"/>
                        <a:cs typeface="Calibri"/>
                      </a:endParaRPr>
                    </a:p>
                  </a:txBody>
                  <a:tcPr marT="45713" marB="45713" anchor="ctr"/>
                </a:tc>
                <a:tc>
                  <a:txBody>
                    <a:bodyPr/>
                    <a:lstStyle/>
                    <a:p>
                      <a:pPr algn="ctr"/>
                      <a:r>
                        <a:rPr lang="en-US" sz="1600" dirty="0" smtClean="0">
                          <a:latin typeface="Calibri"/>
                          <a:cs typeface="Calibri"/>
                        </a:rPr>
                        <a:t>3.8%</a:t>
                      </a:r>
                      <a:endParaRPr lang="en-US" sz="1600" dirty="0">
                        <a:latin typeface="Calibri"/>
                        <a:cs typeface="Calibri"/>
                      </a:endParaRPr>
                    </a:p>
                  </a:txBody>
                  <a:tcPr marT="45713" marB="45713" anchor="ctr"/>
                </a:tc>
              </a:tr>
              <a:tr h="579124">
                <a:tc>
                  <a:txBody>
                    <a:bodyPr/>
                    <a:lstStyle/>
                    <a:p>
                      <a:r>
                        <a:rPr lang="en-US" sz="1600" dirty="0" smtClean="0">
                          <a:latin typeface="Calibri"/>
                          <a:cs typeface="Calibri"/>
                        </a:rPr>
                        <a:t>American</a:t>
                      </a:r>
                      <a:r>
                        <a:rPr lang="en-US" sz="1600" baseline="0" dirty="0" smtClean="0">
                          <a:latin typeface="Calibri"/>
                          <a:cs typeface="Calibri"/>
                        </a:rPr>
                        <a:t> Indian</a:t>
                      </a:r>
                      <a:endParaRPr lang="en-US" sz="1600" dirty="0">
                        <a:latin typeface="Calibri"/>
                        <a:cs typeface="Calibri"/>
                      </a:endParaRPr>
                    </a:p>
                  </a:txBody>
                  <a:tcPr marT="45713" marB="45713" anchor="ctr"/>
                </a:tc>
                <a:tc>
                  <a:txBody>
                    <a:bodyPr/>
                    <a:lstStyle/>
                    <a:p>
                      <a:pPr algn="ctr"/>
                      <a:r>
                        <a:rPr lang="en-US" sz="1600" dirty="0" smtClean="0">
                          <a:latin typeface="Calibri"/>
                          <a:cs typeface="Calibri"/>
                        </a:rPr>
                        <a:t>44.9%</a:t>
                      </a:r>
                      <a:endParaRPr lang="en-US" sz="1600" dirty="0">
                        <a:latin typeface="Calibri"/>
                        <a:cs typeface="Calibri"/>
                      </a:endParaRPr>
                    </a:p>
                  </a:txBody>
                  <a:tcPr marT="45713" marB="45713" anchor="ctr"/>
                </a:tc>
                <a:tc>
                  <a:txBody>
                    <a:bodyPr/>
                    <a:lstStyle/>
                    <a:p>
                      <a:pPr algn="ctr"/>
                      <a:r>
                        <a:rPr lang="en-US" sz="1600" dirty="0" smtClean="0">
                          <a:latin typeface="Calibri"/>
                          <a:cs typeface="Calibri"/>
                        </a:rPr>
                        <a:t>0.7%</a:t>
                      </a:r>
                      <a:endParaRPr lang="en-US" sz="1600" dirty="0">
                        <a:latin typeface="Calibri"/>
                        <a:cs typeface="Calibri"/>
                      </a:endParaRPr>
                    </a:p>
                  </a:txBody>
                  <a:tcPr marT="45713" marB="45713" anchor="ctr"/>
                </a:tc>
                <a:tc>
                  <a:txBody>
                    <a:bodyPr/>
                    <a:lstStyle/>
                    <a:p>
                      <a:pPr algn="ctr"/>
                      <a:r>
                        <a:rPr lang="en-US" sz="1600" dirty="0" smtClean="0">
                          <a:latin typeface="Calibri"/>
                          <a:cs typeface="Calibri"/>
                        </a:rPr>
                        <a:t>2.0%</a:t>
                      </a:r>
                      <a:endParaRPr lang="en-US" sz="1600" dirty="0">
                        <a:latin typeface="Calibri"/>
                        <a:cs typeface="Calibri"/>
                      </a:endParaRPr>
                    </a:p>
                  </a:txBody>
                  <a:tcPr marT="45713" marB="45713" anchor="ctr"/>
                </a:tc>
                <a:tc>
                  <a:txBody>
                    <a:bodyPr/>
                    <a:lstStyle/>
                    <a:p>
                      <a:pPr algn="ctr"/>
                      <a:r>
                        <a:rPr lang="en-US" sz="1600" dirty="0" smtClean="0">
                          <a:latin typeface="Calibri"/>
                          <a:cs typeface="Calibri"/>
                        </a:rPr>
                        <a:t>35.0%</a:t>
                      </a:r>
                      <a:endParaRPr lang="en-US" sz="1600" dirty="0">
                        <a:latin typeface="Calibri"/>
                        <a:cs typeface="Calibri"/>
                      </a:endParaRPr>
                    </a:p>
                  </a:txBody>
                  <a:tcPr marT="45713" marB="45713" anchor="ctr"/>
                </a:tc>
                <a:tc>
                  <a:txBody>
                    <a:bodyPr/>
                    <a:lstStyle/>
                    <a:p>
                      <a:pPr algn="ctr"/>
                      <a:r>
                        <a:rPr lang="en-US" sz="1600" dirty="0" smtClean="0">
                          <a:latin typeface="Calibri"/>
                          <a:cs typeface="Calibri"/>
                        </a:rPr>
                        <a:t>9.9%</a:t>
                      </a:r>
                      <a:endParaRPr lang="en-US" sz="1600" dirty="0">
                        <a:latin typeface="Calibri"/>
                        <a:cs typeface="Calibri"/>
                      </a:endParaRPr>
                    </a:p>
                  </a:txBody>
                  <a:tcPr marT="45713" marB="45713" anchor="ctr"/>
                </a:tc>
                <a:tc>
                  <a:txBody>
                    <a:bodyPr/>
                    <a:lstStyle/>
                    <a:p>
                      <a:pPr algn="ctr"/>
                      <a:r>
                        <a:rPr lang="en-US" sz="1600" dirty="0" smtClean="0">
                          <a:latin typeface="Calibri"/>
                          <a:cs typeface="Calibri"/>
                        </a:rPr>
                        <a:t>7.4%</a:t>
                      </a:r>
                      <a:endParaRPr lang="en-US" sz="1600" dirty="0">
                        <a:latin typeface="Calibri"/>
                        <a:cs typeface="Calibri"/>
                      </a:endParaRPr>
                    </a:p>
                  </a:txBody>
                  <a:tcPr marT="45713" marB="45713" anchor="ctr"/>
                </a:tc>
              </a:tr>
              <a:tr h="752731">
                <a:tc>
                  <a:txBody>
                    <a:bodyPr/>
                    <a:lstStyle/>
                    <a:p>
                      <a:r>
                        <a:rPr lang="en-US" sz="1600" dirty="0" smtClean="0">
                          <a:latin typeface="Calibri"/>
                          <a:cs typeface="Calibri"/>
                        </a:rPr>
                        <a:t>Nonresident</a:t>
                      </a:r>
                    </a:p>
                    <a:p>
                      <a:r>
                        <a:rPr lang="en-US" sz="1600" dirty="0" smtClean="0">
                          <a:latin typeface="Calibri"/>
                          <a:cs typeface="Calibri"/>
                        </a:rPr>
                        <a:t>Alien</a:t>
                      </a:r>
                      <a:endParaRPr lang="en-US" sz="1600" dirty="0">
                        <a:latin typeface="Calibri"/>
                        <a:cs typeface="Calibri"/>
                      </a:endParaRPr>
                    </a:p>
                  </a:txBody>
                  <a:tcPr marT="45713" marB="45713" anchor="ctr"/>
                </a:tc>
                <a:tc>
                  <a:txBody>
                    <a:bodyPr/>
                    <a:lstStyle/>
                    <a:p>
                      <a:pPr algn="ctr"/>
                      <a:r>
                        <a:rPr lang="en-US" sz="1600" dirty="0" smtClean="0">
                          <a:latin typeface="Calibri"/>
                          <a:cs typeface="Calibri"/>
                        </a:rPr>
                        <a:t>25.6%</a:t>
                      </a:r>
                      <a:endParaRPr lang="en-US" sz="1600" dirty="0">
                        <a:latin typeface="Calibri"/>
                        <a:cs typeface="Calibri"/>
                      </a:endParaRPr>
                    </a:p>
                  </a:txBody>
                  <a:tcPr marT="45713" marB="45713" anchor="ctr"/>
                </a:tc>
                <a:tc>
                  <a:txBody>
                    <a:bodyPr/>
                    <a:lstStyle/>
                    <a:p>
                      <a:pPr algn="ctr"/>
                      <a:r>
                        <a:rPr lang="en-US" sz="1600" dirty="0" smtClean="0">
                          <a:latin typeface="Calibri"/>
                          <a:cs typeface="Calibri"/>
                        </a:rPr>
                        <a:t>0.2%</a:t>
                      </a:r>
                      <a:endParaRPr lang="en-US" sz="1600" dirty="0">
                        <a:latin typeface="Calibri"/>
                        <a:cs typeface="Calibri"/>
                      </a:endParaRPr>
                    </a:p>
                  </a:txBody>
                  <a:tcPr marT="45713" marB="45713" anchor="ctr"/>
                </a:tc>
                <a:tc>
                  <a:txBody>
                    <a:bodyPr/>
                    <a:lstStyle/>
                    <a:p>
                      <a:pPr algn="ctr"/>
                      <a:r>
                        <a:rPr lang="en-US" sz="1600" dirty="0" smtClean="0">
                          <a:latin typeface="Calibri"/>
                          <a:cs typeface="Calibri"/>
                        </a:rPr>
                        <a:t>0.6%</a:t>
                      </a:r>
                      <a:endParaRPr lang="en-US" sz="1600" dirty="0">
                        <a:latin typeface="Calibri"/>
                        <a:cs typeface="Calibri"/>
                      </a:endParaRPr>
                    </a:p>
                  </a:txBody>
                  <a:tcPr marT="45713" marB="45713" anchor="ctr"/>
                </a:tc>
                <a:tc>
                  <a:txBody>
                    <a:bodyPr/>
                    <a:lstStyle/>
                    <a:p>
                      <a:pPr algn="ctr"/>
                      <a:r>
                        <a:rPr lang="en-US" sz="1600" dirty="0" smtClean="0">
                          <a:latin typeface="Calibri"/>
                          <a:cs typeface="Calibri"/>
                        </a:rPr>
                        <a:t>43.8%</a:t>
                      </a:r>
                      <a:endParaRPr lang="en-US" sz="1600" dirty="0">
                        <a:latin typeface="Calibri"/>
                        <a:cs typeface="Calibri"/>
                      </a:endParaRPr>
                    </a:p>
                  </a:txBody>
                  <a:tcPr marT="45713" marB="45713" anchor="ctr"/>
                </a:tc>
                <a:tc>
                  <a:txBody>
                    <a:bodyPr/>
                    <a:lstStyle/>
                    <a:p>
                      <a:pPr algn="ctr"/>
                      <a:r>
                        <a:rPr lang="en-US" sz="1600" dirty="0" smtClean="0">
                          <a:latin typeface="Calibri"/>
                          <a:cs typeface="Calibri"/>
                        </a:rPr>
                        <a:t>25.0%</a:t>
                      </a:r>
                      <a:endParaRPr lang="en-US" sz="1600" dirty="0">
                        <a:latin typeface="Calibri"/>
                        <a:cs typeface="Calibri"/>
                      </a:endParaRPr>
                    </a:p>
                  </a:txBody>
                  <a:tcPr marT="45713" marB="45713" anchor="ctr"/>
                </a:tc>
                <a:tc>
                  <a:txBody>
                    <a:bodyPr/>
                    <a:lstStyle/>
                    <a:p>
                      <a:pPr algn="ctr"/>
                      <a:r>
                        <a:rPr lang="en-US" sz="1600" dirty="0" smtClean="0">
                          <a:latin typeface="Calibri"/>
                          <a:cs typeface="Calibri"/>
                        </a:rPr>
                        <a:t>4.7%</a:t>
                      </a:r>
                      <a:endParaRPr lang="en-US" sz="1600" dirty="0">
                        <a:latin typeface="Calibri"/>
                        <a:cs typeface="Calibri"/>
                      </a:endParaRPr>
                    </a:p>
                  </a:txBody>
                  <a:tcPr marT="45713" marB="45713" anchor="ctr"/>
                </a:tc>
              </a:tr>
            </a:tbl>
          </a:graphicData>
        </a:graphic>
      </p:graphicFrame>
      <p:sp>
        <p:nvSpPr>
          <p:cNvPr id="14404" name="TextBox 4"/>
          <p:cNvSpPr txBox="1">
            <a:spLocks noChangeArrowheads="1"/>
          </p:cNvSpPr>
          <p:nvPr/>
        </p:nvSpPr>
        <p:spPr bwMode="auto">
          <a:xfrm>
            <a:off x="228600" y="6248400"/>
            <a:ext cx="8458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a:t>Source: U.S. Department of Education, National Center for Education Statistics, 2009 Integrated Postsecondary Education Data System (IPEDS), Spring 2010, Fall Enrollment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87425"/>
          </a:xfrm>
        </p:spPr>
        <p:txBody>
          <a:bodyPr/>
          <a:lstStyle/>
          <a:p>
            <a:pPr>
              <a:defRPr/>
            </a:pPr>
            <a:r>
              <a:rPr lang="en-US" sz="2400" b="1" dirty="0" smtClean="0">
                <a:cs typeface="+mj-cs"/>
              </a:rPr>
              <a:t>Completion at Two-year Institutions (150%), Cohort 2005</a:t>
            </a:r>
            <a:endParaRPr lang="en-US" sz="2400" b="1" dirty="0">
              <a:cs typeface="+mj-cs"/>
            </a:endParaRPr>
          </a:p>
        </p:txBody>
      </p:sp>
      <p:sp>
        <p:nvSpPr>
          <p:cNvPr id="17410" name="TextBox 4"/>
          <p:cNvSpPr txBox="1">
            <a:spLocks noChangeArrowheads="1"/>
          </p:cNvSpPr>
          <p:nvPr/>
        </p:nvSpPr>
        <p:spPr bwMode="auto">
          <a:xfrm>
            <a:off x="228600" y="624840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i="1" dirty="0"/>
              <a:t>Source</a:t>
            </a:r>
            <a:r>
              <a:rPr lang="en-US" sz="1000" dirty="0"/>
              <a:t>: U.S. Department of Education, National Center for Education Statistics, Integrated Postsecondary Education Data System (IPEDS), Spring 2003 and Spring 2009, Graduation Rates component</a:t>
            </a:r>
          </a:p>
        </p:txBody>
      </p:sp>
      <p:graphicFrame>
        <p:nvGraphicFramePr>
          <p:cNvPr id="10" name="Content Placeholder 9"/>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05437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1139825"/>
          </a:xfrm>
        </p:spPr>
        <p:txBody>
          <a:bodyPr/>
          <a:lstStyle/>
          <a:p>
            <a:pPr eaLnBrk="1" hangingPunct="1">
              <a:defRPr/>
            </a:pPr>
            <a:r>
              <a:rPr lang="en-US" sz="3600" dirty="0" smtClean="0">
                <a:cs typeface="+mj-cs"/>
              </a:rPr>
              <a:t>Education in the 21</a:t>
            </a:r>
            <a:r>
              <a:rPr lang="en-US" sz="3600" baseline="30000" dirty="0" smtClean="0">
                <a:cs typeface="+mj-cs"/>
              </a:rPr>
              <a:t>st</a:t>
            </a:r>
            <a:r>
              <a:rPr lang="en-US" sz="3600" dirty="0" smtClean="0">
                <a:cs typeface="+mj-cs"/>
              </a:rPr>
              <a:t> Century</a:t>
            </a:r>
          </a:p>
        </p:txBody>
      </p:sp>
      <p:sp>
        <p:nvSpPr>
          <p:cNvPr id="77827" name="Rectangle 3"/>
          <p:cNvSpPr>
            <a:spLocks noGrp="1" noChangeArrowheads="1"/>
          </p:cNvSpPr>
          <p:nvPr>
            <p:ph type="body" idx="1"/>
          </p:nvPr>
        </p:nvSpPr>
        <p:spPr>
          <a:xfrm>
            <a:off x="457200" y="1371600"/>
            <a:ext cx="8229600" cy="5486400"/>
          </a:xfrm>
        </p:spPr>
        <p:txBody>
          <a:bodyPr/>
          <a:lstStyle/>
          <a:p>
            <a:pPr eaLnBrk="1" hangingPunct="1">
              <a:lnSpc>
                <a:spcPct val="90000"/>
              </a:lnSpc>
              <a:buFontTx/>
              <a:buChar char="•"/>
              <a:defRPr/>
            </a:pPr>
            <a:r>
              <a:rPr lang="en-US" dirty="0" smtClean="0">
                <a:cs typeface="+mn-cs"/>
              </a:rPr>
              <a:t>How has the growth in the Latino population affected discourse in the Department of Education  </a:t>
            </a:r>
            <a:r>
              <a:rPr lang="en-US" dirty="0"/>
              <a:t>and the White </a:t>
            </a:r>
            <a:r>
              <a:rPr lang="en-US" dirty="0" smtClean="0"/>
              <a:t>House regarding postsecondary education and the future of the nation</a:t>
            </a:r>
            <a:r>
              <a:rPr lang="en-US" dirty="0" smtClean="0">
                <a:cs typeface="+mn-cs"/>
              </a:rPr>
              <a:t>?</a:t>
            </a:r>
          </a:p>
          <a:p>
            <a:pPr marL="0" indent="0" eaLnBrk="1" hangingPunct="1">
              <a:lnSpc>
                <a:spcPct val="90000"/>
              </a:lnSpc>
              <a:buFont typeface="Wingdings" charset="0"/>
              <a:buNone/>
              <a:defRPr/>
            </a:pPr>
            <a:endParaRPr lang="en-US" dirty="0" smtClean="0">
              <a:cs typeface="+mn-cs"/>
            </a:endParaRPr>
          </a:p>
          <a:p>
            <a:pPr eaLnBrk="1" hangingPunct="1">
              <a:lnSpc>
                <a:spcPct val="90000"/>
              </a:lnSpc>
              <a:buFontTx/>
              <a:buChar char="•"/>
              <a:defRPr/>
            </a:pPr>
            <a:r>
              <a:rPr lang="en-US" dirty="0" smtClean="0">
                <a:cs typeface="+mn-cs"/>
              </a:rPr>
              <a:t>What higher education policy initiatives can we pursue at national and state levels to leverage the greatest increases in postsecondary completion for all students?</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blinds(horizontal)">
                                      <p:cBhvr>
                                        <p:cTn id="7" dur="5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7827">
                                            <p:txEl>
                                              <p:pRg st="2" end="2"/>
                                            </p:txEl>
                                          </p:spTgt>
                                        </p:tgtEl>
                                        <p:attrNameLst>
                                          <p:attrName>style.visibility</p:attrName>
                                        </p:attrNameLst>
                                      </p:cBhvr>
                                      <p:to>
                                        <p:strVal val="visible"/>
                                      </p:to>
                                    </p:set>
                                    <p:animEffect transition="in" filter="blinds(horizontal)">
                                      <p:cBhvr>
                                        <p:cTn id="12" dur="500"/>
                                        <p:tgtEl>
                                          <p:spTgt spid="778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7813"/>
            <a:ext cx="8686800" cy="865187"/>
          </a:xfrm>
        </p:spPr>
        <p:txBody>
          <a:bodyPr/>
          <a:lstStyle/>
          <a:p>
            <a:pPr>
              <a:defRPr/>
            </a:pPr>
            <a:r>
              <a:rPr lang="en-US" sz="2400" b="1" dirty="0" smtClean="0">
                <a:cs typeface="+mj-cs"/>
              </a:rPr>
              <a:t>Completion at Four-year Institutions (6 yrs.), Cohort 2002</a:t>
            </a:r>
            <a:endParaRPr lang="en-US" sz="2400" b="1" dirty="0">
              <a:cs typeface="+mj-cs"/>
            </a:endParaRPr>
          </a:p>
        </p:txBody>
      </p:sp>
      <p:sp>
        <p:nvSpPr>
          <p:cNvPr id="18434" name="TextBox 4"/>
          <p:cNvSpPr txBox="1">
            <a:spLocks noChangeArrowheads="1"/>
          </p:cNvSpPr>
          <p:nvPr/>
        </p:nvSpPr>
        <p:spPr bwMode="auto">
          <a:xfrm>
            <a:off x="228600" y="624840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i="1" dirty="0"/>
              <a:t>Source</a:t>
            </a:r>
            <a:r>
              <a:rPr lang="en-US" sz="1000" dirty="0"/>
              <a:t>: U.S. Department of Education, National Center for Education Statistics, Integrated Postsecondary Education Data System (IPEDS), Spring 2003 and Spring 2009 Graduation Rates component</a:t>
            </a:r>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74932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76200" y="2209800"/>
            <a:ext cx="8915400" cy="1905000"/>
          </a:xfrm>
        </p:spPr>
        <p:txBody>
          <a:bodyPr/>
          <a:lstStyle/>
          <a:p>
            <a:pPr eaLnBrk="1" hangingPunct="1">
              <a:defRPr/>
            </a:pPr>
            <a:r>
              <a:rPr lang="en-US" dirty="0" smtClean="0"/>
              <a:t>Higher Education Policy Initiatives:</a:t>
            </a:r>
            <a:br>
              <a:rPr lang="en-US" dirty="0" smtClean="0"/>
            </a:br>
            <a:r>
              <a:rPr lang="en-US" dirty="0" smtClean="0"/>
              <a:t>Leveraging National and State Efforts</a:t>
            </a:r>
            <a:endParaRPr lang="en-US" dirty="0"/>
          </a:p>
        </p:txBody>
      </p:sp>
    </p:spTree>
    <p:extLst>
      <p:ext uri="{BB962C8B-B14F-4D97-AF65-F5344CB8AC3E}">
        <p14:creationId xmlns:p14="http://schemas.microsoft.com/office/powerpoint/2010/main" val="40931452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76200"/>
            <a:ext cx="9144000" cy="1112838"/>
          </a:xfrm>
        </p:spPr>
        <p:txBody>
          <a:bodyPr/>
          <a:lstStyle/>
          <a:p>
            <a:pPr eaLnBrk="1" hangingPunct="1">
              <a:defRPr/>
            </a:pPr>
            <a:r>
              <a:rPr lang="en-US" sz="3200" b="1" dirty="0"/>
              <a:t>Enriching America Through the 21</a:t>
            </a:r>
            <a:r>
              <a:rPr lang="en-US" sz="3200" b="1" baseline="30000" dirty="0"/>
              <a:t>st</a:t>
            </a:r>
            <a:r>
              <a:rPr lang="en-US" sz="3200" b="1" dirty="0"/>
              <a:t> Century: Increasing Latino </a:t>
            </a:r>
            <a:r>
              <a:rPr lang="en-US" sz="3200" b="1" dirty="0" smtClean="0"/>
              <a:t>Postsecondary Completion</a:t>
            </a:r>
          </a:p>
        </p:txBody>
      </p:sp>
      <p:sp>
        <p:nvSpPr>
          <p:cNvPr id="26627" name="Rectangle 3"/>
          <p:cNvSpPr>
            <a:spLocks noGrp="1" noChangeArrowheads="1"/>
          </p:cNvSpPr>
          <p:nvPr>
            <p:ph type="body" idx="1"/>
          </p:nvPr>
        </p:nvSpPr>
        <p:spPr>
          <a:xfrm>
            <a:off x="381000" y="1371600"/>
            <a:ext cx="8229600" cy="5486400"/>
          </a:xfrm>
        </p:spPr>
        <p:txBody>
          <a:bodyPr/>
          <a:lstStyle/>
          <a:p>
            <a:pPr eaLnBrk="1" hangingPunct="1">
              <a:lnSpc>
                <a:spcPct val="80000"/>
              </a:lnSpc>
              <a:buFont typeface="Wingdings" charset="0"/>
              <a:buChar char="§"/>
              <a:defRPr/>
            </a:pPr>
            <a:r>
              <a:rPr lang="en-US" sz="2800" dirty="0" smtClean="0">
                <a:cs typeface="+mn-cs"/>
              </a:rPr>
              <a:t>Financing Higher Education</a:t>
            </a:r>
          </a:p>
          <a:p>
            <a:pPr lvl="1" eaLnBrk="1" hangingPunct="1">
              <a:lnSpc>
                <a:spcPct val="80000"/>
              </a:lnSpc>
              <a:buFont typeface="Wingdings" charset="0"/>
              <a:buChar char="§"/>
              <a:defRPr/>
            </a:pPr>
            <a:r>
              <a:rPr lang="en-US" sz="2400" dirty="0" smtClean="0">
                <a:cs typeface="+mn-cs"/>
              </a:rPr>
              <a:t>Continue to improve FAFSA</a:t>
            </a:r>
          </a:p>
          <a:p>
            <a:pPr lvl="1" eaLnBrk="1" hangingPunct="1">
              <a:lnSpc>
                <a:spcPct val="80000"/>
              </a:lnSpc>
              <a:buFont typeface="Wingdings" charset="0"/>
              <a:buChar char="§"/>
              <a:defRPr/>
            </a:pPr>
            <a:r>
              <a:rPr lang="en-US" sz="2400" dirty="0" smtClean="0">
                <a:cs typeface="+mn-cs"/>
              </a:rPr>
              <a:t>Increase </a:t>
            </a:r>
            <a:r>
              <a:rPr lang="en-US" sz="2400" dirty="0">
                <a:cs typeface="+mn-cs"/>
              </a:rPr>
              <a:t>w</a:t>
            </a:r>
            <a:r>
              <a:rPr lang="en-US" sz="2400" dirty="0" smtClean="0">
                <a:cs typeface="+mn-cs"/>
              </a:rPr>
              <a:t>ork study and link to careers, e.g., STEM</a:t>
            </a:r>
          </a:p>
          <a:p>
            <a:pPr lvl="1" eaLnBrk="1" hangingPunct="1">
              <a:lnSpc>
                <a:spcPct val="80000"/>
              </a:lnSpc>
              <a:buFont typeface="Wingdings" charset="0"/>
              <a:buChar char="§"/>
              <a:defRPr/>
            </a:pPr>
            <a:r>
              <a:rPr lang="en-US" sz="2400" dirty="0" smtClean="0">
                <a:cs typeface="+mn-cs"/>
              </a:rPr>
              <a:t>Restore Pell grant eligibility from 12 to 18 semesters</a:t>
            </a:r>
          </a:p>
          <a:p>
            <a:pPr eaLnBrk="1" hangingPunct="1">
              <a:lnSpc>
                <a:spcPct val="80000"/>
              </a:lnSpc>
              <a:buFont typeface="Wingdings" charset="0"/>
              <a:buNone/>
              <a:defRPr/>
            </a:pPr>
            <a:endParaRPr lang="en-US" sz="2800" dirty="0" smtClean="0">
              <a:cs typeface="+mn-cs"/>
            </a:endParaRPr>
          </a:p>
          <a:p>
            <a:pPr eaLnBrk="1" hangingPunct="1">
              <a:lnSpc>
                <a:spcPct val="80000"/>
              </a:lnSpc>
              <a:buFont typeface="Wingdings" charset="0"/>
              <a:buChar char="§"/>
              <a:defRPr/>
            </a:pPr>
            <a:r>
              <a:rPr lang="en-US" sz="2800" dirty="0" smtClean="0">
                <a:cs typeface="+mn-cs"/>
              </a:rPr>
              <a:t>Enhancing Academic Competence</a:t>
            </a:r>
          </a:p>
          <a:p>
            <a:pPr lvl="1" eaLnBrk="1" hangingPunct="1">
              <a:lnSpc>
                <a:spcPct val="80000"/>
              </a:lnSpc>
              <a:buFont typeface="Wingdings" charset="0"/>
              <a:buChar char="§"/>
              <a:defRPr/>
            </a:pPr>
            <a:r>
              <a:rPr lang="en-US" sz="2400" dirty="0" smtClean="0">
                <a:cs typeface="+mn-cs"/>
              </a:rPr>
              <a:t>Review current </a:t>
            </a:r>
            <a:r>
              <a:rPr lang="en-US" sz="2400" dirty="0">
                <a:cs typeface="+mn-cs"/>
              </a:rPr>
              <a:t>m</a:t>
            </a:r>
            <a:r>
              <a:rPr lang="en-US" sz="2400" dirty="0" smtClean="0">
                <a:cs typeface="+mn-cs"/>
              </a:rPr>
              <a:t>ath and English </a:t>
            </a:r>
            <a:r>
              <a:rPr lang="en-US" sz="2400" dirty="0">
                <a:cs typeface="+mn-cs"/>
              </a:rPr>
              <a:t>p</a:t>
            </a:r>
            <a:r>
              <a:rPr lang="en-US" sz="2400" dirty="0" smtClean="0">
                <a:cs typeface="+mn-cs"/>
              </a:rPr>
              <a:t>lacement </a:t>
            </a:r>
            <a:r>
              <a:rPr lang="en-US" sz="2400" dirty="0">
                <a:cs typeface="+mn-cs"/>
              </a:rPr>
              <a:t>e</a:t>
            </a:r>
            <a:r>
              <a:rPr lang="en-US" sz="2400" dirty="0" smtClean="0">
                <a:cs typeface="+mn-cs"/>
              </a:rPr>
              <a:t>xams</a:t>
            </a:r>
          </a:p>
          <a:p>
            <a:pPr lvl="1" eaLnBrk="1" hangingPunct="1">
              <a:lnSpc>
                <a:spcPct val="80000"/>
              </a:lnSpc>
              <a:buFont typeface="Wingdings" charset="0"/>
              <a:buChar char="§"/>
              <a:defRPr/>
            </a:pPr>
            <a:r>
              <a:rPr lang="en-US" sz="2400" dirty="0" smtClean="0">
                <a:cs typeface="+mn-cs"/>
              </a:rPr>
              <a:t>Fund 2-yr and 4-yr institutional partnerships</a:t>
            </a:r>
          </a:p>
          <a:p>
            <a:pPr lvl="1" eaLnBrk="1" hangingPunct="1">
              <a:lnSpc>
                <a:spcPct val="80000"/>
              </a:lnSpc>
              <a:buFont typeface="Wingdings" charset="0"/>
              <a:buChar char="§"/>
              <a:defRPr/>
            </a:pPr>
            <a:r>
              <a:rPr lang="en-US" sz="2400" dirty="0" smtClean="0">
                <a:cs typeface="+mn-cs"/>
              </a:rPr>
              <a:t>Establish regional developmental education centers</a:t>
            </a:r>
          </a:p>
          <a:p>
            <a:pPr eaLnBrk="1" hangingPunct="1">
              <a:lnSpc>
                <a:spcPct val="80000"/>
              </a:lnSpc>
              <a:buFont typeface="Wingdings" charset="0"/>
              <a:buNone/>
              <a:defRPr/>
            </a:pPr>
            <a:endParaRPr lang="en-US" sz="2800" dirty="0" smtClean="0">
              <a:cs typeface="+mn-cs"/>
            </a:endParaRPr>
          </a:p>
          <a:p>
            <a:pPr eaLnBrk="1" hangingPunct="1">
              <a:lnSpc>
                <a:spcPct val="80000"/>
              </a:lnSpc>
              <a:buFont typeface="Wingdings" charset="0"/>
              <a:buChar char="§"/>
              <a:defRPr/>
            </a:pPr>
            <a:r>
              <a:rPr lang="en-US" sz="2800" dirty="0" smtClean="0">
                <a:cs typeface="+mn-cs"/>
              </a:rPr>
              <a:t>Empowering Latino Families</a:t>
            </a:r>
          </a:p>
          <a:p>
            <a:pPr lvl="1" eaLnBrk="1" hangingPunct="1">
              <a:lnSpc>
                <a:spcPct val="80000"/>
              </a:lnSpc>
              <a:buFont typeface="Wingdings" charset="0"/>
              <a:buChar char="§"/>
              <a:defRPr/>
            </a:pPr>
            <a:r>
              <a:rPr lang="en-US" sz="2400" dirty="0" smtClean="0">
                <a:cs typeface="+mn-cs"/>
              </a:rPr>
              <a:t>Provide annual tax deduction when living at home</a:t>
            </a:r>
          </a:p>
          <a:p>
            <a:pPr lvl="1" eaLnBrk="1" hangingPunct="1">
              <a:lnSpc>
                <a:spcPct val="80000"/>
              </a:lnSpc>
              <a:buFont typeface="Wingdings" charset="0"/>
              <a:buChar char="§"/>
              <a:defRPr/>
            </a:pPr>
            <a:r>
              <a:rPr lang="en-US" sz="2400" dirty="0" smtClean="0">
                <a:cs typeface="+mn-cs"/>
              </a:rPr>
              <a:t>Develop post-sec information inventory</a:t>
            </a:r>
          </a:p>
          <a:p>
            <a:pPr lvl="1" eaLnBrk="1" hangingPunct="1">
              <a:lnSpc>
                <a:spcPct val="80000"/>
              </a:lnSpc>
              <a:buFont typeface="Wingdings" charset="0"/>
              <a:buChar char="§"/>
              <a:defRPr/>
            </a:pPr>
            <a:r>
              <a:rPr lang="en-US" sz="2400" dirty="0" smtClean="0">
                <a:cs typeface="+mn-cs"/>
              </a:rPr>
              <a:t>Develop competitive initiative on engaging families</a:t>
            </a:r>
          </a:p>
          <a:p>
            <a:pPr lvl="1" eaLnBrk="1" hangingPunct="1">
              <a:lnSpc>
                <a:spcPct val="80000"/>
              </a:lnSpc>
              <a:buFont typeface="Wingdings" charset="0"/>
              <a:buChar char="§"/>
              <a:defRPr/>
            </a:pPr>
            <a:endParaRPr lang="en-US" sz="2400" dirty="0" smtClean="0">
              <a:cs typeface="+mn-cs"/>
            </a:endParaRPr>
          </a:p>
          <a:p>
            <a:pPr eaLnBrk="1" hangingPunct="1">
              <a:lnSpc>
                <a:spcPct val="80000"/>
              </a:lnSpc>
              <a:buFont typeface="Wingdings" charset="0"/>
              <a:buChar char="§"/>
              <a:defRPr/>
            </a:pPr>
            <a:endParaRPr lang="en-US" sz="2800" dirty="0"/>
          </a:p>
          <a:p>
            <a:pPr marL="0" indent="0" eaLnBrk="1" hangingPunct="1">
              <a:lnSpc>
                <a:spcPct val="80000"/>
              </a:lnSpc>
              <a:buNone/>
              <a:defRPr/>
            </a:pPr>
            <a:endParaRPr lang="en-US" sz="2800" dirty="0"/>
          </a:p>
        </p:txBody>
      </p:sp>
    </p:spTree>
    <p:extLst>
      <p:ext uri="{BB962C8B-B14F-4D97-AF65-F5344CB8AC3E}">
        <p14:creationId xmlns:p14="http://schemas.microsoft.com/office/powerpoint/2010/main" val="39559688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27">
                                            <p:txEl>
                                              <p:pRg st="1" end="1"/>
                                            </p:txEl>
                                          </p:spTgt>
                                        </p:tgtEl>
                                        <p:attrNameLst>
                                          <p:attrName>style.visibility</p:attrName>
                                        </p:attrNameLst>
                                      </p:cBhvr>
                                      <p:to>
                                        <p:strVal val="visible"/>
                                      </p:to>
                                    </p:set>
                                    <p:animEffect transition="in" filter="blinds(horizontal)">
                                      <p:cBhvr>
                                        <p:cTn id="10" dur="500"/>
                                        <p:tgtEl>
                                          <p:spTgt spid="2662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Effect transition="in" filter="blinds(horizontal)">
                                      <p:cBhvr>
                                        <p:cTn id="13" dur="500"/>
                                        <p:tgtEl>
                                          <p:spTgt spid="26627">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6627">
                                            <p:txEl>
                                              <p:pRg st="3" end="3"/>
                                            </p:txEl>
                                          </p:spTgt>
                                        </p:tgtEl>
                                        <p:attrNameLst>
                                          <p:attrName>style.visibility</p:attrName>
                                        </p:attrNameLst>
                                      </p:cBhvr>
                                      <p:to>
                                        <p:strVal val="visible"/>
                                      </p:to>
                                    </p:set>
                                    <p:animEffect transition="in" filter="blinds(horizontal)">
                                      <p:cBhvr>
                                        <p:cTn id="16" dur="500"/>
                                        <p:tgtEl>
                                          <p:spTgt spid="26627">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6627">
                                            <p:txEl>
                                              <p:pRg st="5" end="5"/>
                                            </p:txEl>
                                          </p:spTgt>
                                        </p:tgtEl>
                                        <p:attrNameLst>
                                          <p:attrName>style.visibility</p:attrName>
                                        </p:attrNameLst>
                                      </p:cBhvr>
                                      <p:to>
                                        <p:strVal val="visible"/>
                                      </p:to>
                                    </p:set>
                                    <p:animEffect transition="in" filter="blinds(horizontal)">
                                      <p:cBhvr>
                                        <p:cTn id="21" dur="500"/>
                                        <p:tgtEl>
                                          <p:spTgt spid="26627">
                                            <p:txEl>
                                              <p:pRg st="5" end="5"/>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6627">
                                            <p:txEl>
                                              <p:pRg st="6" end="6"/>
                                            </p:txEl>
                                          </p:spTgt>
                                        </p:tgtEl>
                                        <p:attrNameLst>
                                          <p:attrName>style.visibility</p:attrName>
                                        </p:attrNameLst>
                                      </p:cBhvr>
                                      <p:to>
                                        <p:strVal val="visible"/>
                                      </p:to>
                                    </p:set>
                                    <p:animEffect transition="in" filter="blinds(horizontal)">
                                      <p:cBhvr>
                                        <p:cTn id="24" dur="500"/>
                                        <p:tgtEl>
                                          <p:spTgt spid="26627">
                                            <p:txEl>
                                              <p:pRg st="6" end="6"/>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6627">
                                            <p:txEl>
                                              <p:pRg st="7" end="7"/>
                                            </p:txEl>
                                          </p:spTgt>
                                        </p:tgtEl>
                                        <p:attrNameLst>
                                          <p:attrName>style.visibility</p:attrName>
                                        </p:attrNameLst>
                                      </p:cBhvr>
                                      <p:to>
                                        <p:strVal val="visible"/>
                                      </p:to>
                                    </p:set>
                                    <p:animEffect transition="in" filter="blinds(horizontal)">
                                      <p:cBhvr>
                                        <p:cTn id="27" dur="500"/>
                                        <p:tgtEl>
                                          <p:spTgt spid="26627">
                                            <p:txEl>
                                              <p:pRg st="7" end="7"/>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6627">
                                            <p:txEl>
                                              <p:pRg st="8" end="8"/>
                                            </p:txEl>
                                          </p:spTgt>
                                        </p:tgtEl>
                                        <p:attrNameLst>
                                          <p:attrName>style.visibility</p:attrName>
                                        </p:attrNameLst>
                                      </p:cBhvr>
                                      <p:to>
                                        <p:strVal val="visible"/>
                                      </p:to>
                                    </p:set>
                                    <p:animEffect transition="in" filter="blinds(horizontal)">
                                      <p:cBhvr>
                                        <p:cTn id="30" dur="500"/>
                                        <p:tgtEl>
                                          <p:spTgt spid="26627">
                                            <p:txEl>
                                              <p:pRg st="8" end="8"/>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6627">
                                            <p:txEl>
                                              <p:pRg st="10" end="10"/>
                                            </p:txEl>
                                          </p:spTgt>
                                        </p:tgtEl>
                                        <p:attrNameLst>
                                          <p:attrName>style.visibility</p:attrName>
                                        </p:attrNameLst>
                                      </p:cBhvr>
                                      <p:to>
                                        <p:strVal val="visible"/>
                                      </p:to>
                                    </p:set>
                                    <p:animEffect transition="in" filter="blinds(horizontal)">
                                      <p:cBhvr>
                                        <p:cTn id="35" dur="500"/>
                                        <p:tgtEl>
                                          <p:spTgt spid="26627">
                                            <p:txEl>
                                              <p:pRg st="10" end="10"/>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6627">
                                            <p:txEl>
                                              <p:pRg st="11" end="11"/>
                                            </p:txEl>
                                          </p:spTgt>
                                        </p:tgtEl>
                                        <p:attrNameLst>
                                          <p:attrName>style.visibility</p:attrName>
                                        </p:attrNameLst>
                                      </p:cBhvr>
                                      <p:to>
                                        <p:strVal val="visible"/>
                                      </p:to>
                                    </p:set>
                                    <p:animEffect transition="in" filter="blinds(horizontal)">
                                      <p:cBhvr>
                                        <p:cTn id="38" dur="500"/>
                                        <p:tgtEl>
                                          <p:spTgt spid="26627">
                                            <p:txEl>
                                              <p:pRg st="11" end="11"/>
                                            </p:txEl>
                                          </p:spTgt>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6627">
                                            <p:txEl>
                                              <p:pRg st="12" end="12"/>
                                            </p:txEl>
                                          </p:spTgt>
                                        </p:tgtEl>
                                        <p:attrNameLst>
                                          <p:attrName>style.visibility</p:attrName>
                                        </p:attrNameLst>
                                      </p:cBhvr>
                                      <p:to>
                                        <p:strVal val="visible"/>
                                      </p:to>
                                    </p:set>
                                    <p:animEffect transition="in" filter="blinds(horizontal)">
                                      <p:cBhvr>
                                        <p:cTn id="41" dur="500"/>
                                        <p:tgtEl>
                                          <p:spTgt spid="26627">
                                            <p:txEl>
                                              <p:pRg st="12" end="12"/>
                                            </p:txEl>
                                          </p:spTgt>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6627">
                                            <p:txEl>
                                              <p:pRg st="13" end="13"/>
                                            </p:txEl>
                                          </p:spTgt>
                                        </p:tgtEl>
                                        <p:attrNameLst>
                                          <p:attrName>style.visibility</p:attrName>
                                        </p:attrNameLst>
                                      </p:cBhvr>
                                      <p:to>
                                        <p:strVal val="visible"/>
                                      </p:to>
                                    </p:set>
                                    <p:animEffect transition="in" filter="blinds(horizontal)">
                                      <p:cBhvr>
                                        <p:cTn id="44" dur="500"/>
                                        <p:tgtEl>
                                          <p:spTgt spid="2662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457200" y="1752600"/>
            <a:ext cx="9905999" cy="2133600"/>
          </a:xfrm>
        </p:spPr>
        <p:txBody>
          <a:bodyPr/>
          <a:lstStyle/>
          <a:p>
            <a:pPr eaLnBrk="1" hangingPunct="1">
              <a:defRPr/>
            </a:pPr>
            <a:r>
              <a:rPr lang="en-US" dirty="0" smtClean="0"/>
              <a:t>Building a Common Destiny: Increasing Latino Postsecondary Completion</a:t>
            </a:r>
            <a:endParaRPr lang="en-US" dirty="0"/>
          </a:p>
        </p:txBody>
      </p:sp>
    </p:spTree>
    <p:extLst>
      <p:ext uri="{BB962C8B-B14F-4D97-AF65-F5344CB8AC3E}">
        <p14:creationId xmlns:p14="http://schemas.microsoft.com/office/powerpoint/2010/main" val="23114497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533400" y="76200"/>
            <a:ext cx="8153400" cy="1143000"/>
          </a:xfrm>
        </p:spPr>
        <p:txBody>
          <a:bodyPr/>
          <a:lstStyle/>
          <a:p>
            <a:pPr eaLnBrk="1" hangingPunct="1">
              <a:defRPr/>
            </a:pPr>
            <a:r>
              <a:rPr lang="en-US" sz="3600" dirty="0" smtClean="0"/>
              <a:t>Parent Aspiration of Child’s Education</a:t>
            </a:r>
            <a:endParaRPr lang="en-US" sz="3600" dirty="0"/>
          </a:p>
        </p:txBody>
      </p:sp>
      <p:sp>
        <p:nvSpPr>
          <p:cNvPr id="5" name="TextBox 4"/>
          <p:cNvSpPr txBox="1"/>
          <p:nvPr/>
        </p:nvSpPr>
        <p:spPr>
          <a:xfrm>
            <a:off x="1066800" y="6019800"/>
            <a:ext cx="7391400" cy="708025"/>
          </a:xfrm>
          <a:prstGeom prst="rect">
            <a:avLst/>
          </a:prstGeom>
          <a:noFill/>
        </p:spPr>
        <p:txBody>
          <a:bodyPr>
            <a:spAutoFit/>
          </a:bodyPr>
          <a:lstStyle/>
          <a:p>
            <a:pPr eaLnBrk="0" hangingPunct="0">
              <a:defRPr/>
            </a:pPr>
            <a:r>
              <a:rPr lang="en-US" sz="1400" b="1" dirty="0">
                <a:latin typeface="+mj-lt"/>
              </a:rPr>
              <a:t>Question: How far would you like to see this child go in school?</a:t>
            </a:r>
          </a:p>
          <a:p>
            <a:pPr eaLnBrk="0" hangingPunct="0">
              <a:defRPr/>
            </a:pPr>
            <a:r>
              <a:rPr lang="en-US" sz="1400" b="1" dirty="0">
                <a:latin typeface="+mj-lt"/>
              </a:rPr>
              <a:t> </a:t>
            </a:r>
          </a:p>
          <a:p>
            <a:pPr eaLnBrk="0" hangingPunct="0">
              <a:defRPr/>
            </a:pPr>
            <a:r>
              <a:rPr lang="en-US" sz="1200" b="1" i="1" dirty="0">
                <a:latin typeface="+mj-lt"/>
              </a:rPr>
              <a:t>Source: Latino National Survey, 2006</a:t>
            </a:r>
          </a:p>
        </p:txBody>
      </p:sp>
      <p:graphicFrame>
        <p:nvGraphicFramePr>
          <p:cNvPr id="6" name="Chart 5"/>
          <p:cNvGraphicFramePr/>
          <p:nvPr/>
        </p:nvGraphicFramePr>
        <p:xfrm>
          <a:off x="457200" y="1143000"/>
          <a:ext cx="82296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04800" y="76200"/>
            <a:ext cx="8382000" cy="1143000"/>
          </a:xfrm>
        </p:spPr>
        <p:txBody>
          <a:bodyPr/>
          <a:lstStyle/>
          <a:p>
            <a:pPr eaLnBrk="1" hangingPunct="1">
              <a:defRPr/>
            </a:pPr>
            <a:r>
              <a:rPr lang="en-US" sz="3600" dirty="0" smtClean="0"/>
              <a:t>Parent Expectation of Child’s Education</a:t>
            </a:r>
            <a:endParaRPr lang="en-US" sz="3600" dirty="0"/>
          </a:p>
        </p:txBody>
      </p:sp>
      <p:sp>
        <p:nvSpPr>
          <p:cNvPr id="5" name="TextBox 4"/>
          <p:cNvSpPr txBox="1"/>
          <p:nvPr/>
        </p:nvSpPr>
        <p:spPr>
          <a:xfrm>
            <a:off x="685800" y="6119813"/>
            <a:ext cx="7239000" cy="738187"/>
          </a:xfrm>
          <a:prstGeom prst="rect">
            <a:avLst/>
          </a:prstGeom>
          <a:noFill/>
        </p:spPr>
        <p:txBody>
          <a:bodyPr>
            <a:spAutoFit/>
          </a:bodyPr>
          <a:lstStyle/>
          <a:p>
            <a:pPr eaLnBrk="0" hangingPunct="0">
              <a:defRPr/>
            </a:pPr>
            <a:r>
              <a:rPr lang="en-US" sz="1400" b="1" dirty="0">
                <a:latin typeface="+mj-lt"/>
              </a:rPr>
              <a:t>Question: How far do you think your child will go in school?</a:t>
            </a:r>
          </a:p>
          <a:p>
            <a:pPr eaLnBrk="0" hangingPunct="0">
              <a:defRPr/>
            </a:pPr>
            <a:endParaRPr lang="en-US" sz="1400" b="1" dirty="0">
              <a:latin typeface="+mj-lt"/>
            </a:endParaRPr>
          </a:p>
          <a:p>
            <a:pPr eaLnBrk="0" hangingPunct="0">
              <a:defRPr/>
            </a:pPr>
            <a:r>
              <a:rPr lang="en-US" sz="1200" b="1" i="1" dirty="0">
                <a:latin typeface="+mj-lt"/>
              </a:rPr>
              <a:t>Source: Latino National Survey, 2006</a:t>
            </a:r>
            <a:r>
              <a:rPr lang="en-US" sz="1400" b="1" dirty="0">
                <a:latin typeface="+mj-lt"/>
              </a:rPr>
              <a:t> </a:t>
            </a:r>
          </a:p>
        </p:txBody>
      </p:sp>
      <p:graphicFrame>
        <p:nvGraphicFramePr>
          <p:cNvPr id="6" name="Chart 5"/>
          <p:cNvGraphicFramePr/>
          <p:nvPr/>
        </p:nvGraphicFramePr>
        <p:xfrm>
          <a:off x="152400" y="1295400"/>
          <a:ext cx="86868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5636" y="304804"/>
            <a:ext cx="7543800" cy="651934"/>
          </a:xfrm>
        </p:spPr>
        <p:txBody>
          <a:bodyPr/>
          <a:lstStyle/>
          <a:p>
            <a:pPr algn="ctr"/>
            <a:r>
              <a:rPr lang="en-US" sz="3600" b="1" dirty="0" smtClean="0"/>
              <a:t>Children Living in Poverty, 2008</a:t>
            </a:r>
            <a:endParaRPr lang="en-US" sz="3600" b="1" dirty="0"/>
          </a:p>
        </p:txBody>
      </p:sp>
      <p:sp>
        <p:nvSpPr>
          <p:cNvPr id="4" name="Content Placeholder 3"/>
          <p:cNvSpPr>
            <a:spLocks noGrp="1"/>
          </p:cNvSpPr>
          <p:nvPr>
            <p:ph idx="1"/>
          </p:nvPr>
        </p:nvSpPr>
        <p:spPr>
          <a:xfrm>
            <a:off x="501226" y="1439337"/>
            <a:ext cx="8163560" cy="4826000"/>
          </a:xfrm>
        </p:spPr>
        <p:txBody>
          <a:bodyPr>
            <a:normAutofit/>
          </a:bodyPr>
          <a:lstStyle/>
          <a:p>
            <a:pPr marL="18288" indent="0">
              <a:buNone/>
            </a:pPr>
            <a:r>
              <a:rPr lang="en-US" sz="2800" dirty="0" smtClean="0"/>
              <a:t>Category			Number		Percent</a:t>
            </a:r>
          </a:p>
          <a:p>
            <a:pPr marL="18288" indent="0">
              <a:buNone/>
            </a:pPr>
            <a:endParaRPr lang="en-US" sz="2800" dirty="0"/>
          </a:p>
          <a:p>
            <a:pPr marL="18288" indent="0">
              <a:buNone/>
            </a:pPr>
            <a:r>
              <a:rPr lang="en-US" sz="2800" dirty="0" smtClean="0"/>
              <a:t>All under 18		15,451,000		  20.7</a:t>
            </a:r>
          </a:p>
          <a:p>
            <a:pPr marL="18288" indent="0">
              <a:buNone/>
            </a:pPr>
            <a:endParaRPr lang="en-US" sz="2800" dirty="0"/>
          </a:p>
          <a:p>
            <a:pPr marL="18288" indent="0">
              <a:buNone/>
            </a:pPr>
            <a:r>
              <a:rPr lang="en-US" sz="2800" dirty="0" smtClean="0"/>
              <a:t>White			  4,850,000		  11.9</a:t>
            </a:r>
          </a:p>
          <a:p>
            <a:pPr marL="18288" indent="0">
              <a:buNone/>
            </a:pPr>
            <a:endParaRPr lang="en-US" sz="2800" dirty="0"/>
          </a:p>
          <a:p>
            <a:pPr marL="18288" indent="0">
              <a:buNone/>
            </a:pPr>
            <a:r>
              <a:rPr lang="en-US" sz="2800" dirty="0" smtClean="0"/>
              <a:t>African American	  	  4,480,000		  35.4</a:t>
            </a:r>
          </a:p>
          <a:p>
            <a:pPr marL="18288" indent="0">
              <a:buNone/>
            </a:pPr>
            <a:endParaRPr lang="en-US" sz="2800" dirty="0"/>
          </a:p>
          <a:p>
            <a:pPr marL="18288" indent="0">
              <a:buNone/>
            </a:pPr>
            <a:r>
              <a:rPr lang="en-US" sz="2800" dirty="0" smtClean="0"/>
              <a:t>Hispanic			  5,610,000		  33.1	</a:t>
            </a:r>
            <a:endParaRPr lang="en-US" dirty="0"/>
          </a:p>
        </p:txBody>
      </p:sp>
      <p:sp>
        <p:nvSpPr>
          <p:cNvPr id="6" name="TextBox 5"/>
          <p:cNvSpPr txBox="1"/>
          <p:nvPr/>
        </p:nvSpPr>
        <p:spPr>
          <a:xfrm>
            <a:off x="609600" y="6488668"/>
            <a:ext cx="4387431" cy="338554"/>
          </a:xfrm>
          <a:prstGeom prst="rect">
            <a:avLst/>
          </a:prstGeom>
          <a:noFill/>
        </p:spPr>
        <p:txBody>
          <a:bodyPr wrap="square" rtlCol="0">
            <a:spAutoFit/>
          </a:bodyPr>
          <a:lstStyle/>
          <a:p>
            <a:r>
              <a:rPr lang="en-US" sz="1600" i="1" dirty="0" smtClean="0"/>
              <a:t>Source: </a:t>
            </a:r>
            <a:r>
              <a:rPr lang="en-US" sz="1600" dirty="0" smtClean="0"/>
              <a:t>U.S. Bureau of the Census (2009)</a:t>
            </a:r>
            <a:endParaRPr lang="en-US" sz="1600" i="1" dirty="0"/>
          </a:p>
        </p:txBody>
      </p:sp>
    </p:spTree>
    <p:extLst>
      <p:ext uri="{BB962C8B-B14F-4D97-AF65-F5344CB8AC3E}">
        <p14:creationId xmlns:p14="http://schemas.microsoft.com/office/powerpoint/2010/main" val="1641943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09" name="Object 2"/>
          <p:cNvGraphicFramePr>
            <a:graphicFrameLocks noChangeAspect="1"/>
          </p:cNvGraphicFramePr>
          <p:nvPr/>
        </p:nvGraphicFramePr>
        <p:xfrm>
          <a:off x="58738" y="635000"/>
          <a:ext cx="9059862" cy="5664200"/>
        </p:xfrm>
        <a:graphic>
          <a:graphicData uri="http://schemas.openxmlformats.org/presentationml/2006/ole">
            <mc:AlternateContent xmlns:mc="http://schemas.openxmlformats.org/markup-compatibility/2006">
              <mc:Choice xmlns:v="urn:schemas-microsoft-com:vml" Requires="v">
                <p:oleObj spid="_x0000_s1062" name="Worksheet" r:id="rId5" imgW="9057907" imgH="5662716" progId="Excel.Sheet.8">
                  <p:embed/>
                </p:oleObj>
              </mc:Choice>
              <mc:Fallback>
                <p:oleObj name="Worksheet" r:id="rId5" imgW="9057907" imgH="5662716"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38" y="635000"/>
                        <a:ext cx="9059862"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0" name="Oval 6"/>
          <p:cNvSpPr>
            <a:spLocks noChangeArrowheads="1"/>
          </p:cNvSpPr>
          <p:nvPr/>
        </p:nvSpPr>
        <p:spPr bwMode="auto">
          <a:xfrm>
            <a:off x="4114800" y="4343400"/>
            <a:ext cx="609600" cy="381000"/>
          </a:xfrm>
          <a:prstGeom prst="ellipse">
            <a:avLst/>
          </a:pr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1" name="Oval 8"/>
          <p:cNvSpPr>
            <a:spLocks noChangeArrowheads="1"/>
          </p:cNvSpPr>
          <p:nvPr/>
        </p:nvSpPr>
        <p:spPr bwMode="auto">
          <a:xfrm>
            <a:off x="7315200" y="3657600"/>
            <a:ext cx="533400" cy="533400"/>
          </a:xfrm>
          <a:prstGeom prst="ellipse">
            <a:avLst/>
          </a:prstGeom>
          <a:noFill/>
          <a:ln w="222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12" name="Rectangle 9"/>
          <p:cNvSpPr>
            <a:spLocks noChangeArrowheads="1"/>
          </p:cNvSpPr>
          <p:nvPr/>
        </p:nvSpPr>
        <p:spPr bwMode="auto">
          <a:xfrm>
            <a:off x="1958975" y="6324600"/>
            <a:ext cx="3703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000" b="1" i="1"/>
              <a:t>Source: </a:t>
            </a:r>
            <a:r>
              <a:rPr lang="en-US" sz="1000" b="1"/>
              <a:t>U.S. Bureau of the Census, 1981,1991, 2002, 2008</a:t>
            </a:r>
            <a:r>
              <a:rPr lang="en-US"/>
              <a:t> </a:t>
            </a:r>
          </a:p>
        </p:txBody>
      </p:sp>
    </p:spTree>
    <p:extLst>
      <p:ext uri="{BB962C8B-B14F-4D97-AF65-F5344CB8AC3E}">
        <p14:creationId xmlns:p14="http://schemas.microsoft.com/office/powerpoint/2010/main" val="816589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914400"/>
            <a:ext cx="7391400" cy="3108325"/>
          </a:xfrm>
          <a:prstGeom prst="rect">
            <a:avLst/>
          </a:prstGeom>
          <a:noFill/>
        </p:spPr>
        <p:txBody>
          <a:bodyPr>
            <a:spAutoFit/>
          </a:bodyPr>
          <a:lstStyle/>
          <a:p>
            <a:pPr>
              <a:defRPr/>
            </a:pPr>
            <a:r>
              <a:rPr lang="en-US" sz="2800" b="1" dirty="0">
                <a:effectLst>
                  <a:outerShdw blurRad="50800" dist="38100" dir="2700000" algn="tl" rotWithShape="0">
                    <a:prstClr val="black">
                      <a:alpha val="40000"/>
                    </a:prstClr>
                  </a:outerShdw>
                </a:effectLst>
                <a:latin typeface="+mj-lt"/>
                <a:cs typeface="+mn-cs"/>
              </a:rPr>
              <a:t>“To understand your country you must love it.  To love it you must, in a sense, accept it.  To accept it as it is, however, is to betray it.  To accept your country without betraying it, you must love it for that in it which shows what it might become.”</a:t>
            </a:r>
          </a:p>
        </p:txBody>
      </p:sp>
      <p:sp>
        <p:nvSpPr>
          <p:cNvPr id="5" name="TextBox 4"/>
          <p:cNvSpPr txBox="1"/>
          <p:nvPr/>
        </p:nvSpPr>
        <p:spPr>
          <a:xfrm>
            <a:off x="1066800" y="5029200"/>
            <a:ext cx="5334000" cy="369888"/>
          </a:xfrm>
          <a:prstGeom prst="rect">
            <a:avLst/>
          </a:prstGeom>
          <a:noFill/>
        </p:spPr>
        <p:txBody>
          <a:bodyPr>
            <a:spAutoFit/>
          </a:bodyPr>
          <a:lstStyle/>
          <a:p>
            <a:pPr>
              <a:defRPr/>
            </a:pPr>
            <a:r>
              <a:rPr lang="en-US" b="1" i="1" dirty="0">
                <a:effectLst>
                  <a:outerShdw blurRad="50800" dist="38100" dir="2700000" algn="tl" rotWithShape="0">
                    <a:prstClr val="black">
                      <a:alpha val="40000"/>
                    </a:prstClr>
                  </a:outerShdw>
                </a:effectLst>
                <a:latin typeface="+mj-lt"/>
                <a:cs typeface="+mn-cs"/>
              </a:rPr>
              <a:t>Unger and West (1998)</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dirty="0" smtClean="0">
                <a:cs typeface="+mj-cs"/>
              </a:rPr>
              <a:t>Los Angeles 2006</a:t>
            </a:r>
          </a:p>
        </p:txBody>
      </p:sp>
      <p:sp>
        <p:nvSpPr>
          <p:cNvPr id="117763" name="Rectangle 3"/>
          <p:cNvSpPr>
            <a:spLocks noGrp="1" noChangeArrowheads="1"/>
          </p:cNvSpPr>
          <p:nvPr>
            <p:ph type="body" idx="1"/>
          </p:nvPr>
        </p:nvSpPr>
        <p:spPr/>
        <p:txBody>
          <a:bodyPr/>
          <a:lstStyle/>
          <a:p>
            <a:pPr eaLnBrk="1" hangingPunct="1">
              <a:defRPr/>
            </a:pPr>
            <a:endParaRPr lang="en-US" smtClean="0">
              <a:cs typeface="+mn-cs"/>
            </a:endParaRPr>
          </a:p>
        </p:txBody>
      </p:sp>
      <p:pic>
        <p:nvPicPr>
          <p:cNvPr id="1177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447800"/>
            <a:ext cx="8458200" cy="508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304800" y="2209800"/>
            <a:ext cx="9296400" cy="1447800"/>
          </a:xfrm>
        </p:spPr>
        <p:txBody>
          <a:bodyPr/>
          <a:lstStyle/>
          <a:p>
            <a:pPr eaLnBrk="1" hangingPunct="1">
              <a:defRPr/>
            </a:pPr>
            <a:r>
              <a:rPr lang="en-US" dirty="0" smtClean="0"/>
              <a:t>Latinos in the Future</a:t>
            </a:r>
            <a:br>
              <a:rPr lang="en-US" dirty="0" smtClean="0"/>
            </a:br>
            <a:r>
              <a:rPr lang="en-US" dirty="0" smtClean="0"/>
              <a:t> of the United States</a:t>
            </a:r>
            <a:endParaRPr lang="en-US" dirty="0"/>
          </a:p>
        </p:txBody>
      </p:sp>
    </p:spTree>
    <p:extLst>
      <p:ext uri="{BB962C8B-B14F-4D97-AF65-F5344CB8AC3E}">
        <p14:creationId xmlns:p14="http://schemas.microsoft.com/office/powerpoint/2010/main" val="473971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2"/>
          <p:cNvGraphicFramePr>
            <a:graphicFrameLocks noChangeAspect="1"/>
          </p:cNvGraphicFramePr>
          <p:nvPr>
            <p:extLst>
              <p:ext uri="{D42A27DB-BD31-4B8C-83A1-F6EECF244321}">
                <p14:modId xmlns:p14="http://schemas.microsoft.com/office/powerpoint/2010/main" val="3901377174"/>
              </p:ext>
            </p:extLst>
          </p:nvPr>
        </p:nvGraphicFramePr>
        <p:xfrm>
          <a:off x="109538" y="685800"/>
          <a:ext cx="8958262"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380934" name="Oval 6"/>
          <p:cNvSpPr>
            <a:spLocks noChangeArrowheads="1"/>
          </p:cNvSpPr>
          <p:nvPr/>
        </p:nvSpPr>
        <p:spPr bwMode="auto">
          <a:xfrm>
            <a:off x="4114800" y="4343400"/>
            <a:ext cx="609600" cy="381000"/>
          </a:xfrm>
          <a:prstGeom prst="ellipse">
            <a:avLst/>
          </a:prstGeom>
          <a:noFill/>
          <a:ln w="22225">
            <a:solidFill>
              <a:srgbClr val="FFFF00"/>
            </a:solidFill>
            <a:round/>
            <a:headEnd/>
            <a:tailEnd/>
          </a:ln>
        </p:spPr>
        <p:txBody>
          <a:bodyPr wrap="none" anchor="ctr"/>
          <a:lstStyle/>
          <a:p>
            <a:pPr eaLnBrk="0" hangingPunct="0"/>
            <a:endParaRPr lang="en-US"/>
          </a:p>
        </p:txBody>
      </p:sp>
      <p:sp>
        <p:nvSpPr>
          <p:cNvPr id="380936" name="Oval 8"/>
          <p:cNvSpPr>
            <a:spLocks noChangeArrowheads="1"/>
          </p:cNvSpPr>
          <p:nvPr/>
        </p:nvSpPr>
        <p:spPr bwMode="auto">
          <a:xfrm>
            <a:off x="7315200" y="3657600"/>
            <a:ext cx="533400" cy="533400"/>
          </a:xfrm>
          <a:prstGeom prst="ellipse">
            <a:avLst/>
          </a:prstGeom>
          <a:noFill/>
          <a:ln w="22225">
            <a:solidFill>
              <a:srgbClr val="FFFF00"/>
            </a:solidFill>
            <a:round/>
            <a:headEnd/>
            <a:tailEnd/>
          </a:ln>
        </p:spPr>
        <p:txBody>
          <a:bodyPr wrap="none" anchor="ctr"/>
          <a:lstStyle/>
          <a:p>
            <a:pPr eaLnBrk="0" hangingPunct="0"/>
            <a:endParaRPr lang="en-US"/>
          </a:p>
        </p:txBody>
      </p:sp>
      <p:sp>
        <p:nvSpPr>
          <p:cNvPr id="11270" name="Rectangle 9"/>
          <p:cNvSpPr>
            <a:spLocks noChangeArrowheads="1"/>
          </p:cNvSpPr>
          <p:nvPr/>
        </p:nvSpPr>
        <p:spPr bwMode="auto">
          <a:xfrm>
            <a:off x="1958975" y="6324600"/>
            <a:ext cx="3704127" cy="369332"/>
          </a:xfrm>
          <a:prstGeom prst="rect">
            <a:avLst/>
          </a:prstGeom>
          <a:noFill/>
          <a:ln w="9525">
            <a:noFill/>
            <a:miter lim="800000"/>
            <a:headEnd/>
            <a:tailEnd/>
          </a:ln>
        </p:spPr>
        <p:txBody>
          <a:bodyPr wrap="none">
            <a:spAutoFit/>
          </a:bodyPr>
          <a:lstStyle/>
          <a:p>
            <a:pPr eaLnBrk="0" hangingPunct="0">
              <a:spcBef>
                <a:spcPct val="50000"/>
              </a:spcBef>
            </a:pPr>
            <a:r>
              <a:rPr lang="en-US" sz="1000" b="1" i="1" dirty="0"/>
              <a:t>Source: </a:t>
            </a:r>
            <a:r>
              <a:rPr lang="en-US" sz="1000" b="1" dirty="0" smtClean="0"/>
              <a:t>U.S</a:t>
            </a:r>
            <a:r>
              <a:rPr lang="en-US" sz="1000" b="1" dirty="0"/>
              <a:t>. Bureau of the Census</a:t>
            </a:r>
            <a:r>
              <a:rPr lang="en-US" sz="1000" b="1" dirty="0" smtClean="0"/>
              <a:t>, 1981,1991, 2002, 2008</a:t>
            </a: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957661" y="0"/>
            <a:ext cx="7576739" cy="4254500"/>
          </a:xfrm>
          <a:prstGeom prst="rect">
            <a:avLst/>
          </a:prstGeom>
        </p:spPr>
      </p:pic>
      <p:sp>
        <p:nvSpPr>
          <p:cNvPr id="3" name="TextBox 2"/>
          <p:cNvSpPr txBox="1"/>
          <p:nvPr/>
        </p:nvSpPr>
        <p:spPr>
          <a:xfrm>
            <a:off x="1219200" y="6412468"/>
            <a:ext cx="7239000" cy="369332"/>
          </a:xfrm>
          <a:prstGeom prst="rect">
            <a:avLst/>
          </a:prstGeom>
          <a:noFill/>
        </p:spPr>
        <p:txBody>
          <a:bodyPr wrap="square" rtlCol="0">
            <a:spAutoFit/>
          </a:bodyPr>
          <a:lstStyle/>
          <a:p>
            <a:r>
              <a:rPr lang="en-US" i="1" dirty="0" smtClean="0"/>
              <a:t>Source: </a:t>
            </a:r>
            <a:r>
              <a:rPr lang="en-US" dirty="0" err="1" smtClean="0"/>
              <a:t>Suro</a:t>
            </a:r>
            <a:r>
              <a:rPr lang="en-US" dirty="0" smtClean="0"/>
              <a:t> &amp; Passel, Pew Hispanic Center (2003); Pew (2009)</a:t>
            </a:r>
            <a:endParaRPr lang="en-US" i="1" dirty="0"/>
          </a:p>
        </p:txBody>
      </p:sp>
      <p:sp>
        <p:nvSpPr>
          <p:cNvPr id="4" name="TextBox 3"/>
          <p:cNvSpPr txBox="1"/>
          <p:nvPr/>
        </p:nvSpPr>
        <p:spPr>
          <a:xfrm>
            <a:off x="457200" y="4267200"/>
            <a:ext cx="8382000" cy="1938992"/>
          </a:xfrm>
          <a:prstGeom prst="rect">
            <a:avLst/>
          </a:prstGeom>
          <a:noFill/>
        </p:spPr>
        <p:txBody>
          <a:bodyPr wrap="square" rtlCol="0">
            <a:spAutoFit/>
          </a:bodyPr>
          <a:lstStyle/>
          <a:p>
            <a:pPr marL="342900" indent="-342900">
              <a:buFont typeface="Arial"/>
              <a:buChar char="•"/>
            </a:pPr>
            <a:r>
              <a:rPr lang="en-US" sz="2400" dirty="0" smtClean="0"/>
              <a:t>62.6% of all Latinos in the U.S. are U.S. born</a:t>
            </a:r>
          </a:p>
          <a:p>
            <a:pPr marL="342900" indent="-342900">
              <a:buFont typeface="Arial"/>
              <a:buChar char="•"/>
            </a:pPr>
            <a:endParaRPr lang="en-US" sz="2400" dirty="0"/>
          </a:p>
          <a:p>
            <a:pPr marL="342900" indent="-342900">
              <a:buFont typeface="Arial"/>
              <a:buChar char="•"/>
            </a:pPr>
            <a:r>
              <a:rPr lang="en-US" sz="2400" dirty="0" smtClean="0"/>
              <a:t>47.3% of all Latinos over 18 years of age are U.S. born</a:t>
            </a:r>
          </a:p>
          <a:p>
            <a:endParaRPr lang="en-US" sz="2400" dirty="0"/>
          </a:p>
          <a:p>
            <a:pPr marL="342900" indent="-342900">
              <a:buFont typeface="Arial"/>
              <a:buChar char="•"/>
            </a:pPr>
            <a:r>
              <a:rPr lang="en-US" sz="2400" dirty="0" smtClean="0"/>
              <a:t>91.7% of all Latinos under 18 years of age are U.S. born</a:t>
            </a:r>
            <a:endParaRPr lang="en-US" sz="2400" dirty="0"/>
          </a:p>
        </p:txBody>
      </p:sp>
    </p:spTree>
    <p:extLst>
      <p:ext uri="{BB962C8B-B14F-4D97-AF65-F5344CB8AC3E}">
        <p14:creationId xmlns:p14="http://schemas.microsoft.com/office/powerpoint/2010/main" val="6713663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pPr eaLnBrk="1" hangingPunct="1">
              <a:defRPr/>
            </a:pPr>
            <a:endParaRPr lang="en-US">
              <a:latin typeface="Calibri" charset="0"/>
              <a:cs typeface="+mj-cs"/>
            </a:endParaRP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smtClean="0">
              <a:cs typeface="+mn-cs"/>
            </a:endParaRPr>
          </a:p>
        </p:txBody>
      </p:sp>
      <p:pic>
        <p:nvPicPr>
          <p:cNvPr id="2048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90" b="21235"/>
          <a:stretch/>
        </p:blipFill>
        <p:spPr bwMode="auto">
          <a:xfrm>
            <a:off x="1405467" y="0"/>
            <a:ext cx="65193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0768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defRPr/>
            </a:pPr>
            <a:endParaRPr lang="en-US">
              <a:latin typeface="Calibri" charset="0"/>
              <a:cs typeface="+mj-cs"/>
            </a:endParaRPr>
          </a:p>
        </p:txBody>
      </p:sp>
      <p:sp>
        <p:nvSpPr>
          <p:cNvPr id="14338" name="Content Placeholder 2"/>
          <p:cNvSpPr>
            <a:spLocks noGrp="1"/>
          </p:cNvSpPr>
          <p:nvPr>
            <p:ph idx="1"/>
          </p:nvPr>
        </p:nvSpPr>
        <p:spPr/>
        <p:txBody>
          <a:bodyPr/>
          <a:lstStyle/>
          <a:p>
            <a:pPr eaLnBrk="1" hangingPunct="1">
              <a:defRPr/>
            </a:pPr>
            <a:endParaRPr lang="en-US" dirty="0">
              <a:latin typeface="Calibri" charset="0"/>
              <a:cs typeface="+mn-cs"/>
            </a:endParaRPr>
          </a:p>
        </p:txBody>
      </p:sp>
      <p:pic>
        <p:nvPicPr>
          <p:cNvPr id="2150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60" b="21235"/>
          <a:stretch/>
        </p:blipFill>
        <p:spPr bwMode="auto">
          <a:xfrm>
            <a:off x="1388533" y="0"/>
            <a:ext cx="656008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6583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defRPr/>
            </a:pPr>
            <a:endParaRPr lang="en-US">
              <a:latin typeface="Calibri" charset="0"/>
              <a:cs typeface="+mj-cs"/>
            </a:endParaRPr>
          </a:p>
        </p:txBody>
      </p:sp>
      <p:sp>
        <p:nvSpPr>
          <p:cNvPr id="15362" name="Content Placeholder 2"/>
          <p:cNvSpPr>
            <a:spLocks noGrp="1"/>
          </p:cNvSpPr>
          <p:nvPr>
            <p:ph idx="1"/>
          </p:nvPr>
        </p:nvSpPr>
        <p:spPr/>
        <p:txBody>
          <a:bodyPr/>
          <a:lstStyle/>
          <a:p>
            <a:pPr eaLnBrk="1" hangingPunct="1">
              <a:defRPr/>
            </a:pPr>
            <a:endParaRPr lang="en-US" dirty="0">
              <a:latin typeface="Calibri" charset="0"/>
              <a:cs typeface="+mn-cs"/>
            </a:endParaRPr>
          </a:p>
        </p:txBody>
      </p:sp>
      <p:pic>
        <p:nvPicPr>
          <p:cNvPr id="225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77" b="21235"/>
          <a:stretch/>
        </p:blipFill>
        <p:spPr bwMode="auto">
          <a:xfrm>
            <a:off x="1405467" y="0"/>
            <a:ext cx="654790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418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atinosByCounty2010_PewHispanicCenter_Page_1.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892" t="35072" r="28190" b="15799"/>
          <a:stretch/>
        </p:blipFill>
        <p:spPr>
          <a:xfrm>
            <a:off x="1354667" y="0"/>
            <a:ext cx="6630342" cy="6858000"/>
          </a:xfrm>
        </p:spPr>
      </p:pic>
    </p:spTree>
    <p:extLst>
      <p:ext uri="{BB962C8B-B14F-4D97-AF65-F5344CB8AC3E}">
        <p14:creationId xmlns:p14="http://schemas.microsoft.com/office/powerpoint/2010/main" val="3383992873"/>
      </p:ext>
    </p:extLst>
  </p:cSld>
  <p:clrMapOvr>
    <a:masterClrMapping/>
  </p:clrMapOvr>
  <p:timing>
    <p:tnLst>
      <p:par>
        <p:cTn id="1" dur="indefinite" restart="never" nodeType="tmRoot"/>
      </p:par>
    </p:tnLst>
  </p:timing>
</p:sld>
</file>

<file path=ppt/theme/theme1.xml><?xml version="1.0" encoding="utf-8"?>
<a:theme xmlns:a="http://schemas.openxmlformats.org/drawingml/2006/main" name="Race, Ethnicity, and Future of California 4-26-03">
  <a:themeElements>
    <a:clrScheme name="Race, Ethnicity, and Future of California 4-26-03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ace, Ethnicity, and Future of California 4-26-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ce, Ethnicity, and Future of California 4-26-03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ace, Ethnicity, and Future of California 4-26-03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ace, Ethnicity, and Future of California 4-26-03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ace, Ethnicity, and Future of California 4-26-03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ace, Ethnicity, and Future of California 4-26-03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ace, Ethnicity, and Future of California 4-26-03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ace, Ethnicity, and Future of California 4-26-03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ace, Ethnicity, and Future of California 4-26-03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ace, Ethnicity, and Future of California 4-26-03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ace, Ethnicity, and Future of California 4-26-03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ace, Ethnicity, and Future of California 4-26-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Race, Ethnicity, and Future of California 4-26-03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ace, Ethnicity, and Future of California 4-26-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Race, Ethnicity, and Future of California 4-26-03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ace, Ethnicity, and Future of California 4-26-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23948</TotalTime>
  <Words>738</Words>
  <Application>Microsoft Office PowerPoint</Application>
  <PresentationFormat>On-screen Show (4:3)</PresentationFormat>
  <Paragraphs>163</Paragraphs>
  <Slides>30</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Race, Ethnicity, and Future of California 4-26-03</vt:lpstr>
      <vt:lpstr>Worksheet</vt:lpstr>
      <vt:lpstr>EDUCATION IN THE 21ST CENTURY: BUILDING A COMMON DESTINY</vt:lpstr>
      <vt:lpstr>Education in the 21st Century</vt:lpstr>
      <vt:lpstr>Latinos in the Future  of the United States</vt:lpstr>
      <vt:lpstr>PowerPoint Presentation</vt:lpstr>
      <vt:lpstr>PowerPoint Presentation</vt:lpstr>
      <vt:lpstr>PowerPoint Presentation</vt:lpstr>
      <vt:lpstr>PowerPoint Presentation</vt:lpstr>
      <vt:lpstr>PowerPoint Presentation</vt:lpstr>
      <vt:lpstr>PowerPoint Presentation</vt:lpstr>
      <vt:lpstr>Growth of Enrollment in Public Schools</vt:lpstr>
      <vt:lpstr>Growth in Latino Public School Enrollment </vt:lpstr>
      <vt:lpstr>Building a Common Destiny: Increasing Latino Educational Attainment</vt:lpstr>
      <vt:lpstr>PowerPoint Presentation</vt:lpstr>
      <vt:lpstr>PowerPoint Presentation</vt:lpstr>
      <vt:lpstr>PowerPoint Presentation</vt:lpstr>
      <vt:lpstr>The State of Latino Postsecondary Education</vt:lpstr>
      <vt:lpstr>PowerPoint Presentation</vt:lpstr>
      <vt:lpstr>Table A-39-1. Number and percentage distribution of fall undergraduate enrollment in degree-granting institutions, by control and level of institution and selected student characteristics: Fall 2009</vt:lpstr>
      <vt:lpstr>Completion at Two-year Institutions (150%), Cohort 2005</vt:lpstr>
      <vt:lpstr>Completion at Four-year Institutions (6 yrs.), Cohort 2002</vt:lpstr>
      <vt:lpstr>Higher Education Policy Initiatives: Leveraging National and State Efforts</vt:lpstr>
      <vt:lpstr>Enriching America Through the 21st Century: Increasing Latino Postsecondary Completion</vt:lpstr>
      <vt:lpstr>Building a Common Destiny: Increasing Latino Postsecondary Completion</vt:lpstr>
      <vt:lpstr>Parent Aspiration of Child’s Education</vt:lpstr>
      <vt:lpstr>Parent Expectation of Child’s Education</vt:lpstr>
      <vt:lpstr>Children Living in Poverty, 2008</vt:lpstr>
      <vt:lpstr>PowerPoint Presentation</vt:lpstr>
      <vt:lpstr>PowerPoint Presentation</vt:lpstr>
      <vt:lpstr>Los Angeles 2006</vt:lpstr>
      <vt:lpstr>PowerPoint Presentation</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Percent Hispanic of U.S. Population,  1960-2030</dc:title>
  <dc:creator>Luis</dc:creator>
  <cp:lastModifiedBy>abn0001</cp:lastModifiedBy>
  <cp:revision>363</cp:revision>
  <cp:lastPrinted>2012-04-09T22:18:53Z</cp:lastPrinted>
  <dcterms:created xsi:type="dcterms:W3CDTF">2010-10-14T23:29:48Z</dcterms:created>
  <dcterms:modified xsi:type="dcterms:W3CDTF">2013-04-01T14:41:02Z</dcterms:modified>
</cp:coreProperties>
</file>