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notesSlides/notesSlide3.xml" ContentType="application/vnd.openxmlformats-officedocument.presentationml.notesSlide+xml"/>
  <Override PartName="/ppt/charts/chart2.xml" ContentType="application/vnd.openxmlformats-officedocument.drawingml.char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rts/chart3.xml" ContentType="application/vnd.openxmlformats-officedocument.drawingml.chart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charts/chart4.xml" ContentType="application/vnd.openxmlformats-officedocument.drawingml.chart+xml"/>
  <Override PartName="/ppt/drawings/drawing1.xml" ContentType="application/vnd.openxmlformats-officedocument.drawingml.chartshape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2"/>
  </p:notesMasterIdLst>
  <p:sldIdLst>
    <p:sldId id="280" r:id="rId2"/>
    <p:sldId id="281" r:id="rId3"/>
    <p:sldId id="322" r:id="rId4"/>
    <p:sldId id="287" r:id="rId5"/>
    <p:sldId id="309" r:id="rId6"/>
    <p:sldId id="305" r:id="rId7"/>
    <p:sldId id="299" r:id="rId8"/>
    <p:sldId id="324" r:id="rId9"/>
    <p:sldId id="316" r:id="rId10"/>
    <p:sldId id="317" r:id="rId11"/>
    <p:sldId id="319" r:id="rId12"/>
    <p:sldId id="320" r:id="rId13"/>
    <p:sldId id="337" r:id="rId14"/>
    <p:sldId id="325" r:id="rId15"/>
    <p:sldId id="326" r:id="rId16"/>
    <p:sldId id="327" r:id="rId17"/>
    <p:sldId id="328" r:id="rId18"/>
    <p:sldId id="329" r:id="rId19"/>
    <p:sldId id="330" r:id="rId20"/>
    <p:sldId id="331" r:id="rId21"/>
    <p:sldId id="332" r:id="rId22"/>
    <p:sldId id="333" r:id="rId23"/>
    <p:sldId id="334" r:id="rId24"/>
    <p:sldId id="335" r:id="rId25"/>
    <p:sldId id="336" r:id="rId26"/>
    <p:sldId id="308" r:id="rId27"/>
    <p:sldId id="315" r:id="rId28"/>
    <p:sldId id="321" r:id="rId29"/>
    <p:sldId id="304" r:id="rId30"/>
    <p:sldId id="318" r:id="rId31"/>
  </p:sldIdLst>
  <p:sldSz cx="9144000" cy="6858000" type="screen4x3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Norma Rodriguez" initials="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79900"/>
    <a:srgbClr val="39275B"/>
    <a:srgbClr val="D7A900"/>
    <a:srgbClr val="3B185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283" autoAdjust="0"/>
    <p:restoredTop sz="94602" autoAdjust="0"/>
  </p:normalViewPr>
  <p:slideViewPr>
    <p:cSldViewPr snapToObjects="1">
      <p:cViewPr>
        <p:scale>
          <a:sx n="75" d="100"/>
          <a:sy n="75" d="100"/>
        </p:scale>
        <p:origin x="-2664" y="-86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500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Workbook2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homes:Faculty%20Fellows:faculty%20chart%209.14.11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Workbook1" TargetMode="External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oleObject" Target="Macintosh%20HD:Users:normarodriguez:Downloads:faculty%20difference%20graph-4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0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01388888888889"/>
          <c:y val="0.243055555555556"/>
          <c:w val="0.80277777777777803"/>
          <c:h val="0.75462962962962998"/>
        </c:manualLayout>
      </c:layout>
      <c:pie3DChart>
        <c:varyColors val="1"/>
        <c:ser>
          <c:idx val="0"/>
          <c:order val="0"/>
          <c:dLbls>
            <c:dLbl>
              <c:idx val="0"/>
              <c:layout>
                <c:manualLayout>
                  <c:x val="4.1481080489938801E-2"/>
                  <c:y val="-9.2665500145815097E-3"/>
                </c:manualLayout>
              </c:layout>
              <c:tx>
                <c:rich>
                  <a:bodyPr/>
                  <a:lstStyle/>
                  <a:p>
                    <a:r>
                      <a:rPr lang="en-US" sz="1400">
                        <a:solidFill>
                          <a:srgbClr val="FFFFFF"/>
                        </a:solidFill>
                      </a:rPr>
                      <a:t>White</a:t>
                    </a:r>
                  </a:p>
                  <a:p>
                    <a:r>
                      <a:rPr lang="en-US" sz="1400">
                        <a:solidFill>
                          <a:srgbClr val="FFFFFF"/>
                        </a:solidFill>
                      </a:rPr>
                      <a:t>75.0%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3.1469816272965898E-2"/>
                  <c:y val="0.16483960338291001"/>
                </c:manualLayout>
              </c:layout>
              <c:tx>
                <c:rich>
                  <a:bodyPr/>
                  <a:lstStyle/>
                  <a:p>
                    <a:r>
                      <a:rPr lang="en-US" sz="1400">
                        <a:solidFill>
                          <a:srgbClr val="FFFFFF"/>
                        </a:solidFill>
                      </a:rPr>
                      <a:t>Latino</a:t>
                    </a:r>
                  </a:p>
                  <a:p>
                    <a:r>
                      <a:rPr lang="en-US" sz="1400">
                        <a:solidFill>
                          <a:srgbClr val="FFFFFF"/>
                        </a:solidFill>
                      </a:rPr>
                      <a:t>4.0%</a:t>
                    </a:r>
                    <a:endParaRPr lang="en-US">
                      <a:solidFill>
                        <a:srgbClr val="FFFFFF"/>
                      </a:solidFill>
                    </a:endParaRP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0.11020756780402401"/>
                  <c:y val="7.7370953630796102E-2"/>
                </c:manualLayout>
              </c:layout>
              <c:tx>
                <c:rich>
                  <a:bodyPr/>
                  <a:lstStyle/>
                  <a:p>
                    <a:r>
                      <a:rPr lang="en-US" sz="1400">
                        <a:solidFill>
                          <a:srgbClr val="FFFFFF"/>
                        </a:solidFill>
                      </a:rPr>
                      <a:t>Asian</a:t>
                    </a:r>
                  </a:p>
                  <a:p>
                    <a:r>
                      <a:rPr lang="en-US" sz="1400">
                        <a:solidFill>
                          <a:srgbClr val="FFFFFF"/>
                        </a:solidFill>
                      </a:rPr>
                      <a:t>12.0%</a:t>
                    </a:r>
                    <a:endParaRPr lang="en-US">
                      <a:solidFill>
                        <a:srgbClr val="FFFFFF"/>
                      </a:solidFill>
                    </a:endParaRP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-0.23673906386701701"/>
                  <c:y val="5.3361038203557903E-3"/>
                </c:manualLayout>
              </c:layout>
              <c:tx>
                <c:rich>
                  <a:bodyPr/>
                  <a:lstStyle/>
                  <a:p>
                    <a:r>
                      <a:rPr lang="en-US" sz="1400">
                        <a:solidFill>
                          <a:srgbClr val="FFFFFF"/>
                        </a:solidFill>
                      </a:rPr>
                      <a:t>Black</a:t>
                    </a:r>
                  </a:p>
                  <a:p>
                    <a:r>
                      <a:rPr lang="en-US" sz="1400">
                        <a:solidFill>
                          <a:srgbClr val="FFFFFF"/>
                        </a:solidFill>
                      </a:rPr>
                      <a:t>2.5%</a:t>
                    </a:r>
                    <a:endParaRPr lang="en-US">
                      <a:solidFill>
                        <a:srgbClr val="FFFFFF"/>
                      </a:solidFill>
                    </a:endParaRP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-7.6817804024496894E-2"/>
                  <c:y val="-8.8513414989792899E-2"/>
                </c:manualLayout>
              </c:layout>
              <c:tx>
                <c:rich>
                  <a:bodyPr/>
                  <a:lstStyle/>
                  <a:p>
                    <a:r>
                      <a:rPr lang="en-US" sz="1400">
                        <a:solidFill>
                          <a:srgbClr val="FFFFFF"/>
                        </a:solidFill>
                      </a:rPr>
                      <a:t>American Indian</a:t>
                    </a:r>
                  </a:p>
                  <a:p>
                    <a:r>
                      <a:rPr lang="en-US" sz="1400">
                        <a:solidFill>
                          <a:srgbClr val="FFFFFF"/>
                        </a:solidFill>
                      </a:rPr>
                      <a:t>0.5%</a:t>
                    </a:r>
                    <a:endParaRPr lang="en-US">
                      <a:solidFill>
                        <a:srgbClr val="FFFFFF"/>
                      </a:solidFill>
                    </a:endParaRP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0.120622106225486"/>
                  <c:y val="-7.2181645397773497E-2"/>
                </c:manualLayout>
              </c:layout>
              <c:tx>
                <c:rich>
                  <a:bodyPr/>
                  <a:lstStyle/>
                  <a:p>
                    <a:r>
                      <a:rPr lang="en-US" sz="1400">
                        <a:solidFill>
                          <a:srgbClr val="FFFFFF"/>
                        </a:solidFill>
                      </a:rPr>
                      <a:t>Not</a:t>
                    </a:r>
                    <a:r>
                      <a:rPr lang="en-US" sz="1400" baseline="0">
                        <a:solidFill>
                          <a:srgbClr val="FFFFFF"/>
                        </a:solidFill>
                      </a:rPr>
                      <a:t> Reported</a:t>
                    </a:r>
                  </a:p>
                  <a:p>
                    <a:r>
                      <a:rPr lang="en-US" sz="1400">
                        <a:solidFill>
                          <a:srgbClr val="FFFFFF"/>
                        </a:solidFill>
                      </a:rPr>
                      <a:t>4.7%</a:t>
                    </a:r>
                    <a:endParaRPr lang="en-US">
                      <a:solidFill>
                        <a:srgbClr val="FFFFFF"/>
                      </a:solidFill>
                    </a:endParaRP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"/>
              <c:layout>
                <c:manualLayout>
                  <c:x val="0.234852104161137"/>
                  <c:y val="1.26846320934021E-2"/>
                </c:manualLayout>
              </c:layout>
              <c:tx>
                <c:rich>
                  <a:bodyPr/>
                  <a:lstStyle/>
                  <a:p>
                    <a:r>
                      <a:rPr lang="en-US" sz="1400">
                        <a:solidFill>
                          <a:srgbClr val="FFFFFF"/>
                        </a:solidFill>
                      </a:rPr>
                      <a:t>Two or More Races</a:t>
                    </a:r>
                  </a:p>
                  <a:p>
                    <a:r>
                      <a:rPr lang="en-US" sz="1400">
                        <a:solidFill>
                          <a:srgbClr val="FFFFFF"/>
                        </a:solidFill>
                      </a:rPr>
                      <a:t>1.3%</a:t>
                    </a:r>
                    <a:endParaRPr lang="en-US">
                      <a:solidFill>
                        <a:srgbClr val="FFFFFF"/>
                      </a:solidFill>
                    </a:endParaRP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400">
                    <a:solidFill>
                      <a:srgbClr val="FFFFFF"/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>
                  <a:solidFill>
                    <a:schemeClr val="bg1"/>
                  </a:solidFill>
                </a:ln>
              </c:spPr>
            </c:leaderLines>
          </c:dLbls>
          <c:cat>
            <c:strRef>
              <c:f>Sheet1!$A$1:$G$1</c:f>
              <c:strCache>
                <c:ptCount val="7"/>
                <c:pt idx="0">
                  <c:v>White</c:v>
                </c:pt>
                <c:pt idx="1">
                  <c:v>Latino</c:v>
                </c:pt>
                <c:pt idx="2">
                  <c:v>Asian</c:v>
                </c:pt>
                <c:pt idx="3">
                  <c:v>Black</c:v>
                </c:pt>
                <c:pt idx="4">
                  <c:v>American Indian</c:v>
                </c:pt>
                <c:pt idx="5">
                  <c:v>Race Not Reported</c:v>
                </c:pt>
                <c:pt idx="6">
                  <c:v>Two or More Races</c:v>
                </c:pt>
              </c:strCache>
            </c:strRef>
          </c:cat>
          <c:val>
            <c:numRef>
              <c:f>Sheet1!$A$2:$G$2</c:f>
              <c:numCache>
                <c:formatCode>0.0%</c:formatCode>
                <c:ptCount val="7"/>
                <c:pt idx="0">
                  <c:v>0.75</c:v>
                </c:pt>
                <c:pt idx="1">
                  <c:v>0.04</c:v>
                </c:pt>
                <c:pt idx="2">
                  <c:v>0.12</c:v>
                </c:pt>
                <c:pt idx="3">
                  <c:v>2.5000000000000001E-2</c:v>
                </c:pt>
                <c:pt idx="4">
                  <c:v>5.0000000000000001E-3</c:v>
                </c:pt>
                <c:pt idx="5">
                  <c:v>4.7E-2</c:v>
                </c:pt>
                <c:pt idx="6">
                  <c:v>1.2999999999999999E-2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plotVisOnly val="1"/>
    <c:dispBlanksAs val="gap"/>
    <c:showDLblsOverMax val="0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Sheet1!$C$1</c:f>
              <c:strCache>
                <c:ptCount val="1"/>
                <c:pt idx="0">
                  <c:v>White Female</c:v>
                </c:pt>
              </c:strCache>
            </c:strRef>
          </c:tx>
          <c:spPr>
            <a:ln>
              <a:solidFill>
                <a:srgbClr val="000090"/>
              </a:solidFill>
            </a:ln>
          </c:spPr>
          <c:marker>
            <c:spPr>
              <a:solidFill>
                <a:schemeClr val="accent5">
                  <a:lumMod val="20000"/>
                  <a:lumOff val="80000"/>
                </a:schemeClr>
              </a:solidFill>
              <a:ln>
                <a:solidFill>
                  <a:srgbClr val="000090"/>
                </a:solidFill>
              </a:ln>
            </c:spPr>
          </c:marker>
          <c:cat>
            <c:numRef>
              <c:f>Sheet1!$A$2:$A$15</c:f>
              <c:numCache>
                <c:formatCode>General</c:formatCode>
                <c:ptCount val="14"/>
                <c:pt idx="0">
                  <c:v>1997</c:v>
                </c:pt>
                <c:pt idx="1">
                  <c:v>1998</c:v>
                </c:pt>
                <c:pt idx="2">
                  <c:v>1999</c:v>
                </c:pt>
                <c:pt idx="3">
                  <c:v>2000</c:v>
                </c:pt>
                <c:pt idx="4">
                  <c:v>2001</c:v>
                </c:pt>
                <c:pt idx="5">
                  <c:v>2002</c:v>
                </c:pt>
                <c:pt idx="6">
                  <c:v>2003</c:v>
                </c:pt>
                <c:pt idx="7">
                  <c:v>2004</c:v>
                </c:pt>
                <c:pt idx="8">
                  <c:v>2005</c:v>
                </c:pt>
                <c:pt idx="9">
                  <c:v>2006</c:v>
                </c:pt>
                <c:pt idx="10">
                  <c:v>2007</c:v>
                </c:pt>
                <c:pt idx="11">
                  <c:v>2008</c:v>
                </c:pt>
                <c:pt idx="12">
                  <c:v>2009</c:v>
                </c:pt>
                <c:pt idx="13">
                  <c:v>2010</c:v>
                </c:pt>
              </c:numCache>
            </c:numRef>
          </c:cat>
          <c:val>
            <c:numRef>
              <c:f>Sheet1!$C$2:$C$15</c:f>
              <c:numCache>
                <c:formatCode>General</c:formatCode>
                <c:ptCount val="14"/>
                <c:pt idx="0">
                  <c:v>387</c:v>
                </c:pt>
                <c:pt idx="1">
                  <c:v>424</c:v>
                </c:pt>
                <c:pt idx="2">
                  <c:v>453</c:v>
                </c:pt>
                <c:pt idx="3">
                  <c:v>461</c:v>
                </c:pt>
                <c:pt idx="4">
                  <c:v>485</c:v>
                </c:pt>
                <c:pt idx="5">
                  <c:v>503</c:v>
                </c:pt>
                <c:pt idx="6">
                  <c:v>508</c:v>
                </c:pt>
                <c:pt idx="7">
                  <c:v>503</c:v>
                </c:pt>
                <c:pt idx="8">
                  <c:v>528</c:v>
                </c:pt>
                <c:pt idx="9">
                  <c:v>543</c:v>
                </c:pt>
                <c:pt idx="10">
                  <c:v>571</c:v>
                </c:pt>
                <c:pt idx="11">
                  <c:v>565</c:v>
                </c:pt>
                <c:pt idx="12">
                  <c:v>571</c:v>
                </c:pt>
                <c:pt idx="13">
                  <c:v>569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Sheet1!$D$1</c:f>
              <c:strCache>
                <c:ptCount val="1"/>
                <c:pt idx="0">
                  <c:v>White Male</c:v>
                </c:pt>
              </c:strCache>
            </c:strRef>
          </c:tx>
          <c:spPr>
            <a:ln>
              <a:solidFill>
                <a:srgbClr val="660066"/>
              </a:solidFill>
            </a:ln>
          </c:spPr>
          <c:marker>
            <c:spPr>
              <a:solidFill>
                <a:schemeClr val="accent4">
                  <a:lumMod val="40000"/>
                  <a:lumOff val="60000"/>
                </a:schemeClr>
              </a:solidFill>
              <a:ln>
                <a:solidFill>
                  <a:srgbClr val="660066"/>
                </a:solidFill>
              </a:ln>
            </c:spPr>
          </c:marker>
          <c:cat>
            <c:numRef>
              <c:f>Sheet1!$A$2:$A$15</c:f>
              <c:numCache>
                <c:formatCode>General</c:formatCode>
                <c:ptCount val="14"/>
                <c:pt idx="0">
                  <c:v>1997</c:v>
                </c:pt>
                <c:pt idx="1">
                  <c:v>1998</c:v>
                </c:pt>
                <c:pt idx="2">
                  <c:v>1999</c:v>
                </c:pt>
                <c:pt idx="3">
                  <c:v>2000</c:v>
                </c:pt>
                <c:pt idx="4">
                  <c:v>2001</c:v>
                </c:pt>
                <c:pt idx="5">
                  <c:v>2002</c:v>
                </c:pt>
                <c:pt idx="6">
                  <c:v>2003</c:v>
                </c:pt>
                <c:pt idx="7">
                  <c:v>2004</c:v>
                </c:pt>
                <c:pt idx="8">
                  <c:v>2005</c:v>
                </c:pt>
                <c:pt idx="9">
                  <c:v>2006</c:v>
                </c:pt>
                <c:pt idx="10">
                  <c:v>2007</c:v>
                </c:pt>
                <c:pt idx="11">
                  <c:v>2008</c:v>
                </c:pt>
                <c:pt idx="12">
                  <c:v>2009</c:v>
                </c:pt>
                <c:pt idx="13">
                  <c:v>2010</c:v>
                </c:pt>
              </c:numCache>
            </c:numRef>
          </c:cat>
          <c:val>
            <c:numRef>
              <c:f>Sheet1!$D$2:$D$15</c:f>
              <c:numCache>
                <c:formatCode>General</c:formatCode>
                <c:ptCount val="14"/>
                <c:pt idx="0">
                  <c:v>1234</c:v>
                </c:pt>
                <c:pt idx="1">
                  <c:v>1212</c:v>
                </c:pt>
                <c:pt idx="2">
                  <c:v>1203</c:v>
                </c:pt>
                <c:pt idx="3">
                  <c:v>1203</c:v>
                </c:pt>
                <c:pt idx="4">
                  <c:v>1175</c:v>
                </c:pt>
                <c:pt idx="5">
                  <c:v>1161</c:v>
                </c:pt>
                <c:pt idx="6">
                  <c:v>1154</c:v>
                </c:pt>
                <c:pt idx="7">
                  <c:v>1152</c:v>
                </c:pt>
                <c:pt idx="8">
                  <c:v>1145</c:v>
                </c:pt>
                <c:pt idx="9">
                  <c:v>1147</c:v>
                </c:pt>
                <c:pt idx="10">
                  <c:v>1127</c:v>
                </c:pt>
                <c:pt idx="11">
                  <c:v>1109</c:v>
                </c:pt>
                <c:pt idx="12">
                  <c:v>1127</c:v>
                </c:pt>
                <c:pt idx="13">
                  <c:v>1080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Sheet1!$E$1</c:f>
              <c:strCache>
                <c:ptCount val="1"/>
                <c:pt idx="0">
                  <c:v>Black Female</c:v>
                </c:pt>
              </c:strCache>
            </c:strRef>
          </c:tx>
          <c:cat>
            <c:numRef>
              <c:f>Sheet1!$A$2:$A$15</c:f>
              <c:numCache>
                <c:formatCode>General</c:formatCode>
                <c:ptCount val="14"/>
                <c:pt idx="0">
                  <c:v>1997</c:v>
                </c:pt>
                <c:pt idx="1">
                  <c:v>1998</c:v>
                </c:pt>
                <c:pt idx="2">
                  <c:v>1999</c:v>
                </c:pt>
                <c:pt idx="3">
                  <c:v>2000</c:v>
                </c:pt>
                <c:pt idx="4">
                  <c:v>2001</c:v>
                </c:pt>
                <c:pt idx="5">
                  <c:v>2002</c:v>
                </c:pt>
                <c:pt idx="6">
                  <c:v>2003</c:v>
                </c:pt>
                <c:pt idx="7">
                  <c:v>2004</c:v>
                </c:pt>
                <c:pt idx="8">
                  <c:v>2005</c:v>
                </c:pt>
                <c:pt idx="9">
                  <c:v>2006</c:v>
                </c:pt>
                <c:pt idx="10">
                  <c:v>2007</c:v>
                </c:pt>
                <c:pt idx="11">
                  <c:v>2008</c:v>
                </c:pt>
                <c:pt idx="12">
                  <c:v>2009</c:v>
                </c:pt>
                <c:pt idx="13">
                  <c:v>2010</c:v>
                </c:pt>
              </c:numCache>
            </c:numRef>
          </c:cat>
          <c:val>
            <c:numRef>
              <c:f>Sheet1!$E$2:$E$15</c:f>
              <c:numCache>
                <c:formatCode>General</c:formatCode>
                <c:ptCount val="14"/>
                <c:pt idx="0">
                  <c:v>14</c:v>
                </c:pt>
                <c:pt idx="1">
                  <c:v>17</c:v>
                </c:pt>
                <c:pt idx="2">
                  <c:v>22</c:v>
                </c:pt>
                <c:pt idx="3">
                  <c:v>23</c:v>
                </c:pt>
                <c:pt idx="4">
                  <c:v>20</c:v>
                </c:pt>
                <c:pt idx="5">
                  <c:v>20</c:v>
                </c:pt>
                <c:pt idx="6">
                  <c:v>21</c:v>
                </c:pt>
                <c:pt idx="7">
                  <c:v>23</c:v>
                </c:pt>
                <c:pt idx="8">
                  <c:v>27</c:v>
                </c:pt>
                <c:pt idx="9">
                  <c:v>27</c:v>
                </c:pt>
                <c:pt idx="10">
                  <c:v>26</c:v>
                </c:pt>
                <c:pt idx="11">
                  <c:v>30</c:v>
                </c:pt>
                <c:pt idx="12">
                  <c:v>29</c:v>
                </c:pt>
                <c:pt idx="13">
                  <c:v>30</c:v>
                </c:pt>
              </c:numCache>
            </c:numRef>
          </c:val>
          <c:smooth val="0"/>
        </c:ser>
        <c:ser>
          <c:idx val="3"/>
          <c:order val="3"/>
          <c:tx>
            <c:strRef>
              <c:f>Sheet1!$F$1</c:f>
              <c:strCache>
                <c:ptCount val="1"/>
                <c:pt idx="0">
                  <c:v>Black Male</c:v>
                </c:pt>
              </c:strCache>
            </c:strRef>
          </c:tx>
          <c:spPr>
            <a:ln>
              <a:solidFill>
                <a:srgbClr val="41C0E0"/>
              </a:solidFill>
            </a:ln>
          </c:spPr>
          <c:cat>
            <c:numRef>
              <c:f>Sheet1!$A$2:$A$15</c:f>
              <c:numCache>
                <c:formatCode>General</c:formatCode>
                <c:ptCount val="14"/>
                <c:pt idx="0">
                  <c:v>1997</c:v>
                </c:pt>
                <c:pt idx="1">
                  <c:v>1998</c:v>
                </c:pt>
                <c:pt idx="2">
                  <c:v>1999</c:v>
                </c:pt>
                <c:pt idx="3">
                  <c:v>2000</c:v>
                </c:pt>
                <c:pt idx="4">
                  <c:v>2001</c:v>
                </c:pt>
                <c:pt idx="5">
                  <c:v>2002</c:v>
                </c:pt>
                <c:pt idx="6">
                  <c:v>2003</c:v>
                </c:pt>
                <c:pt idx="7">
                  <c:v>2004</c:v>
                </c:pt>
                <c:pt idx="8">
                  <c:v>2005</c:v>
                </c:pt>
                <c:pt idx="9">
                  <c:v>2006</c:v>
                </c:pt>
                <c:pt idx="10">
                  <c:v>2007</c:v>
                </c:pt>
                <c:pt idx="11">
                  <c:v>2008</c:v>
                </c:pt>
                <c:pt idx="12">
                  <c:v>2009</c:v>
                </c:pt>
                <c:pt idx="13">
                  <c:v>2010</c:v>
                </c:pt>
              </c:numCache>
            </c:numRef>
          </c:cat>
          <c:val>
            <c:numRef>
              <c:f>Sheet1!$F$2:$F$15</c:f>
              <c:numCache>
                <c:formatCode>General</c:formatCode>
                <c:ptCount val="14"/>
                <c:pt idx="0">
                  <c:v>26</c:v>
                </c:pt>
                <c:pt idx="1">
                  <c:v>30</c:v>
                </c:pt>
                <c:pt idx="2">
                  <c:v>32</c:v>
                </c:pt>
                <c:pt idx="3">
                  <c:v>32</c:v>
                </c:pt>
                <c:pt idx="4">
                  <c:v>31</c:v>
                </c:pt>
                <c:pt idx="5">
                  <c:v>31</c:v>
                </c:pt>
                <c:pt idx="6">
                  <c:v>28</c:v>
                </c:pt>
                <c:pt idx="7">
                  <c:v>28</c:v>
                </c:pt>
                <c:pt idx="8">
                  <c:v>24</c:v>
                </c:pt>
                <c:pt idx="9">
                  <c:v>25</c:v>
                </c:pt>
                <c:pt idx="10">
                  <c:v>23</c:v>
                </c:pt>
                <c:pt idx="11">
                  <c:v>26</c:v>
                </c:pt>
                <c:pt idx="12">
                  <c:v>26</c:v>
                </c:pt>
                <c:pt idx="13">
                  <c:v>22</c:v>
                </c:pt>
              </c:numCache>
            </c:numRef>
          </c:val>
          <c:smooth val="0"/>
        </c:ser>
        <c:ser>
          <c:idx val="4"/>
          <c:order val="4"/>
          <c:tx>
            <c:strRef>
              <c:f>Sheet1!$G$1</c:f>
              <c:strCache>
                <c:ptCount val="1"/>
                <c:pt idx="0">
                  <c:v>Asian Female</c:v>
                </c:pt>
              </c:strCache>
            </c:strRef>
          </c:tx>
          <c:cat>
            <c:numRef>
              <c:f>Sheet1!$A$2:$A$15</c:f>
              <c:numCache>
                <c:formatCode>General</c:formatCode>
                <c:ptCount val="14"/>
                <c:pt idx="0">
                  <c:v>1997</c:v>
                </c:pt>
                <c:pt idx="1">
                  <c:v>1998</c:v>
                </c:pt>
                <c:pt idx="2">
                  <c:v>1999</c:v>
                </c:pt>
                <c:pt idx="3">
                  <c:v>2000</c:v>
                </c:pt>
                <c:pt idx="4">
                  <c:v>2001</c:v>
                </c:pt>
                <c:pt idx="5">
                  <c:v>2002</c:v>
                </c:pt>
                <c:pt idx="6">
                  <c:v>2003</c:v>
                </c:pt>
                <c:pt idx="7">
                  <c:v>2004</c:v>
                </c:pt>
                <c:pt idx="8">
                  <c:v>2005</c:v>
                </c:pt>
                <c:pt idx="9">
                  <c:v>2006</c:v>
                </c:pt>
                <c:pt idx="10">
                  <c:v>2007</c:v>
                </c:pt>
                <c:pt idx="11">
                  <c:v>2008</c:v>
                </c:pt>
                <c:pt idx="12">
                  <c:v>2009</c:v>
                </c:pt>
                <c:pt idx="13">
                  <c:v>2010</c:v>
                </c:pt>
              </c:numCache>
            </c:numRef>
          </c:cat>
          <c:val>
            <c:numRef>
              <c:f>Sheet1!$G$2:$G$15</c:f>
              <c:numCache>
                <c:formatCode>General</c:formatCode>
                <c:ptCount val="14"/>
                <c:pt idx="0">
                  <c:v>29</c:v>
                </c:pt>
                <c:pt idx="1">
                  <c:v>29</c:v>
                </c:pt>
                <c:pt idx="2">
                  <c:v>38</c:v>
                </c:pt>
                <c:pt idx="3">
                  <c:v>43</c:v>
                </c:pt>
                <c:pt idx="4">
                  <c:v>54</c:v>
                </c:pt>
                <c:pt idx="5">
                  <c:v>54</c:v>
                </c:pt>
                <c:pt idx="6">
                  <c:v>55</c:v>
                </c:pt>
                <c:pt idx="7">
                  <c:v>61</c:v>
                </c:pt>
                <c:pt idx="8">
                  <c:v>69</c:v>
                </c:pt>
                <c:pt idx="9">
                  <c:v>77</c:v>
                </c:pt>
                <c:pt idx="10">
                  <c:v>78</c:v>
                </c:pt>
                <c:pt idx="11">
                  <c:v>82</c:v>
                </c:pt>
                <c:pt idx="12">
                  <c:v>89</c:v>
                </c:pt>
                <c:pt idx="13">
                  <c:v>89</c:v>
                </c:pt>
              </c:numCache>
            </c:numRef>
          </c:val>
          <c:smooth val="0"/>
        </c:ser>
        <c:ser>
          <c:idx val="5"/>
          <c:order val="5"/>
          <c:tx>
            <c:strRef>
              <c:f>Sheet1!$H$1</c:f>
              <c:strCache>
                <c:ptCount val="1"/>
                <c:pt idx="0">
                  <c:v>Asian Male</c:v>
                </c:pt>
              </c:strCache>
            </c:strRef>
          </c:tx>
          <c:cat>
            <c:numRef>
              <c:f>Sheet1!$A$2:$A$15</c:f>
              <c:numCache>
                <c:formatCode>General</c:formatCode>
                <c:ptCount val="14"/>
                <c:pt idx="0">
                  <c:v>1997</c:v>
                </c:pt>
                <c:pt idx="1">
                  <c:v>1998</c:v>
                </c:pt>
                <c:pt idx="2">
                  <c:v>1999</c:v>
                </c:pt>
                <c:pt idx="3">
                  <c:v>2000</c:v>
                </c:pt>
                <c:pt idx="4">
                  <c:v>2001</c:v>
                </c:pt>
                <c:pt idx="5">
                  <c:v>2002</c:v>
                </c:pt>
                <c:pt idx="6">
                  <c:v>2003</c:v>
                </c:pt>
                <c:pt idx="7">
                  <c:v>2004</c:v>
                </c:pt>
                <c:pt idx="8">
                  <c:v>2005</c:v>
                </c:pt>
                <c:pt idx="9">
                  <c:v>2006</c:v>
                </c:pt>
                <c:pt idx="10">
                  <c:v>2007</c:v>
                </c:pt>
                <c:pt idx="11">
                  <c:v>2008</c:v>
                </c:pt>
                <c:pt idx="12">
                  <c:v>2009</c:v>
                </c:pt>
                <c:pt idx="13">
                  <c:v>2010</c:v>
                </c:pt>
              </c:numCache>
            </c:numRef>
          </c:cat>
          <c:val>
            <c:numRef>
              <c:f>Sheet1!$H$2:$H$15</c:f>
              <c:numCache>
                <c:formatCode>General</c:formatCode>
                <c:ptCount val="14"/>
                <c:pt idx="0">
                  <c:v>84</c:v>
                </c:pt>
                <c:pt idx="1">
                  <c:v>89</c:v>
                </c:pt>
                <c:pt idx="2">
                  <c:v>98</c:v>
                </c:pt>
                <c:pt idx="3">
                  <c:v>105</c:v>
                </c:pt>
                <c:pt idx="4">
                  <c:v>107</c:v>
                </c:pt>
                <c:pt idx="5">
                  <c:v>116</c:v>
                </c:pt>
                <c:pt idx="6">
                  <c:v>119</c:v>
                </c:pt>
                <c:pt idx="7">
                  <c:v>123</c:v>
                </c:pt>
                <c:pt idx="8">
                  <c:v>131</c:v>
                </c:pt>
                <c:pt idx="9">
                  <c:v>135</c:v>
                </c:pt>
                <c:pt idx="10">
                  <c:v>134</c:v>
                </c:pt>
                <c:pt idx="11">
                  <c:v>158</c:v>
                </c:pt>
                <c:pt idx="12">
                  <c:v>149</c:v>
                </c:pt>
                <c:pt idx="13">
                  <c:v>159</c:v>
                </c:pt>
              </c:numCache>
            </c:numRef>
          </c:val>
          <c:smooth val="0"/>
        </c:ser>
        <c:ser>
          <c:idx val="6"/>
          <c:order val="6"/>
          <c:tx>
            <c:strRef>
              <c:f>Sheet1!$I$1</c:f>
              <c:strCache>
                <c:ptCount val="1"/>
                <c:pt idx="0">
                  <c:v>Hispanic Female</c:v>
                </c:pt>
              </c:strCache>
            </c:strRef>
          </c:tx>
          <c:cat>
            <c:numRef>
              <c:f>Sheet1!$A$2:$A$15</c:f>
              <c:numCache>
                <c:formatCode>General</c:formatCode>
                <c:ptCount val="14"/>
                <c:pt idx="0">
                  <c:v>1997</c:v>
                </c:pt>
                <c:pt idx="1">
                  <c:v>1998</c:v>
                </c:pt>
                <c:pt idx="2">
                  <c:v>1999</c:v>
                </c:pt>
                <c:pt idx="3">
                  <c:v>2000</c:v>
                </c:pt>
                <c:pt idx="4">
                  <c:v>2001</c:v>
                </c:pt>
                <c:pt idx="5">
                  <c:v>2002</c:v>
                </c:pt>
                <c:pt idx="6">
                  <c:v>2003</c:v>
                </c:pt>
                <c:pt idx="7">
                  <c:v>2004</c:v>
                </c:pt>
                <c:pt idx="8">
                  <c:v>2005</c:v>
                </c:pt>
                <c:pt idx="9">
                  <c:v>2006</c:v>
                </c:pt>
                <c:pt idx="10">
                  <c:v>2007</c:v>
                </c:pt>
                <c:pt idx="11">
                  <c:v>2008</c:v>
                </c:pt>
                <c:pt idx="12">
                  <c:v>2009</c:v>
                </c:pt>
                <c:pt idx="13">
                  <c:v>2010</c:v>
                </c:pt>
              </c:numCache>
            </c:numRef>
          </c:cat>
          <c:val>
            <c:numRef>
              <c:f>Sheet1!$I$2:$I$15</c:f>
              <c:numCache>
                <c:formatCode>General</c:formatCode>
                <c:ptCount val="14"/>
                <c:pt idx="0">
                  <c:v>9</c:v>
                </c:pt>
                <c:pt idx="1">
                  <c:v>11</c:v>
                </c:pt>
                <c:pt idx="2">
                  <c:v>11</c:v>
                </c:pt>
                <c:pt idx="3">
                  <c:v>9</c:v>
                </c:pt>
                <c:pt idx="4">
                  <c:v>9</c:v>
                </c:pt>
                <c:pt idx="5">
                  <c:v>10</c:v>
                </c:pt>
                <c:pt idx="6">
                  <c:v>11</c:v>
                </c:pt>
                <c:pt idx="7">
                  <c:v>13</c:v>
                </c:pt>
                <c:pt idx="8">
                  <c:v>11</c:v>
                </c:pt>
                <c:pt idx="9">
                  <c:v>13</c:v>
                </c:pt>
                <c:pt idx="10">
                  <c:v>18</c:v>
                </c:pt>
                <c:pt idx="11">
                  <c:v>22</c:v>
                </c:pt>
                <c:pt idx="12">
                  <c:v>23</c:v>
                </c:pt>
                <c:pt idx="13">
                  <c:v>24</c:v>
                </c:pt>
              </c:numCache>
            </c:numRef>
          </c:val>
          <c:smooth val="0"/>
        </c:ser>
        <c:ser>
          <c:idx val="7"/>
          <c:order val="7"/>
          <c:tx>
            <c:strRef>
              <c:f>Sheet1!$J$1</c:f>
              <c:strCache>
                <c:ptCount val="1"/>
                <c:pt idx="0">
                  <c:v>Hispanic Male</c:v>
                </c:pt>
              </c:strCache>
            </c:strRef>
          </c:tx>
          <c:cat>
            <c:numRef>
              <c:f>Sheet1!$A$2:$A$15</c:f>
              <c:numCache>
                <c:formatCode>General</c:formatCode>
                <c:ptCount val="14"/>
                <c:pt idx="0">
                  <c:v>1997</c:v>
                </c:pt>
                <c:pt idx="1">
                  <c:v>1998</c:v>
                </c:pt>
                <c:pt idx="2">
                  <c:v>1999</c:v>
                </c:pt>
                <c:pt idx="3">
                  <c:v>2000</c:v>
                </c:pt>
                <c:pt idx="4">
                  <c:v>2001</c:v>
                </c:pt>
                <c:pt idx="5">
                  <c:v>2002</c:v>
                </c:pt>
                <c:pt idx="6">
                  <c:v>2003</c:v>
                </c:pt>
                <c:pt idx="7">
                  <c:v>2004</c:v>
                </c:pt>
                <c:pt idx="8">
                  <c:v>2005</c:v>
                </c:pt>
                <c:pt idx="9">
                  <c:v>2006</c:v>
                </c:pt>
                <c:pt idx="10">
                  <c:v>2007</c:v>
                </c:pt>
                <c:pt idx="11">
                  <c:v>2008</c:v>
                </c:pt>
                <c:pt idx="12">
                  <c:v>2009</c:v>
                </c:pt>
                <c:pt idx="13">
                  <c:v>2010</c:v>
                </c:pt>
              </c:numCache>
            </c:numRef>
          </c:cat>
          <c:val>
            <c:numRef>
              <c:f>Sheet1!$J$2:$J$15</c:f>
              <c:numCache>
                <c:formatCode>General</c:formatCode>
                <c:ptCount val="14"/>
                <c:pt idx="0">
                  <c:v>29</c:v>
                </c:pt>
                <c:pt idx="1">
                  <c:v>31</c:v>
                </c:pt>
                <c:pt idx="2">
                  <c:v>34</c:v>
                </c:pt>
                <c:pt idx="3">
                  <c:v>35</c:v>
                </c:pt>
                <c:pt idx="4">
                  <c:v>35</c:v>
                </c:pt>
                <c:pt idx="5">
                  <c:v>36</c:v>
                </c:pt>
                <c:pt idx="6">
                  <c:v>38</c:v>
                </c:pt>
                <c:pt idx="7">
                  <c:v>40</c:v>
                </c:pt>
                <c:pt idx="8">
                  <c:v>43</c:v>
                </c:pt>
                <c:pt idx="9">
                  <c:v>47</c:v>
                </c:pt>
                <c:pt idx="10">
                  <c:v>47</c:v>
                </c:pt>
                <c:pt idx="11">
                  <c:v>56</c:v>
                </c:pt>
                <c:pt idx="12">
                  <c:v>59</c:v>
                </c:pt>
                <c:pt idx="13">
                  <c:v>61</c:v>
                </c:pt>
              </c:numCache>
            </c:numRef>
          </c:val>
          <c:smooth val="0"/>
        </c:ser>
        <c:ser>
          <c:idx val="8"/>
          <c:order val="8"/>
          <c:tx>
            <c:strRef>
              <c:f>Sheet1!$K$1</c:f>
              <c:strCache>
                <c:ptCount val="1"/>
                <c:pt idx="0">
                  <c:v>American Indian Female</c:v>
                </c:pt>
              </c:strCache>
            </c:strRef>
          </c:tx>
          <c:cat>
            <c:numRef>
              <c:f>Sheet1!$A$2:$A$15</c:f>
              <c:numCache>
                <c:formatCode>General</c:formatCode>
                <c:ptCount val="14"/>
                <c:pt idx="0">
                  <c:v>1997</c:v>
                </c:pt>
                <c:pt idx="1">
                  <c:v>1998</c:v>
                </c:pt>
                <c:pt idx="2">
                  <c:v>1999</c:v>
                </c:pt>
                <c:pt idx="3">
                  <c:v>2000</c:v>
                </c:pt>
                <c:pt idx="4">
                  <c:v>2001</c:v>
                </c:pt>
                <c:pt idx="5">
                  <c:v>2002</c:v>
                </c:pt>
                <c:pt idx="6">
                  <c:v>2003</c:v>
                </c:pt>
                <c:pt idx="7">
                  <c:v>2004</c:v>
                </c:pt>
                <c:pt idx="8">
                  <c:v>2005</c:v>
                </c:pt>
                <c:pt idx="9">
                  <c:v>2006</c:v>
                </c:pt>
                <c:pt idx="10">
                  <c:v>2007</c:v>
                </c:pt>
                <c:pt idx="11">
                  <c:v>2008</c:v>
                </c:pt>
                <c:pt idx="12">
                  <c:v>2009</c:v>
                </c:pt>
                <c:pt idx="13">
                  <c:v>2010</c:v>
                </c:pt>
              </c:numCache>
            </c:numRef>
          </c:cat>
          <c:val>
            <c:numRef>
              <c:f>Sheet1!$K$2:$K$15</c:f>
              <c:numCache>
                <c:formatCode>General</c:formatCode>
                <c:ptCount val="1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4</c:v>
                </c:pt>
                <c:pt idx="5">
                  <c:v>6</c:v>
                </c:pt>
                <c:pt idx="6">
                  <c:v>5</c:v>
                </c:pt>
                <c:pt idx="7">
                  <c:v>8</c:v>
                </c:pt>
                <c:pt idx="8">
                  <c:v>8</c:v>
                </c:pt>
                <c:pt idx="9">
                  <c:v>8</c:v>
                </c:pt>
                <c:pt idx="10">
                  <c:v>9</c:v>
                </c:pt>
                <c:pt idx="11">
                  <c:v>8</c:v>
                </c:pt>
                <c:pt idx="12">
                  <c:v>6</c:v>
                </c:pt>
                <c:pt idx="13">
                  <c:v>7</c:v>
                </c:pt>
              </c:numCache>
            </c:numRef>
          </c:val>
          <c:smooth val="0"/>
        </c:ser>
        <c:ser>
          <c:idx val="9"/>
          <c:order val="9"/>
          <c:tx>
            <c:strRef>
              <c:f>Sheet1!$L$1</c:f>
              <c:strCache>
                <c:ptCount val="1"/>
                <c:pt idx="0">
                  <c:v>American Indian Male</c:v>
                </c:pt>
              </c:strCache>
            </c:strRef>
          </c:tx>
          <c:spPr>
            <a:ln>
              <a:solidFill>
                <a:schemeClr val="accent5">
                  <a:lumMod val="50000"/>
                </a:schemeClr>
              </a:solidFill>
            </a:ln>
          </c:spPr>
          <c:marker>
            <c:spPr>
              <a:solidFill>
                <a:schemeClr val="accent5">
                  <a:lumMod val="40000"/>
                  <a:lumOff val="60000"/>
                </a:schemeClr>
              </a:solidFill>
              <a:ln>
                <a:solidFill>
                  <a:schemeClr val="accent5">
                    <a:lumMod val="50000"/>
                  </a:schemeClr>
                </a:solidFill>
              </a:ln>
            </c:spPr>
          </c:marker>
          <c:cat>
            <c:numRef>
              <c:f>Sheet1!$A$2:$A$15</c:f>
              <c:numCache>
                <c:formatCode>General</c:formatCode>
                <c:ptCount val="14"/>
                <c:pt idx="0">
                  <c:v>1997</c:v>
                </c:pt>
                <c:pt idx="1">
                  <c:v>1998</c:v>
                </c:pt>
                <c:pt idx="2">
                  <c:v>1999</c:v>
                </c:pt>
                <c:pt idx="3">
                  <c:v>2000</c:v>
                </c:pt>
                <c:pt idx="4">
                  <c:v>2001</c:v>
                </c:pt>
                <c:pt idx="5">
                  <c:v>2002</c:v>
                </c:pt>
                <c:pt idx="6">
                  <c:v>2003</c:v>
                </c:pt>
                <c:pt idx="7">
                  <c:v>2004</c:v>
                </c:pt>
                <c:pt idx="8">
                  <c:v>2005</c:v>
                </c:pt>
                <c:pt idx="9">
                  <c:v>2006</c:v>
                </c:pt>
                <c:pt idx="10">
                  <c:v>2007</c:v>
                </c:pt>
                <c:pt idx="11">
                  <c:v>2008</c:v>
                </c:pt>
                <c:pt idx="12">
                  <c:v>2009</c:v>
                </c:pt>
                <c:pt idx="13">
                  <c:v>2010</c:v>
                </c:pt>
              </c:numCache>
            </c:numRef>
          </c:cat>
          <c:val>
            <c:numRef>
              <c:f>Sheet1!$L$2:$L$15</c:f>
              <c:numCache>
                <c:formatCode>General</c:formatCode>
                <c:ptCount val="14"/>
                <c:pt idx="0">
                  <c:v>3</c:v>
                </c:pt>
                <c:pt idx="1">
                  <c:v>3</c:v>
                </c:pt>
                <c:pt idx="2">
                  <c:v>3</c:v>
                </c:pt>
                <c:pt idx="3">
                  <c:v>2</c:v>
                </c:pt>
                <c:pt idx="4">
                  <c:v>3</c:v>
                </c:pt>
                <c:pt idx="5">
                  <c:v>3</c:v>
                </c:pt>
                <c:pt idx="6">
                  <c:v>3</c:v>
                </c:pt>
                <c:pt idx="7">
                  <c:v>5</c:v>
                </c:pt>
                <c:pt idx="8">
                  <c:v>5</c:v>
                </c:pt>
                <c:pt idx="9">
                  <c:v>4</c:v>
                </c:pt>
                <c:pt idx="10">
                  <c:v>4</c:v>
                </c:pt>
                <c:pt idx="11">
                  <c:v>4</c:v>
                </c:pt>
                <c:pt idx="12">
                  <c:v>2</c:v>
                </c:pt>
                <c:pt idx="13">
                  <c:v>2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97416704"/>
        <c:axId val="97418624"/>
      </c:lineChart>
      <c:catAx>
        <c:axId val="9741670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b="0" i="0">
                <a:solidFill>
                  <a:srgbClr val="FFFFFF"/>
                </a:solidFill>
              </a:defRPr>
            </a:pPr>
            <a:endParaRPr lang="en-US"/>
          </a:p>
        </c:txPr>
        <c:crossAx val="97418624"/>
        <c:crosses val="autoZero"/>
        <c:auto val="1"/>
        <c:lblAlgn val="ctr"/>
        <c:lblOffset val="100"/>
        <c:noMultiLvlLbl val="0"/>
      </c:catAx>
      <c:valAx>
        <c:axId val="97418624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b="0" i="0">
                <a:solidFill>
                  <a:srgbClr val="FFFFFF"/>
                </a:solidFill>
              </a:defRPr>
            </a:pPr>
            <a:endParaRPr lang="en-US"/>
          </a:p>
        </c:txPr>
        <c:crossAx val="97416704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79065398876422499"/>
          <c:y val="0.24746699598389499"/>
          <c:w val="0.20934601123577501"/>
          <c:h val="0.52061991926965101"/>
        </c:manualLayout>
      </c:layout>
      <c:overlay val="0"/>
      <c:txPr>
        <a:bodyPr/>
        <a:lstStyle/>
        <a:p>
          <a:pPr>
            <a:defRPr b="0" i="0">
              <a:solidFill>
                <a:srgbClr val="FFFFFF"/>
              </a:solidFill>
            </a:defRPr>
          </a:pPr>
          <a:endParaRPr lang="en-US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Total</c:v>
                </c:pt>
              </c:strCache>
            </c:strRef>
          </c:tx>
          <c:spPr>
            <a:ln>
              <a:solidFill>
                <a:srgbClr val="660066"/>
              </a:solidFill>
            </a:ln>
          </c:spPr>
          <c:marker>
            <c:spPr>
              <a:solidFill>
                <a:schemeClr val="accent2">
                  <a:lumMod val="40000"/>
                  <a:lumOff val="60000"/>
                </a:schemeClr>
              </a:solidFill>
              <a:ln>
                <a:solidFill>
                  <a:srgbClr val="660066"/>
                </a:solidFill>
              </a:ln>
            </c:spPr>
          </c:marker>
          <c:cat>
            <c:numRef>
              <c:f>Sheet1!$A$2:$A$12</c:f>
              <c:numCache>
                <c:formatCode>General</c:formatCode>
                <c:ptCount val="11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</c:numCache>
            </c:numRef>
          </c:cat>
          <c:val>
            <c:numRef>
              <c:f>Sheet1!$B$2:$B$12</c:f>
              <c:numCache>
                <c:formatCode>General</c:formatCode>
                <c:ptCount val="11"/>
                <c:pt idx="0">
                  <c:v>184</c:v>
                </c:pt>
                <c:pt idx="1">
                  <c:v>167</c:v>
                </c:pt>
                <c:pt idx="2">
                  <c:v>156</c:v>
                </c:pt>
                <c:pt idx="3">
                  <c:v>148</c:v>
                </c:pt>
                <c:pt idx="4">
                  <c:v>198</c:v>
                </c:pt>
                <c:pt idx="5">
                  <c:v>220</c:v>
                </c:pt>
                <c:pt idx="6">
                  <c:v>249</c:v>
                </c:pt>
                <c:pt idx="7">
                  <c:v>249</c:v>
                </c:pt>
                <c:pt idx="8">
                  <c:v>285</c:v>
                </c:pt>
                <c:pt idx="9">
                  <c:v>214</c:v>
                </c:pt>
                <c:pt idx="10">
                  <c:v>233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White</c:v>
                </c:pt>
              </c:strCache>
            </c:strRef>
          </c:tx>
          <c:spPr>
            <a:ln>
              <a:solidFill>
                <a:srgbClr val="000090"/>
              </a:solidFill>
            </a:ln>
          </c:spPr>
          <c:marker>
            <c:spPr>
              <a:solidFill>
                <a:schemeClr val="accent1">
                  <a:lumMod val="40000"/>
                  <a:lumOff val="60000"/>
                </a:schemeClr>
              </a:solidFill>
              <a:ln>
                <a:solidFill>
                  <a:srgbClr val="000090"/>
                </a:solidFill>
              </a:ln>
            </c:spPr>
          </c:marker>
          <c:cat>
            <c:numRef>
              <c:f>Sheet1!$A$2:$A$12</c:f>
              <c:numCache>
                <c:formatCode>General</c:formatCode>
                <c:ptCount val="11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</c:numCache>
            </c:numRef>
          </c:cat>
          <c:val>
            <c:numRef>
              <c:f>Sheet1!$C$2:$C$12</c:f>
              <c:numCache>
                <c:formatCode>General</c:formatCode>
                <c:ptCount val="11"/>
                <c:pt idx="0">
                  <c:v>145</c:v>
                </c:pt>
                <c:pt idx="1">
                  <c:v>132</c:v>
                </c:pt>
                <c:pt idx="2">
                  <c:v>112</c:v>
                </c:pt>
                <c:pt idx="3">
                  <c:v>115</c:v>
                </c:pt>
                <c:pt idx="4">
                  <c:v>145</c:v>
                </c:pt>
                <c:pt idx="5">
                  <c:v>150</c:v>
                </c:pt>
                <c:pt idx="6">
                  <c:v>167</c:v>
                </c:pt>
                <c:pt idx="7">
                  <c:v>157</c:v>
                </c:pt>
                <c:pt idx="8">
                  <c:v>162</c:v>
                </c:pt>
                <c:pt idx="9">
                  <c:v>135</c:v>
                </c:pt>
                <c:pt idx="10">
                  <c:v>155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Asian</c:v>
                </c:pt>
              </c:strCache>
            </c:strRef>
          </c:tx>
          <c:spPr>
            <a:ln>
              <a:solidFill>
                <a:schemeClr val="accent3">
                  <a:lumMod val="75000"/>
                </a:schemeClr>
              </a:solidFill>
            </a:ln>
          </c:spPr>
          <c:marker>
            <c:spPr>
              <a:solidFill>
                <a:schemeClr val="accent3">
                  <a:lumMod val="40000"/>
                  <a:lumOff val="60000"/>
                </a:schemeClr>
              </a:solidFill>
              <a:ln>
                <a:solidFill>
                  <a:schemeClr val="accent3">
                    <a:lumMod val="75000"/>
                  </a:schemeClr>
                </a:solidFill>
              </a:ln>
            </c:spPr>
          </c:marker>
          <c:cat>
            <c:numRef>
              <c:f>Sheet1!$A$2:$A$12</c:f>
              <c:numCache>
                <c:formatCode>General</c:formatCode>
                <c:ptCount val="11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</c:numCache>
            </c:numRef>
          </c:cat>
          <c:val>
            <c:numRef>
              <c:f>Sheet1!$D$2:$D$12</c:f>
              <c:numCache>
                <c:formatCode>General</c:formatCode>
                <c:ptCount val="11"/>
                <c:pt idx="0">
                  <c:v>33</c:v>
                </c:pt>
                <c:pt idx="1">
                  <c:v>26</c:v>
                </c:pt>
                <c:pt idx="2">
                  <c:v>31</c:v>
                </c:pt>
                <c:pt idx="3">
                  <c:v>26</c:v>
                </c:pt>
                <c:pt idx="4">
                  <c:v>39</c:v>
                </c:pt>
                <c:pt idx="5">
                  <c:v>33</c:v>
                </c:pt>
                <c:pt idx="6">
                  <c:v>46</c:v>
                </c:pt>
                <c:pt idx="7">
                  <c:v>51</c:v>
                </c:pt>
                <c:pt idx="8">
                  <c:v>60</c:v>
                </c:pt>
                <c:pt idx="9">
                  <c:v>46</c:v>
                </c:pt>
                <c:pt idx="10">
                  <c:v>35</c:v>
                </c:pt>
              </c:numCache>
            </c:numRef>
          </c:val>
          <c:smooth val="0"/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Black</c:v>
                </c:pt>
              </c:strCache>
            </c:strRef>
          </c:tx>
          <c:spPr>
            <a:ln>
              <a:solidFill>
                <a:srgbClr val="0000FF"/>
              </a:solidFill>
            </a:ln>
          </c:spPr>
          <c:marker>
            <c:spPr>
              <a:ln>
                <a:solidFill>
                  <a:srgbClr val="0000FF"/>
                </a:solidFill>
              </a:ln>
            </c:spPr>
          </c:marker>
          <c:cat>
            <c:numRef>
              <c:f>Sheet1!$A$2:$A$12</c:f>
              <c:numCache>
                <c:formatCode>General</c:formatCode>
                <c:ptCount val="11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</c:numCache>
            </c:numRef>
          </c:cat>
          <c:val>
            <c:numRef>
              <c:f>Sheet1!$E$2:$E$12</c:f>
              <c:numCache>
                <c:formatCode>General</c:formatCode>
                <c:ptCount val="11"/>
                <c:pt idx="0">
                  <c:v>2</c:v>
                </c:pt>
                <c:pt idx="1">
                  <c:v>3</c:v>
                </c:pt>
                <c:pt idx="2">
                  <c:v>5</c:v>
                </c:pt>
                <c:pt idx="3">
                  <c:v>2</c:v>
                </c:pt>
                <c:pt idx="4">
                  <c:v>7</c:v>
                </c:pt>
                <c:pt idx="5">
                  <c:v>7</c:v>
                </c:pt>
                <c:pt idx="6">
                  <c:v>4</c:v>
                </c:pt>
                <c:pt idx="7">
                  <c:v>6</c:v>
                </c:pt>
                <c:pt idx="8">
                  <c:v>10</c:v>
                </c:pt>
                <c:pt idx="9">
                  <c:v>8</c:v>
                </c:pt>
                <c:pt idx="10">
                  <c:v>4</c:v>
                </c:pt>
              </c:numCache>
            </c:numRef>
          </c:val>
          <c:smooth val="0"/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Hispanic</c:v>
                </c:pt>
              </c:strCache>
            </c:strRef>
          </c:tx>
          <c:spPr>
            <a:ln>
              <a:solidFill>
                <a:schemeClr val="tx2">
                  <a:lumMod val="60000"/>
                  <a:lumOff val="40000"/>
                </a:schemeClr>
              </a:solidFill>
            </a:ln>
          </c:spPr>
          <c:marker>
            <c:spPr>
              <a:ln>
                <a:solidFill>
                  <a:schemeClr val="tx2">
                    <a:lumMod val="60000"/>
                    <a:lumOff val="40000"/>
                  </a:schemeClr>
                </a:solidFill>
              </a:ln>
            </c:spPr>
          </c:marker>
          <c:cat>
            <c:numRef>
              <c:f>Sheet1!$A$2:$A$12</c:f>
              <c:numCache>
                <c:formatCode>General</c:formatCode>
                <c:ptCount val="11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</c:numCache>
            </c:numRef>
          </c:cat>
          <c:val>
            <c:numRef>
              <c:f>Sheet1!$F$2:$F$12</c:f>
              <c:numCache>
                <c:formatCode>General</c:formatCode>
                <c:ptCount val="11"/>
                <c:pt idx="0">
                  <c:v>2</c:v>
                </c:pt>
                <c:pt idx="1">
                  <c:v>4</c:v>
                </c:pt>
                <c:pt idx="2">
                  <c:v>7</c:v>
                </c:pt>
                <c:pt idx="3">
                  <c:v>3</c:v>
                </c:pt>
                <c:pt idx="4">
                  <c:v>7</c:v>
                </c:pt>
                <c:pt idx="5">
                  <c:v>5</c:v>
                </c:pt>
                <c:pt idx="6">
                  <c:v>7</c:v>
                </c:pt>
                <c:pt idx="7">
                  <c:v>9</c:v>
                </c:pt>
                <c:pt idx="8">
                  <c:v>6</c:v>
                </c:pt>
                <c:pt idx="9">
                  <c:v>3</c:v>
                </c:pt>
                <c:pt idx="10">
                  <c:v>5</c:v>
                </c:pt>
              </c:numCache>
            </c:numRef>
          </c:val>
          <c:smooth val="0"/>
        </c:ser>
        <c:ser>
          <c:idx val="5"/>
          <c:order val="5"/>
          <c:tx>
            <c:strRef>
              <c:f>Sheet1!$G$1</c:f>
              <c:strCache>
                <c:ptCount val="1"/>
                <c:pt idx="0">
                  <c:v>American Indian</c:v>
                </c:pt>
              </c:strCache>
            </c:strRef>
          </c:tx>
          <c:marker>
            <c:spPr>
              <a:solidFill>
                <a:schemeClr val="accent6">
                  <a:lumMod val="40000"/>
                  <a:lumOff val="60000"/>
                </a:schemeClr>
              </a:solidFill>
            </c:spPr>
          </c:marker>
          <c:cat>
            <c:numRef>
              <c:f>Sheet1!$A$2:$A$12</c:f>
              <c:numCache>
                <c:formatCode>General</c:formatCode>
                <c:ptCount val="11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</c:numCache>
            </c:numRef>
          </c:cat>
          <c:val>
            <c:numRef>
              <c:f>Sheet1!$G$2:$G$12</c:f>
              <c:numCache>
                <c:formatCode>General</c:formatCode>
                <c:ptCount val="11"/>
                <c:pt idx="0">
                  <c:v>2</c:v>
                </c:pt>
                <c:pt idx="1">
                  <c:v>2</c:v>
                </c:pt>
                <c:pt idx="2">
                  <c:v>1</c:v>
                </c:pt>
                <c:pt idx="3">
                  <c:v>2</c:v>
                </c:pt>
                <c:pt idx="4">
                  <c:v>0</c:v>
                </c:pt>
                <c:pt idx="5">
                  <c:v>0</c:v>
                </c:pt>
                <c:pt idx="6">
                  <c:v>1</c:v>
                </c:pt>
                <c:pt idx="7">
                  <c:v>1</c:v>
                </c:pt>
                <c:pt idx="8">
                  <c:v>0</c:v>
                </c:pt>
                <c:pt idx="9">
                  <c:v>1</c:v>
                </c:pt>
                <c:pt idx="10">
                  <c:v>1</c:v>
                </c:pt>
              </c:numCache>
            </c:numRef>
          </c:val>
          <c:smooth val="0"/>
        </c:ser>
        <c:ser>
          <c:idx val="6"/>
          <c:order val="6"/>
          <c:tx>
            <c:strRef>
              <c:f>Sheet1!$H$1</c:f>
              <c:strCache>
                <c:ptCount val="1"/>
                <c:pt idx="0">
                  <c:v>Multi-Racial</c:v>
                </c:pt>
              </c:strCache>
            </c:strRef>
          </c:tx>
          <c:spPr>
            <a:ln>
              <a:solidFill>
                <a:srgbClr val="008000"/>
              </a:solidFill>
            </a:ln>
          </c:spPr>
          <c:marker>
            <c:spPr>
              <a:ln>
                <a:solidFill>
                  <a:srgbClr val="008000"/>
                </a:solidFill>
              </a:ln>
            </c:spPr>
          </c:marker>
          <c:cat>
            <c:numRef>
              <c:f>Sheet1!$A$2:$A$12</c:f>
              <c:numCache>
                <c:formatCode>General</c:formatCode>
                <c:ptCount val="11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</c:numCache>
            </c:numRef>
          </c:cat>
          <c:val>
            <c:numRef>
              <c:f>Sheet1!$H$2:$H$12</c:f>
              <c:numCache>
                <c:formatCode>General</c:formatCode>
                <c:ptCount val="11"/>
                <c:pt idx="5">
                  <c:v>5</c:v>
                </c:pt>
                <c:pt idx="6">
                  <c:v>8</c:v>
                </c:pt>
                <c:pt idx="7">
                  <c:v>5</c:v>
                </c:pt>
                <c:pt idx="8">
                  <c:v>0</c:v>
                </c:pt>
                <c:pt idx="9">
                  <c:v>2</c:v>
                </c:pt>
                <c:pt idx="10">
                  <c:v>3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97379840"/>
        <c:axId val="97381376"/>
      </c:lineChart>
      <c:catAx>
        <c:axId val="9737984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>
                <a:solidFill>
                  <a:srgbClr val="FFFFFF"/>
                </a:solidFill>
              </a:defRPr>
            </a:pPr>
            <a:endParaRPr lang="en-US"/>
          </a:p>
        </c:txPr>
        <c:crossAx val="97381376"/>
        <c:crosses val="autoZero"/>
        <c:auto val="1"/>
        <c:lblAlgn val="ctr"/>
        <c:lblOffset val="100"/>
        <c:noMultiLvlLbl val="0"/>
      </c:catAx>
      <c:valAx>
        <c:axId val="97381376"/>
        <c:scaling>
          <c:orientation val="minMax"/>
        </c:scaling>
        <c:delete val="0"/>
        <c:axPos val="l"/>
        <c:majorGridlines>
          <c:spPr>
            <a:ln>
              <a:solidFill>
                <a:schemeClr val="tx2">
                  <a:lumMod val="40000"/>
                  <a:lumOff val="60000"/>
                </a:schemeClr>
              </a:solidFill>
            </a:ln>
          </c:spPr>
        </c:majorGridlines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>
                <a:solidFill>
                  <a:srgbClr val="FFFFFF"/>
                </a:solidFill>
              </a:defRPr>
            </a:pPr>
            <a:endParaRPr lang="en-US"/>
          </a:p>
        </c:txPr>
        <c:crossAx val="97379840"/>
        <c:crosses val="autoZero"/>
        <c:crossBetween val="between"/>
      </c:valAx>
    </c:plotArea>
    <c:legend>
      <c:legendPos val="r"/>
      <c:layout/>
      <c:overlay val="0"/>
      <c:txPr>
        <a:bodyPr/>
        <a:lstStyle/>
        <a:p>
          <a:pPr>
            <a:defRPr sz="1000">
              <a:solidFill>
                <a:srgbClr val="FFFFFF"/>
              </a:solidFill>
            </a:defRPr>
          </a:pPr>
          <a:endParaRPr lang="en-US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invertIfNegative val="0"/>
          <c:dLbls>
            <c:dLbl>
              <c:idx val="0"/>
              <c:layout>
                <c:manualLayout>
                  <c:x val="0"/>
                  <c:y val="3.2682810178777701E-3"/>
                </c:manualLayout>
              </c:layout>
              <c:spPr/>
              <c:txPr>
                <a:bodyPr/>
                <a:lstStyle/>
                <a:p>
                  <a:pPr>
                    <a:defRPr>
                      <a:solidFill>
                        <a:srgbClr val="FFFFFF"/>
                      </a:solidFill>
                    </a:defRPr>
                  </a:pPr>
                  <a:endParaRPr lang="en-US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spPr/>
              <c:txPr>
                <a:bodyPr/>
                <a:lstStyle/>
                <a:p>
                  <a:pPr>
                    <a:defRPr>
                      <a:solidFill>
                        <a:srgbClr val="FFFFFF"/>
                      </a:solidFill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3.2679738562092098E-3"/>
                  <c:y val="5.1558661110890497E-3"/>
                </c:manualLayout>
              </c:layout>
              <c:spPr/>
              <c:txPr>
                <a:bodyPr/>
                <a:lstStyle/>
                <a:p>
                  <a:pPr>
                    <a:defRPr>
                      <a:solidFill>
                        <a:srgbClr val="FFFFFF"/>
                      </a:solidFill>
                    </a:defRPr>
                  </a:pPr>
                  <a:endParaRPr lang="en-US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3.2679738562090901E-3"/>
                  <c:y val="5.49619279146358E-3"/>
                </c:manualLayout>
              </c:layout>
              <c:spPr/>
              <c:txPr>
                <a:bodyPr/>
                <a:lstStyle/>
                <a:p>
                  <a:pPr>
                    <a:defRPr>
                      <a:solidFill>
                        <a:srgbClr val="FFFFFF"/>
                      </a:solidFill>
                    </a:defRPr>
                  </a:pPr>
                  <a:endParaRPr lang="en-US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1.63398692810457E-3"/>
                  <c:y val="7.1887778985242996E-3"/>
                </c:manualLayout>
              </c:layout>
              <c:spPr/>
              <c:txPr>
                <a:bodyPr/>
                <a:lstStyle/>
                <a:p>
                  <a:pPr>
                    <a:defRPr>
                      <a:solidFill>
                        <a:srgbClr val="FFFFFF"/>
                      </a:solidFill>
                    </a:defRPr>
                  </a:pPr>
                  <a:endParaRPr lang="en-US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0"/>
                  <c:y val="5.5922155119165103E-3"/>
                </c:manualLayout>
              </c:layout>
              <c:spPr/>
              <c:txPr>
                <a:bodyPr/>
                <a:lstStyle/>
                <a:p>
                  <a:pPr>
                    <a:defRPr>
                      <a:solidFill>
                        <a:srgbClr val="FFFFFF"/>
                      </a:solidFill>
                    </a:defRPr>
                  </a:pPr>
                  <a:endParaRPr lang="en-US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"/>
              <c:spPr/>
              <c:txPr>
                <a:bodyPr/>
                <a:lstStyle/>
                <a:p>
                  <a:pPr>
                    <a:defRPr>
                      <a:solidFill>
                        <a:srgbClr val="FFFFFF"/>
                      </a:solidFill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7"/>
              <c:spPr/>
              <c:txPr>
                <a:bodyPr/>
                <a:lstStyle/>
                <a:p>
                  <a:pPr>
                    <a:defRPr>
                      <a:solidFill>
                        <a:srgbClr val="FFFFFF"/>
                      </a:solidFill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8"/>
              <c:layout>
                <c:manualLayout>
                  <c:x val="1.63398692810457E-3"/>
                  <c:y val="4.9981672586528903E-3"/>
                </c:manualLayout>
              </c:layout>
              <c:spPr/>
              <c:txPr>
                <a:bodyPr/>
                <a:lstStyle/>
                <a:p>
                  <a:pPr>
                    <a:defRPr>
                      <a:solidFill>
                        <a:srgbClr val="FFFFFF"/>
                      </a:solidFill>
                    </a:defRPr>
                  </a:pPr>
                  <a:endParaRPr lang="en-US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9"/>
              <c:layout>
                <c:manualLayout>
                  <c:x val="4.9019607843135997E-3"/>
                  <c:y val="4.40448832354486E-3"/>
                </c:manualLayout>
              </c:layout>
              <c:spPr/>
              <c:txPr>
                <a:bodyPr/>
                <a:lstStyle/>
                <a:p>
                  <a:pPr>
                    <a:defRPr>
                      <a:solidFill>
                        <a:srgbClr val="FFFFFF"/>
                      </a:solidFill>
                    </a:defRPr>
                  </a:pPr>
                  <a:endParaRPr lang="en-US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0"/>
            <c:showCatName val="0"/>
            <c:showSerName val="0"/>
            <c:showPercent val="0"/>
            <c:showBubbleSize val="0"/>
          </c:dLbls>
          <c:cat>
            <c:strRef>
              <c:f>Sheet1!$B$1:$K$1</c:f>
              <c:strCache>
                <c:ptCount val="10"/>
                <c:pt idx="0">
                  <c:v>Black (F)</c:v>
                </c:pt>
                <c:pt idx="1">
                  <c:v>Black (M)</c:v>
                </c:pt>
                <c:pt idx="2">
                  <c:v>Asian (F)</c:v>
                </c:pt>
                <c:pt idx="3">
                  <c:v>Asian (M)</c:v>
                </c:pt>
                <c:pt idx="4">
                  <c:v>Hispanic (F)</c:v>
                </c:pt>
                <c:pt idx="5">
                  <c:v>Hispanic (M)</c:v>
                </c:pt>
                <c:pt idx="6">
                  <c:v>Am Indian (F)</c:v>
                </c:pt>
                <c:pt idx="7">
                  <c:v>Am Indian (M)</c:v>
                </c:pt>
                <c:pt idx="8">
                  <c:v>White (F)</c:v>
                </c:pt>
                <c:pt idx="9">
                  <c:v>White (M)</c:v>
                </c:pt>
              </c:strCache>
            </c:strRef>
          </c:cat>
          <c:val>
            <c:numRef>
              <c:f>Sheet1!$G$6:$G$15</c:f>
              <c:numCache>
                <c:formatCode>0.0%</c:formatCode>
                <c:ptCount val="10"/>
                <c:pt idx="0">
                  <c:v>7.7872456176974799E-3</c:v>
                </c:pt>
                <c:pt idx="1">
                  <c:v>-3.3147982970540002E-3</c:v>
                </c:pt>
                <c:pt idx="2">
                  <c:v>3.10161375008698E-2</c:v>
                </c:pt>
                <c:pt idx="3">
                  <c:v>3.5728970957559197E-2</c:v>
                </c:pt>
                <c:pt idx="4">
                  <c:v>9.0397839055155905E-3</c:v>
                </c:pt>
                <c:pt idx="5">
                  <c:v>1.3025133003118699E-2</c:v>
                </c:pt>
                <c:pt idx="6">
                  <c:v>2.8972855344479701E-3</c:v>
                </c:pt>
                <c:pt idx="7">
                  <c:v>-6.5157294770336305E-4</c:v>
                </c:pt>
                <c:pt idx="8">
                  <c:v>8.0364880850713805E-2</c:v>
                </c:pt>
                <c:pt idx="9">
                  <c:v>-0.16539831350147699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15016832"/>
        <c:axId val="115018368"/>
      </c:barChart>
      <c:catAx>
        <c:axId val="115016832"/>
        <c:scaling>
          <c:orientation val="minMax"/>
        </c:scaling>
        <c:delete val="1"/>
        <c:axPos val="b"/>
        <c:majorTickMark val="out"/>
        <c:minorTickMark val="none"/>
        <c:tickLblPos val="nextTo"/>
        <c:crossAx val="115018368"/>
        <c:crosses val="autoZero"/>
        <c:auto val="1"/>
        <c:lblAlgn val="ctr"/>
        <c:lblOffset val="100"/>
        <c:noMultiLvlLbl val="0"/>
      </c:catAx>
      <c:valAx>
        <c:axId val="115018368"/>
        <c:scaling>
          <c:orientation val="minMax"/>
        </c:scaling>
        <c:delete val="0"/>
        <c:axPos val="l"/>
        <c:majorGridlines/>
        <c:numFmt formatCode="0.0%" sourceLinked="1"/>
        <c:majorTickMark val="out"/>
        <c:minorTickMark val="none"/>
        <c:tickLblPos val="nextTo"/>
        <c:txPr>
          <a:bodyPr/>
          <a:lstStyle/>
          <a:p>
            <a:pPr>
              <a:defRPr>
                <a:solidFill>
                  <a:schemeClr val="bg1"/>
                </a:solidFill>
              </a:defRPr>
            </a:pPr>
            <a:endParaRPr lang="en-US"/>
          </a:p>
        </c:txPr>
        <c:crossAx val="115016832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  <c:userShapes r:id="rId2"/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png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0.09767</cdr:x>
      <cdr:y>0.48302</cdr:y>
    </cdr:from>
    <cdr:to>
      <cdr:x>0.9845</cdr:x>
      <cdr:y>0.54528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640080" y="2600960"/>
          <a:ext cx="5811520" cy="33528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endParaRPr lang="en-US" sz="1100"/>
        </a:p>
      </cdr:txBody>
    </cdr:sp>
  </cdr:relSizeAnchor>
  <cdr:relSizeAnchor xmlns:cdr="http://schemas.openxmlformats.org/drawingml/2006/chartDrawing">
    <cdr:from>
      <cdr:x>0.0821</cdr:x>
      <cdr:y>0.46284</cdr:y>
    </cdr:from>
    <cdr:to>
      <cdr:x>0.99528</cdr:x>
      <cdr:y>0.54221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563876" y="2214861"/>
          <a:ext cx="6271866" cy="37981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pPr algn="l"/>
          <a:r>
            <a:rPr lang="en-US" sz="900" b="1" dirty="0">
              <a:solidFill>
                <a:srgbClr val="FFFFFF"/>
              </a:solidFill>
            </a:rPr>
            <a:t>   Black</a:t>
          </a:r>
          <a:r>
            <a:rPr lang="en-US" sz="900" b="1" baseline="0" dirty="0">
              <a:solidFill>
                <a:srgbClr val="FFFFFF"/>
              </a:solidFill>
            </a:rPr>
            <a:t>              Black</a:t>
          </a:r>
          <a:r>
            <a:rPr lang="en-US" sz="900" b="1" dirty="0">
              <a:solidFill>
                <a:srgbClr val="FFFFFF"/>
              </a:solidFill>
            </a:rPr>
            <a:t>    </a:t>
          </a:r>
          <a:r>
            <a:rPr lang="en-US" sz="900" b="1" baseline="0" dirty="0">
              <a:solidFill>
                <a:srgbClr val="FFFFFF"/>
              </a:solidFill>
            </a:rPr>
            <a:t>          Asian              Asian             Latina           Latino          Am Indian     Am Indian        White             White</a:t>
          </a:r>
          <a:endParaRPr lang="en-US" sz="900" b="1" dirty="0">
            <a:solidFill>
              <a:srgbClr val="FFFFFF"/>
            </a:solidFill>
          </a:endParaRPr>
        </a:p>
        <a:p xmlns:a="http://schemas.openxmlformats.org/drawingml/2006/main">
          <a:pPr algn="l"/>
          <a:r>
            <a:rPr lang="en-US" sz="900" b="1" dirty="0">
              <a:solidFill>
                <a:srgbClr val="FFFFFF"/>
              </a:solidFill>
            </a:rPr>
            <a:t>      (F)                  (M)                  (F)                  (M)                  (F)                  (M)                  (F)                  (M)                  (F)                  (M)</a:t>
          </a:r>
        </a:p>
        <a:p xmlns:a="http://schemas.openxmlformats.org/drawingml/2006/main">
          <a:endParaRPr lang="en-US" sz="1100" dirty="0">
            <a:solidFill>
              <a:srgbClr val="FFFFFF"/>
            </a:solidFill>
          </a:endParaRP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59D110E4-0A33-9342-8992-EDC2CB2EDE63}" type="datetime1">
              <a:rPr lang="en-US"/>
              <a:pPr>
                <a:defRPr/>
              </a:pPr>
              <a:t>4/1/2013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232300DF-D993-B347-83D9-78C2BB30D66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99984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ＭＳ Ｐゴシック" charset="-128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36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  <p:sp>
        <p:nvSpPr>
          <p:cNvPr id="1536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8D9A9DC7-88AD-7D4D-A071-69A554ADFBD7}" type="slidenum">
              <a:rPr lang="en-US" smtClean="0"/>
              <a:pPr/>
              <a:t>1</a:t>
            </a:fld>
            <a:endParaRPr lang="en-US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2DEC879-82F1-4EAC-9068-CDACE7E183F3}" type="slidenum">
              <a:rPr lang="en-US" smtClean="0"/>
              <a:pPr>
                <a:defRPr/>
              </a:pPr>
              <a:t>11</a:t>
            </a:fld>
            <a:endParaRPr lang="en-US" dirty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2DEC879-82F1-4EAC-9068-CDACE7E183F3}" type="slidenum">
              <a:rPr lang="en-US" smtClean="0"/>
              <a:pPr>
                <a:defRPr/>
              </a:pPr>
              <a:t>12</a:t>
            </a:fld>
            <a:endParaRPr lang="en-US" dirty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32300DF-D993-B347-83D9-78C2BB30D664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828584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2DEC879-82F1-4EAC-9068-CDACE7E183F3}" type="slidenum">
              <a:rPr lang="en-US" smtClean="0"/>
              <a:pPr>
                <a:defRPr/>
              </a:pPr>
              <a:t>14</a:t>
            </a:fld>
            <a:endParaRPr lang="en-US" dirty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2DEC879-82F1-4EAC-9068-CDACE7E183F3}" type="slidenum">
              <a:rPr lang="en-US" smtClean="0"/>
              <a:pPr>
                <a:defRPr/>
              </a:pPr>
              <a:t>15</a:t>
            </a:fld>
            <a:endParaRPr lang="en-US" dirty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2DEC879-82F1-4EAC-9068-CDACE7E183F3}" type="slidenum">
              <a:rPr lang="en-US" smtClean="0"/>
              <a:pPr>
                <a:defRPr/>
              </a:pPr>
              <a:t>16</a:t>
            </a:fld>
            <a:endParaRPr lang="en-US" dirty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2DEC879-82F1-4EAC-9068-CDACE7E183F3}" type="slidenum">
              <a:rPr lang="en-US" smtClean="0"/>
              <a:pPr>
                <a:defRPr/>
              </a:pPr>
              <a:t>17</a:t>
            </a:fld>
            <a:endParaRPr lang="en-US" dirty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32300DF-D993-B347-83D9-78C2BB30D664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666731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2DEC879-82F1-4EAC-9068-CDACE7E183F3}" type="slidenum">
              <a:rPr lang="en-US" smtClean="0"/>
              <a:pPr>
                <a:defRPr/>
              </a:pPr>
              <a:t>19</a:t>
            </a:fld>
            <a:endParaRPr lang="en-US" dirty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2DEC879-82F1-4EAC-9068-CDACE7E183F3}" type="slidenum">
              <a:rPr lang="en-US" smtClean="0"/>
              <a:pPr>
                <a:defRPr/>
              </a:pPr>
              <a:t>20</a:t>
            </a:fld>
            <a:endParaRPr 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2DEC879-82F1-4EAC-9068-CDACE7E183F3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2DEC879-82F1-4EAC-9068-CDACE7E183F3}" type="slidenum">
              <a:rPr lang="en-US" smtClean="0"/>
              <a:pPr>
                <a:defRPr/>
              </a:pPr>
              <a:t>21</a:t>
            </a:fld>
            <a:endParaRPr lang="en-US" dirty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2DEC879-82F1-4EAC-9068-CDACE7E183F3}" type="slidenum">
              <a:rPr lang="en-US" smtClean="0"/>
              <a:pPr>
                <a:defRPr/>
              </a:pPr>
              <a:t>22</a:t>
            </a:fld>
            <a:endParaRPr lang="en-US" dirty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32300DF-D993-B347-83D9-78C2BB30D664}" type="slidenum">
              <a:rPr lang="en-US" smtClean="0"/>
              <a:pPr>
                <a:defRPr/>
              </a:pPr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6371197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32300DF-D993-B347-83D9-78C2BB30D664}" type="slidenum">
              <a:rPr lang="en-US" smtClean="0"/>
              <a:pPr>
                <a:defRPr/>
              </a:pPr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7002575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2DEC879-82F1-4EAC-9068-CDACE7E183F3}" type="slidenum">
              <a:rPr lang="en-US" smtClean="0"/>
              <a:pPr>
                <a:defRPr/>
              </a:pPr>
              <a:t>25</a:t>
            </a:fld>
            <a:endParaRPr lang="en-US" dirty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2DEC879-82F1-4EAC-9068-CDACE7E183F3}" type="slidenum">
              <a:rPr lang="en-US" smtClean="0"/>
              <a:pPr>
                <a:defRPr/>
              </a:pPr>
              <a:t>26</a:t>
            </a:fld>
            <a:endParaRPr lang="en-US" dirty="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2DEC879-82F1-4EAC-9068-CDACE7E183F3}" type="slidenum">
              <a:rPr lang="en-US" smtClean="0"/>
              <a:pPr>
                <a:defRPr/>
              </a:pPr>
              <a:t>27</a:t>
            </a:fld>
            <a:endParaRPr lang="en-US" dirty="0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2DEC879-82F1-4EAC-9068-CDACE7E183F3}" type="slidenum">
              <a:rPr lang="en-US" smtClean="0"/>
              <a:pPr>
                <a:defRPr/>
              </a:pPr>
              <a:t>28</a:t>
            </a:fld>
            <a:endParaRPr lang="en-US" dirty="0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For the</a:t>
            </a:r>
            <a:r>
              <a:rPr lang="en-US" baseline="0" dirty="0" smtClean="0"/>
              <a:t> ethnic distribution of new faculty hires, the remaining percentage since 2005 is of those who did not report an ethnic/racial identity.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2DEC879-82F1-4EAC-9068-CDACE7E183F3}" type="slidenum">
              <a:rPr lang="en-US" smtClean="0"/>
              <a:pPr>
                <a:defRPr/>
              </a:pPr>
              <a:t>29</a:t>
            </a:fld>
            <a:endParaRPr lang="en-US" dirty="0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2DEC879-82F1-4EAC-9068-CDACE7E183F3}" type="slidenum">
              <a:rPr lang="en-US" smtClean="0"/>
              <a:pPr>
                <a:defRPr/>
              </a:pPr>
              <a:t>30</a:t>
            </a:fld>
            <a:endParaRPr lang="en-US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53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/>
          </a:p>
        </p:txBody>
      </p:sp>
      <p:sp>
        <p:nvSpPr>
          <p:cNvPr id="2253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3AF55914-70F9-DA4E-ADD8-080C395B9247}" type="slidenum">
              <a:rPr lang="en-US" smtClean="0"/>
              <a:pPr/>
              <a:t>4</a:t>
            </a:fld>
            <a:endParaRPr 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2DEC879-82F1-4EAC-9068-CDACE7E183F3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2DEC879-82F1-4EAC-9068-CDACE7E183F3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2DEC879-82F1-4EAC-9068-CDACE7E183F3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32300DF-D993-B347-83D9-78C2BB30D664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828584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2DEC879-82F1-4EAC-9068-CDACE7E183F3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2DEC879-82F1-4EAC-9068-CDACE7E183F3}" type="slidenum">
              <a:rPr lang="en-US" smtClean="0"/>
              <a:pPr>
                <a:defRPr/>
              </a:pPr>
              <a:t>10</a:t>
            </a:fld>
            <a:endParaRPr 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gradFill rotWithShape="1">
          <a:gsLst>
            <a:gs pos="0">
              <a:schemeClr val="bg1">
                <a:lumMod val="85000"/>
              </a:schemeClr>
            </a:gs>
            <a:gs pos="40000">
              <a:schemeClr val="bg1">
                <a:lumMod val="85000"/>
              </a:schemeClr>
            </a:gs>
            <a:gs pos="100000">
              <a:schemeClr val="bg1">
                <a:lumMod val="65000"/>
              </a:schemeClr>
            </a:gs>
          </a:gsLst>
          <a:path path="circle">
            <a:fillToRect l="50000" t="-80000" r="50000" b="18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684412_high_Purple.jpg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39275B">
              <a:alpha val="59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6" name="Rectangle 5"/>
          <p:cNvSpPr/>
          <p:nvPr userDrawn="1"/>
        </p:nvSpPr>
        <p:spPr>
          <a:xfrm>
            <a:off x="0" y="0"/>
            <a:ext cx="9144000" cy="171450"/>
          </a:xfrm>
          <a:prstGeom prst="rect">
            <a:avLst/>
          </a:prstGeom>
          <a:solidFill>
            <a:srgbClr val="39275B">
              <a:alpha val="85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" name="Rectangle 6"/>
          <p:cNvSpPr/>
          <p:nvPr userDrawn="1"/>
        </p:nvSpPr>
        <p:spPr>
          <a:xfrm>
            <a:off x="361950" y="0"/>
            <a:ext cx="2743200" cy="457200"/>
          </a:xfrm>
          <a:prstGeom prst="rect">
            <a:avLst/>
          </a:prstGeom>
          <a:solidFill>
            <a:srgbClr val="39275B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8" name="Picture 10" descr="UW.Signature_left_white.png"/>
          <p:cNvPicPr>
            <a:picLocks noChangeAspect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457200" y="152400"/>
            <a:ext cx="2551113" cy="20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37549729-113E-1041-90EB-4C6AE298B981}" type="datetime1">
              <a:rPr lang="en-US"/>
              <a:pPr>
                <a:defRPr/>
              </a:pPr>
              <a:t>4/1/2013</a:t>
            </a:fld>
            <a:endParaRPr lang="en-US" dirty="0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5417BCB2-79C9-E04D-AA67-CC418B37804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0"/>
            <a:ext cx="8229600" cy="8382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76400"/>
            <a:ext cx="8229600" cy="44497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B5073D-C09B-D549-ADCB-36C4FFFD9F40}" type="datetime1">
              <a:rPr lang="en-US"/>
              <a:pPr>
                <a:defRPr/>
              </a:pPr>
              <a:t>4/1/2013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317ECC-52B2-3F4E-BD36-A302B4A20FD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762000"/>
            <a:ext cx="2057400" cy="53641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762000"/>
            <a:ext cx="6019800" cy="53641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AD2715-A35F-194D-90BA-3F30ED97AD97}" type="datetime1">
              <a:rPr lang="en-US"/>
              <a:pPr>
                <a:defRPr/>
              </a:pPr>
              <a:t>4/1/2013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8FF56F-DFDA-2545-BF54-8BBBD6E0145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9144000" cy="171450"/>
          </a:xfrm>
          <a:prstGeom prst="rect">
            <a:avLst/>
          </a:prstGeom>
          <a:solidFill>
            <a:srgbClr val="39275B">
              <a:alpha val="85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" name="Rectangle 4"/>
          <p:cNvSpPr/>
          <p:nvPr userDrawn="1"/>
        </p:nvSpPr>
        <p:spPr>
          <a:xfrm>
            <a:off x="361950" y="0"/>
            <a:ext cx="2743200" cy="457200"/>
          </a:xfrm>
          <a:prstGeom prst="rect">
            <a:avLst/>
          </a:prstGeom>
          <a:solidFill>
            <a:srgbClr val="39275B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6" name="Picture 8" descr="UW.Signature_left_white.png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457200" y="152400"/>
            <a:ext cx="2551113" cy="20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0"/>
            <a:ext cx="8229600" cy="914400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28800"/>
            <a:ext cx="8229600" cy="4297363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B4811F-14A9-8649-AEA9-B4934E4A9FB9}" type="datetime1">
              <a:rPr lang="en-US"/>
              <a:pPr>
                <a:defRPr/>
              </a:pPr>
              <a:t>4/1/2013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1C1F47-CFC0-BA4A-AEC6-8269808F804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45C96A-C132-5D42-B358-F8D230BE70BD}" type="datetime1">
              <a:rPr lang="en-US"/>
              <a:pPr>
                <a:defRPr/>
              </a:pPr>
              <a:t>4/1/2013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03C7A8-10C4-7042-A5AD-25089E1C374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6400"/>
            <a:ext cx="4038600" cy="44497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6400"/>
            <a:ext cx="4038600" cy="44497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930C06-2086-7A4F-B2EE-AE4B578E63BC}" type="datetime1">
              <a:rPr lang="en-US"/>
              <a:pPr>
                <a:defRPr/>
              </a:pPr>
              <a:t>4/1/2013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6B91E7-BBF3-FE46-B23F-37F918E6CA9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76399"/>
            <a:ext cx="4040188" cy="49847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676399"/>
            <a:ext cx="4041775" cy="49847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C827BF-A910-B641-8AA1-B29BE23BC000}" type="datetime1">
              <a:rPr lang="en-US"/>
              <a:pPr>
                <a:defRPr/>
              </a:pPr>
              <a:t>4/1/2013</a:t>
            </a:fld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C27DAC-92A4-5242-BCC4-5538AB81761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57AEED-7564-0D4B-815E-28CE031B7D85}" type="datetime1">
              <a:rPr lang="en-US"/>
              <a:pPr>
                <a:defRPr/>
              </a:pPr>
              <a:t>4/1/2013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E5922C-7296-7D40-8998-A3A2FB3AD96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A64A90-4C82-4D42-ABE8-19ACF9A7C3F8}" type="datetime1">
              <a:rPr lang="en-US"/>
              <a:pPr>
                <a:defRPr/>
              </a:pPr>
              <a:t>4/1/2013</a:t>
            </a:fld>
            <a:endParaRPr lang="en-US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6EE8EE-8F8D-1F4D-98F0-9DEC64E6F5C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0"/>
            <a:ext cx="3008313" cy="7620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762000"/>
            <a:ext cx="5111750" cy="53641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676400"/>
            <a:ext cx="3008313" cy="44497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9F4EA4-E062-2A46-B140-0EA5FA7F72BA}" type="datetime1">
              <a:rPr lang="en-US"/>
              <a:pPr>
                <a:defRPr/>
              </a:pPr>
              <a:t>4/1/2013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8E2B51-AE35-6D4C-9D66-E170FAD9CC3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761999"/>
            <a:ext cx="5486400" cy="396557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1E5755-CAC3-8140-AC53-C9863B12166A}" type="datetime1">
              <a:rPr lang="en-US"/>
              <a:pPr>
                <a:defRPr/>
              </a:pPr>
              <a:t>4/1/2013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DA7A29-C4B6-1048-B9A1-5832044E794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762000"/>
            <a:ext cx="82296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76400"/>
            <a:ext cx="8229600" cy="4449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  <a:latin typeface="Frutiger 55 Roman"/>
              </a:defRPr>
            </a:lvl1pPr>
          </a:lstStyle>
          <a:p>
            <a:pPr>
              <a:defRPr/>
            </a:pPr>
            <a:fld id="{A2D426BD-B3C1-4440-B9C7-B3D40735C2F3}" type="datetime1">
              <a:rPr lang="en-US"/>
              <a:pPr>
                <a:defRPr/>
              </a:pPr>
              <a:t>4/1/2013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898989"/>
                </a:solidFill>
                <a:latin typeface="Frutiger 55 Roman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Frutiger 55 Roman"/>
              </a:defRPr>
            </a:lvl1pPr>
          </a:lstStyle>
          <a:p>
            <a:pPr>
              <a:defRPr/>
            </a:pPr>
            <a:fld id="{C2C5D7B1-7633-0041-B5CF-88F5FEDF4E0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2" r:id="rId1"/>
    <p:sldLayoutId id="2147483763" r:id="rId2"/>
    <p:sldLayoutId id="2147483753" r:id="rId3"/>
    <p:sldLayoutId id="2147483754" r:id="rId4"/>
    <p:sldLayoutId id="2147483755" r:id="rId5"/>
    <p:sldLayoutId id="2147483756" r:id="rId6"/>
    <p:sldLayoutId id="2147483757" r:id="rId7"/>
    <p:sldLayoutId id="2147483758" r:id="rId8"/>
    <p:sldLayoutId id="2147483759" r:id="rId9"/>
    <p:sldLayoutId id="2147483760" r:id="rId10"/>
    <p:sldLayoutId id="2147483761" r:id="rId11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Frutiger 55 Roman"/>
          <a:ea typeface="ＭＳ Ｐゴシック" charset="-128"/>
          <a:cs typeface="ＭＳ Ｐゴシック" charset="-128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Frutiger 55 Roman" charset="0"/>
          <a:ea typeface="ＭＳ Ｐゴシック" charset="-128"/>
          <a:cs typeface="ＭＳ Ｐゴシック" charset="-128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Frutiger 55 Roman" charset="0"/>
          <a:ea typeface="ＭＳ Ｐゴシック" charset="-128"/>
          <a:cs typeface="ＭＳ Ｐゴシック" charset="-128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Frutiger 55 Roman" charset="0"/>
          <a:ea typeface="ＭＳ Ｐゴシック" charset="-128"/>
          <a:cs typeface="ＭＳ Ｐゴシック" charset="-128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Frutiger 55 Roman" charset="0"/>
          <a:ea typeface="ＭＳ Ｐゴシック" charset="-128"/>
          <a:cs typeface="ＭＳ Ｐゴシック" charset="-128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Frutiger 55 Roman"/>
          <a:ea typeface="ＭＳ Ｐゴシック" charset="-128"/>
          <a:cs typeface="ＭＳ Ｐゴシック" charset="-128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Frutiger 55 Roman"/>
          <a:ea typeface="ＭＳ Ｐゴシック" charset="-128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Frutiger 55 Roman"/>
          <a:ea typeface="ＭＳ Ｐゴシック" charset="-128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Frutiger 55 Roman"/>
          <a:ea typeface="ＭＳ Ｐゴシック" charset="-128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Frutiger 55 Roman"/>
          <a:ea typeface="ＭＳ Ｐゴシック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s://implicit.harvard.edu/implicit/demo/" TargetMode="Externa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washington.edu/diversity/avpfa/toolkit/index.shtml" TargetMode="External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Relationship Id="rId5" Type="http://schemas.openxmlformats.org/officeDocument/2006/relationships/hyperlink" Target="http://www.washington.edu/diversity/avpfa/index.shtml" TargetMode="External"/><Relationship Id="rId4" Type="http://schemas.openxmlformats.org/officeDocument/2006/relationships/hyperlink" Target="http://www.washington.edu/diversity/avpfa/resources.shtml" TargetMode="Externa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3.png"/><Relationship Id="rId5" Type="http://schemas.openxmlformats.org/officeDocument/2006/relationships/package" Target="../embeddings/Microsoft_Excel_Worksheet1.xlsx"/><Relationship Id="rId4" Type="http://schemas.openxmlformats.org/officeDocument/2006/relationships/oleObject" Target="../embeddings/oleObject1.bin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ctrTitle"/>
          </p:nvPr>
        </p:nvSpPr>
        <p:spPr>
          <a:xfrm>
            <a:off x="685800" y="533400"/>
            <a:ext cx="7772400" cy="1524000"/>
          </a:xfrm>
        </p:spPr>
        <p:txBody>
          <a:bodyPr/>
          <a:lstStyle/>
          <a:p>
            <a:pPr eaLnBrk="1" hangingPunct="1">
              <a:defRPr/>
            </a:pPr>
            <a:r>
              <a:rPr lang="en-US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Building an Inclusive Faculty: Stakeholders, Standards, and Strategies</a:t>
            </a:r>
            <a:endParaRPr lang="en-US" sz="3200" b="1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utiger 65 Bold" charset="0"/>
              <a:cs typeface="Arial" charset="0"/>
            </a:endParaRPr>
          </a:p>
        </p:txBody>
      </p:sp>
      <p:sp>
        <p:nvSpPr>
          <p:cNvPr id="13315" name="Subtitle 2"/>
          <p:cNvSpPr>
            <a:spLocks noGrp="1"/>
          </p:cNvSpPr>
          <p:nvPr>
            <p:ph type="subTitle" idx="1"/>
          </p:nvPr>
        </p:nvSpPr>
        <p:spPr>
          <a:xfrm>
            <a:off x="304800" y="2438400"/>
            <a:ext cx="8610600" cy="4419600"/>
          </a:xfrm>
        </p:spPr>
        <p:txBody>
          <a:bodyPr/>
          <a:lstStyle/>
          <a:p>
            <a:pPr eaLnBrk="1" hangingPunct="1">
              <a:defRPr/>
            </a:pPr>
            <a:endParaRPr lang="en-US" sz="2400" b="1" dirty="0" smtClean="0">
              <a:latin typeface="Frutiger 55 Roman" charset="0"/>
              <a:cs typeface="Arial" charset="0"/>
            </a:endParaRPr>
          </a:p>
          <a:p>
            <a:pPr eaLnBrk="1" hangingPunct="1">
              <a:defRPr/>
            </a:pPr>
            <a:r>
              <a:rPr lang="en-US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Luis Ricardo Fraga</a:t>
            </a:r>
          </a:p>
          <a:p>
            <a:pPr eaLnBrk="1" hangingPunct="1">
              <a:defRPr/>
            </a:pPr>
            <a:r>
              <a:rPr lang="en-US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Associate Vice Provost for Faculty Advancement</a:t>
            </a:r>
          </a:p>
          <a:p>
            <a:pPr eaLnBrk="1" hangingPunct="1">
              <a:defRPr/>
            </a:pPr>
            <a:r>
              <a:rPr lang="en-US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Russell F. Stark University Professor</a:t>
            </a:r>
          </a:p>
          <a:p>
            <a:pPr eaLnBrk="1" hangingPunct="1">
              <a:defRPr/>
            </a:pPr>
            <a:r>
              <a:rPr lang="en-US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Director, Diversity Research Institute</a:t>
            </a:r>
          </a:p>
          <a:p>
            <a:pPr eaLnBrk="1" hangingPunct="1">
              <a:defRPr/>
            </a:pPr>
            <a:r>
              <a:rPr lang="en-US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Professor, Department of Political Science</a:t>
            </a:r>
          </a:p>
          <a:p>
            <a:pPr eaLnBrk="1" hangingPunct="1">
              <a:defRPr/>
            </a:pPr>
            <a:r>
              <a:rPr 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University of Washington</a:t>
            </a:r>
          </a:p>
          <a:p>
            <a:pPr eaLnBrk="1" hangingPunct="1">
              <a:defRPr/>
            </a:pPr>
            <a:endParaRPr lang="en-US" sz="20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eaLnBrk="1" hangingPunct="1">
              <a:defRPr/>
            </a:pPr>
            <a:r>
              <a:rPr lang="en-US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University of North Texas</a:t>
            </a:r>
          </a:p>
          <a:p>
            <a:pPr eaLnBrk="1" hangingPunct="1">
              <a:defRPr/>
            </a:pPr>
            <a:r>
              <a:rPr lang="en-US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Denton, TX</a:t>
            </a:r>
          </a:p>
          <a:p>
            <a:pPr eaLnBrk="1" hangingPunct="1">
              <a:defRPr/>
            </a:pPr>
            <a:r>
              <a:rPr lang="en-US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November 29, 2012</a:t>
            </a:r>
          </a:p>
          <a:p>
            <a:pPr eaLnBrk="1" hangingPunct="1">
              <a:defRPr/>
            </a:pPr>
            <a:endParaRPr lang="en-US" sz="20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eaLnBrk="1" hangingPunct="1">
              <a:defRPr/>
            </a:pPr>
            <a:endParaRPr lang="en-US" sz="24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eaLnBrk="1" hangingPunct="1">
              <a:defRPr/>
            </a:pPr>
            <a:endParaRPr lang="en-US" sz="24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4800" y="1295400"/>
            <a:ext cx="3429000" cy="4724400"/>
          </a:xfrm>
        </p:spPr>
        <p:txBody>
          <a:bodyPr anchor="t"/>
          <a:lstStyle/>
          <a:p>
            <a:pPr algn="l"/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Faculty Code Ch. 24</a:t>
            </a:r>
            <a:b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Appointment and Promotion of Faculty Members</a:t>
            </a:r>
            <a:b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Page 2</a:t>
            </a:r>
            <a:b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79449" y="0"/>
            <a:ext cx="516455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36770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17700" y="533400"/>
            <a:ext cx="5092700" cy="6324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61621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78000" y="533400"/>
            <a:ext cx="5575397" cy="624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14102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ctrTitle"/>
          </p:nvPr>
        </p:nvSpPr>
        <p:spPr>
          <a:xfrm>
            <a:off x="685800" y="533400"/>
            <a:ext cx="7772400" cy="914400"/>
          </a:xfrm>
        </p:spPr>
        <p:txBody>
          <a:bodyPr/>
          <a:lstStyle/>
          <a:p>
            <a:pPr eaLnBrk="1" hangingPunct="1">
              <a:defRPr/>
            </a:pPr>
            <a:r>
              <a:rPr lang="en-US" sz="4000" b="1" dirty="0" smtClean="0">
                <a:effectLst>
                  <a:outerShdw blurRad="50800" dist="38100" dir="2700000" algn="br">
                    <a:srgbClr val="000000">
                      <a:alpha val="43000"/>
                    </a:srgbClr>
                  </a:outerShdw>
                </a:effectLst>
                <a:latin typeface="Frutiger 65 Bold" charset="0"/>
                <a:ea typeface="Arial" charset="0"/>
                <a:cs typeface="Arial" charset="0"/>
              </a:rPr>
              <a:t>Practice and Strategies</a:t>
            </a:r>
          </a:p>
        </p:txBody>
      </p:sp>
      <p:sp>
        <p:nvSpPr>
          <p:cNvPr id="13315" name="Subtitle 2"/>
          <p:cNvSpPr>
            <a:spLocks noGrp="1"/>
          </p:cNvSpPr>
          <p:nvPr>
            <p:ph type="subTitle" idx="1"/>
          </p:nvPr>
        </p:nvSpPr>
        <p:spPr>
          <a:xfrm>
            <a:off x="533400" y="1371600"/>
            <a:ext cx="8153400" cy="5486400"/>
          </a:xfrm>
        </p:spPr>
        <p:txBody>
          <a:bodyPr/>
          <a:lstStyle/>
          <a:p>
            <a:pPr algn="l" eaLnBrk="1" hangingPunct="1">
              <a:buSzPct val="75000"/>
              <a:buFont typeface="Wingdings" charset="2"/>
              <a:buChar char=""/>
              <a:defRPr/>
            </a:pPr>
            <a:endParaRPr lang="en-US" sz="1800" dirty="0" smtClean="0">
              <a:solidFill>
                <a:srgbClr val="FFFFFF"/>
              </a:solidFill>
              <a:latin typeface="Frutiger 55 Roman" charset="0"/>
              <a:ea typeface="Arial" charset="0"/>
              <a:cs typeface="Arial" charset="0"/>
            </a:endParaRPr>
          </a:p>
          <a:p>
            <a:pPr algn="l" eaLnBrk="1" hangingPunct="1">
              <a:buSzPct val="75000"/>
              <a:buFont typeface="Wingdings" charset="2"/>
              <a:buChar char=""/>
              <a:defRPr/>
            </a:pPr>
            <a:r>
              <a:rPr lang="en-US" sz="2800" dirty="0">
                <a:latin typeface="Frutiger 55 Roman" charset="0"/>
                <a:ea typeface="Arial" charset="0"/>
                <a:cs typeface="Arial" charset="0"/>
              </a:rPr>
              <a:t> </a:t>
            </a:r>
            <a:r>
              <a:rPr lang="en-US" sz="2800" dirty="0" smtClean="0">
                <a:latin typeface="Frutiger 55 Roman" charset="0"/>
                <a:ea typeface="Arial" charset="0"/>
                <a:cs typeface="Arial" charset="0"/>
              </a:rPr>
              <a:t>Public support of the Dean and Dept. Chair</a:t>
            </a:r>
            <a:endParaRPr lang="en-US" sz="2800" b="1" dirty="0" smtClean="0">
              <a:effectLst>
                <a:outerShdw blurRad="50800" dist="38100" algn="r">
                  <a:srgbClr val="000000">
                    <a:alpha val="43000"/>
                  </a:srgbClr>
                </a:outerShdw>
              </a:effectLst>
              <a:latin typeface="Frutiger 55 Roman" charset="0"/>
              <a:ea typeface="Arial" charset="0"/>
              <a:cs typeface="Arial" charset="0"/>
            </a:endParaRPr>
          </a:p>
          <a:p>
            <a:pPr marL="800100" lvl="1" indent="-342900" algn="l" eaLnBrk="1" hangingPunct="1">
              <a:buSzPct val="75000"/>
              <a:buFont typeface="Wingdings" charset="2"/>
              <a:buChar char="§"/>
              <a:defRPr/>
            </a:pPr>
            <a:r>
              <a:rPr lang="en-US" sz="2400" b="1" dirty="0" smtClean="0">
                <a:solidFill>
                  <a:schemeClr val="bg1"/>
                </a:solidFill>
                <a:effectLst>
                  <a:outerShdw blurRad="50800" dist="38100" algn="r">
                    <a:srgbClr val="000000">
                      <a:alpha val="43000"/>
                    </a:srgbClr>
                  </a:outerShdw>
                </a:effectLst>
                <a:latin typeface="Frutiger 55 Roman" charset="0"/>
                <a:ea typeface="Arial" charset="0"/>
                <a:cs typeface="Arial" charset="0"/>
              </a:rPr>
              <a:t>Unambiguous signaling</a:t>
            </a:r>
          </a:p>
          <a:p>
            <a:pPr marL="800100" lvl="1" indent="-342900" algn="l" eaLnBrk="1" hangingPunct="1">
              <a:buSzPct val="75000"/>
              <a:buFont typeface="Wingdings" charset="2"/>
              <a:buChar char="§"/>
              <a:defRPr/>
            </a:pPr>
            <a:r>
              <a:rPr lang="en-US" sz="2400" b="1" dirty="0" smtClean="0">
                <a:solidFill>
                  <a:schemeClr val="bg1"/>
                </a:solidFill>
                <a:effectLst>
                  <a:outerShdw blurRad="50800" dist="38100" algn="r">
                    <a:srgbClr val="000000">
                      <a:alpha val="43000"/>
                    </a:srgbClr>
                  </a:outerShdw>
                </a:effectLst>
                <a:latin typeface="Frutiger 55 Roman" charset="0"/>
                <a:ea typeface="Arial" charset="0"/>
                <a:cs typeface="Arial" charset="0"/>
              </a:rPr>
              <a:t>Building consensus among senior leadership</a:t>
            </a:r>
          </a:p>
          <a:p>
            <a:pPr marL="800100" lvl="1" indent="-342900" algn="l" eaLnBrk="1" hangingPunct="1">
              <a:buSzPct val="75000"/>
              <a:buFont typeface="Wingdings" charset="2"/>
              <a:buChar char="§"/>
              <a:defRPr/>
            </a:pPr>
            <a:r>
              <a:rPr lang="en-US" sz="2400" b="1" dirty="0" smtClean="0">
                <a:solidFill>
                  <a:schemeClr val="bg1"/>
                </a:solidFill>
                <a:effectLst>
                  <a:outerShdw blurRad="50800" dist="38100" algn="r">
                    <a:srgbClr val="000000">
                      <a:alpha val="43000"/>
                    </a:srgbClr>
                  </a:outerShdw>
                </a:effectLst>
                <a:latin typeface="Frutiger 55 Roman" charset="0"/>
                <a:ea typeface="Arial" charset="0"/>
                <a:cs typeface="Arial" charset="0"/>
              </a:rPr>
              <a:t>“Inclusion is indispensable to excellence”</a:t>
            </a:r>
          </a:p>
          <a:p>
            <a:pPr lvl="1" algn="l" eaLnBrk="1" hangingPunct="1">
              <a:buSzPct val="75000"/>
              <a:defRPr/>
            </a:pPr>
            <a:endParaRPr lang="en-US" sz="1400" dirty="0" smtClean="0">
              <a:solidFill>
                <a:srgbClr val="FFFFFF"/>
              </a:solidFill>
              <a:latin typeface="Frutiger 55 Roman" charset="0"/>
              <a:ea typeface="Arial" charset="0"/>
              <a:cs typeface="Arial" charset="0"/>
            </a:endParaRPr>
          </a:p>
          <a:p>
            <a:pPr algn="l" eaLnBrk="1" hangingPunct="1">
              <a:buSzPct val="75000"/>
              <a:buFont typeface="Wingdings" charset="2"/>
              <a:buChar char=""/>
              <a:defRPr/>
            </a:pPr>
            <a:r>
              <a:rPr lang="en-US" sz="2800" dirty="0" smtClean="0">
                <a:latin typeface="Frutiger 55 Roman" charset="0"/>
                <a:ea typeface="Arial" charset="0"/>
                <a:cs typeface="Arial" charset="0"/>
              </a:rPr>
              <a:t> Advertising the position</a:t>
            </a:r>
            <a:endParaRPr lang="en-US" sz="2800" b="1" dirty="0">
              <a:effectLst>
                <a:outerShdw blurRad="50800" dist="38100" algn="r">
                  <a:srgbClr val="000000">
                    <a:alpha val="43000"/>
                  </a:srgbClr>
                </a:outerShdw>
              </a:effectLst>
              <a:latin typeface="Frutiger 55 Roman" charset="0"/>
              <a:ea typeface="Arial" charset="0"/>
              <a:cs typeface="Arial" charset="0"/>
            </a:endParaRPr>
          </a:p>
          <a:p>
            <a:pPr marL="800100" lvl="1" indent="-342900" algn="l" eaLnBrk="1" hangingPunct="1">
              <a:buSzPct val="75000"/>
              <a:buFont typeface="Wingdings" charset="2"/>
              <a:buChar char="§"/>
              <a:defRPr/>
            </a:pPr>
            <a:r>
              <a:rPr lang="en-US" sz="2400" b="1" dirty="0" smtClean="0">
                <a:solidFill>
                  <a:schemeClr val="bg1"/>
                </a:solidFill>
                <a:effectLst>
                  <a:outerShdw blurRad="50800" dist="38100" algn="r">
                    <a:srgbClr val="000000">
                      <a:alpha val="43000"/>
                    </a:srgbClr>
                  </a:outerShdw>
                </a:effectLst>
                <a:latin typeface="Frutiger 55 Roman" charset="0"/>
                <a:ea typeface="Arial" charset="0"/>
                <a:cs typeface="Arial" charset="0"/>
              </a:rPr>
              <a:t>Include diverse populations in the merit requirements for the position</a:t>
            </a:r>
          </a:p>
          <a:p>
            <a:pPr marL="800100" lvl="1" indent="-342900" algn="l" eaLnBrk="1" hangingPunct="1">
              <a:buSzPct val="75000"/>
              <a:buFont typeface="Wingdings" charset="2"/>
              <a:buChar char="§"/>
              <a:defRPr/>
            </a:pPr>
            <a:r>
              <a:rPr lang="en-US" sz="2400" b="1" dirty="0" smtClean="0">
                <a:solidFill>
                  <a:schemeClr val="bg1"/>
                </a:solidFill>
                <a:effectLst>
                  <a:outerShdw blurRad="50800" dist="38100" algn="r">
                    <a:srgbClr val="000000">
                      <a:alpha val="43000"/>
                    </a:srgbClr>
                  </a:outerShdw>
                </a:effectLst>
                <a:latin typeface="Frutiger 55 Roman" charset="0"/>
                <a:ea typeface="Arial" charset="0"/>
                <a:cs typeface="Arial" charset="0"/>
              </a:rPr>
              <a:t>Requesting a diversity statement from the candidates</a:t>
            </a:r>
          </a:p>
          <a:p>
            <a:pPr marL="800100" lvl="1" indent="-342900" algn="l" eaLnBrk="1" hangingPunct="1">
              <a:buSzPct val="75000"/>
              <a:buFont typeface="Wingdings" charset="2"/>
              <a:buChar char="§"/>
              <a:defRPr/>
            </a:pPr>
            <a:r>
              <a:rPr lang="en-US" sz="2400" b="1" dirty="0" smtClean="0">
                <a:solidFill>
                  <a:schemeClr val="bg1"/>
                </a:solidFill>
                <a:effectLst>
                  <a:outerShdw blurRad="50800" dist="38100" algn="r">
                    <a:srgbClr val="000000">
                      <a:alpha val="43000"/>
                    </a:srgbClr>
                  </a:outerShdw>
                </a:effectLst>
                <a:latin typeface="Frutiger 55 Roman" charset="0"/>
                <a:ea typeface="Arial" charset="0"/>
                <a:cs typeface="Arial" charset="0"/>
              </a:rPr>
              <a:t>Mobilizing professional networks of current faculty</a:t>
            </a:r>
          </a:p>
          <a:p>
            <a:pPr marL="800100" lvl="1" indent="-342900" algn="l" eaLnBrk="1" hangingPunct="1">
              <a:buSzPct val="75000"/>
              <a:buFont typeface="Wingdings" charset="2"/>
              <a:buChar char="§"/>
              <a:defRPr/>
            </a:pPr>
            <a:endParaRPr lang="en-US" sz="2400" b="1" dirty="0" smtClean="0">
              <a:effectLst>
                <a:outerShdw blurRad="50800" dist="38100" algn="r">
                  <a:srgbClr val="000000">
                    <a:alpha val="43000"/>
                  </a:srgbClr>
                </a:outerShdw>
              </a:effectLst>
              <a:latin typeface="Frutiger 55 Roman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477967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3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3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133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133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133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133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331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1331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4000" y="1003300"/>
            <a:ext cx="8623300" cy="48387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57200" y="6059269"/>
            <a:ext cx="701428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Julia K. Parrish, Associate Dean for Academic Affairs and Diversity,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 College of the Environment, University of Washington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9833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6700" y="685800"/>
            <a:ext cx="8597900" cy="6070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13251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2900" y="609600"/>
            <a:ext cx="8445500" cy="609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91814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57200"/>
            <a:ext cx="9144000" cy="63385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81317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ctrTitle"/>
          </p:nvPr>
        </p:nvSpPr>
        <p:spPr>
          <a:xfrm>
            <a:off x="685800" y="533400"/>
            <a:ext cx="7772400" cy="914400"/>
          </a:xfrm>
        </p:spPr>
        <p:txBody>
          <a:bodyPr/>
          <a:lstStyle/>
          <a:p>
            <a:pPr eaLnBrk="1" hangingPunct="1">
              <a:defRPr/>
            </a:pPr>
            <a:r>
              <a:rPr lang="en-US" sz="4000" b="1" dirty="0" smtClean="0">
                <a:effectLst>
                  <a:outerShdw blurRad="50800" dist="38100" dir="2700000" algn="br">
                    <a:srgbClr val="000000">
                      <a:alpha val="43000"/>
                    </a:srgbClr>
                  </a:outerShdw>
                </a:effectLst>
                <a:latin typeface="Frutiger 65 Bold" charset="0"/>
                <a:ea typeface="Arial" charset="0"/>
                <a:cs typeface="Arial" charset="0"/>
              </a:rPr>
              <a:t>Practices and Strategies</a:t>
            </a:r>
          </a:p>
        </p:txBody>
      </p:sp>
      <p:sp>
        <p:nvSpPr>
          <p:cNvPr id="13315" name="Subtitle 2"/>
          <p:cNvSpPr>
            <a:spLocks noGrp="1"/>
          </p:cNvSpPr>
          <p:nvPr>
            <p:ph type="subTitle" idx="1"/>
          </p:nvPr>
        </p:nvSpPr>
        <p:spPr>
          <a:xfrm>
            <a:off x="533400" y="1371600"/>
            <a:ext cx="8153400" cy="5486400"/>
          </a:xfrm>
        </p:spPr>
        <p:txBody>
          <a:bodyPr/>
          <a:lstStyle/>
          <a:p>
            <a:pPr algn="l" eaLnBrk="1" hangingPunct="1">
              <a:buSzPct val="75000"/>
              <a:buFont typeface="Wingdings" charset="2"/>
              <a:buChar char=""/>
              <a:defRPr/>
            </a:pPr>
            <a:endParaRPr lang="en-US" sz="1800" dirty="0" smtClean="0">
              <a:solidFill>
                <a:srgbClr val="FFFFFF"/>
              </a:solidFill>
              <a:latin typeface="Frutiger 55 Roman" charset="0"/>
              <a:ea typeface="Arial" charset="0"/>
              <a:cs typeface="Arial" charset="0"/>
            </a:endParaRPr>
          </a:p>
          <a:p>
            <a:pPr algn="l" eaLnBrk="1" hangingPunct="1">
              <a:buSzPct val="75000"/>
              <a:buFont typeface="Wingdings" charset="2"/>
              <a:buChar char=""/>
              <a:defRPr/>
            </a:pPr>
            <a:r>
              <a:rPr lang="en-US" sz="2800" dirty="0">
                <a:latin typeface="Frutiger 55 Roman" charset="0"/>
                <a:ea typeface="Arial" charset="0"/>
                <a:cs typeface="Arial" charset="0"/>
              </a:rPr>
              <a:t> </a:t>
            </a:r>
            <a:r>
              <a:rPr lang="en-US" sz="2800" dirty="0" smtClean="0">
                <a:latin typeface="Frutiger 55 Roman" charset="0"/>
                <a:ea typeface="Arial" charset="0"/>
                <a:cs typeface="Arial" charset="0"/>
              </a:rPr>
              <a:t>Evaluating Candidates</a:t>
            </a:r>
            <a:endParaRPr lang="en-US" sz="2800" b="1" dirty="0" smtClean="0">
              <a:effectLst>
                <a:outerShdw blurRad="50800" dist="38100" algn="r">
                  <a:srgbClr val="000000">
                    <a:alpha val="43000"/>
                  </a:srgbClr>
                </a:outerShdw>
              </a:effectLst>
              <a:latin typeface="Frutiger 55 Roman" charset="0"/>
              <a:ea typeface="Arial" charset="0"/>
              <a:cs typeface="Arial" charset="0"/>
            </a:endParaRPr>
          </a:p>
          <a:p>
            <a:pPr marL="800100" lvl="1" indent="-342900" algn="l" eaLnBrk="1" hangingPunct="1">
              <a:buSzPct val="75000"/>
              <a:buFont typeface="Wingdings" charset="2"/>
              <a:buChar char="§"/>
              <a:defRPr/>
            </a:pPr>
            <a:r>
              <a:rPr lang="en-US" sz="2400" b="1" dirty="0" smtClean="0">
                <a:solidFill>
                  <a:schemeClr val="bg1"/>
                </a:solidFill>
                <a:effectLst>
                  <a:outerShdw blurRad="50800" dist="38100" algn="r">
                    <a:srgbClr val="000000">
                      <a:alpha val="43000"/>
                    </a:srgbClr>
                  </a:outerShdw>
                </a:effectLst>
                <a:latin typeface="Frutiger 55 Roman" charset="0"/>
                <a:ea typeface="Arial" charset="0"/>
                <a:cs typeface="Arial" charset="0"/>
              </a:rPr>
              <a:t>Using an inclusive matrix of criteria</a:t>
            </a:r>
          </a:p>
          <a:p>
            <a:pPr marL="800100" lvl="1" indent="-342900" algn="l" eaLnBrk="1" hangingPunct="1">
              <a:buSzPct val="75000"/>
              <a:buFont typeface="Wingdings" charset="2"/>
              <a:buChar char="§"/>
              <a:defRPr/>
            </a:pPr>
            <a:r>
              <a:rPr lang="en-US" sz="2400" b="1" dirty="0" smtClean="0">
                <a:solidFill>
                  <a:schemeClr val="bg1"/>
                </a:solidFill>
                <a:effectLst>
                  <a:outerShdw blurRad="50800" dist="38100" algn="r">
                    <a:srgbClr val="000000">
                      <a:alpha val="43000"/>
                    </a:srgbClr>
                  </a:outerShdw>
                </a:effectLst>
                <a:latin typeface="Frutiger 55 Roman" charset="0"/>
                <a:ea typeface="Arial" charset="0"/>
                <a:cs typeface="Arial" charset="0"/>
              </a:rPr>
              <a:t>Limiting unconscious bias</a:t>
            </a:r>
          </a:p>
          <a:p>
            <a:pPr marL="800100" lvl="1" indent="-342900" algn="l" eaLnBrk="1" hangingPunct="1">
              <a:buSzPct val="75000"/>
              <a:buFont typeface="Wingdings" charset="2"/>
              <a:buChar char="§"/>
              <a:defRPr/>
            </a:pPr>
            <a:r>
              <a:rPr lang="en-US" sz="2400" b="1" dirty="0" smtClean="0">
                <a:solidFill>
                  <a:schemeClr val="bg1"/>
                </a:solidFill>
                <a:effectLst>
                  <a:outerShdw blurRad="50800" dist="38100" algn="r">
                    <a:srgbClr val="000000">
                      <a:alpha val="43000"/>
                    </a:srgbClr>
                  </a:outerShdw>
                </a:effectLst>
                <a:latin typeface="Frutiger 55 Roman" charset="0"/>
                <a:ea typeface="Arial" charset="0"/>
                <a:cs typeface="Arial" charset="0"/>
              </a:rPr>
              <a:t>Valuing inclusion as an intentional strategy</a:t>
            </a:r>
          </a:p>
          <a:p>
            <a:pPr lvl="1" algn="l" eaLnBrk="1" hangingPunct="1">
              <a:buSzPct val="75000"/>
              <a:defRPr/>
            </a:pPr>
            <a:endParaRPr lang="en-US" sz="1400" dirty="0" smtClean="0">
              <a:solidFill>
                <a:srgbClr val="FFFFFF"/>
              </a:solidFill>
              <a:latin typeface="Frutiger 55 Roman" charset="0"/>
              <a:ea typeface="Arial" charset="0"/>
              <a:cs typeface="Arial" charset="0"/>
            </a:endParaRPr>
          </a:p>
          <a:p>
            <a:pPr lvl="1" algn="l" eaLnBrk="1" hangingPunct="1">
              <a:buSzPct val="75000"/>
              <a:defRPr/>
            </a:pPr>
            <a:endParaRPr lang="en-US" sz="2400" b="1" dirty="0" smtClean="0">
              <a:effectLst>
                <a:outerShdw blurRad="50800" dist="38100" algn="r">
                  <a:srgbClr val="000000">
                    <a:alpha val="43000"/>
                  </a:srgbClr>
                </a:outerShdw>
              </a:effectLst>
              <a:latin typeface="Frutiger 55 Roman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529573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3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3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133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133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838200"/>
            <a:ext cx="9144000" cy="517343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33400" y="6324600"/>
            <a:ext cx="42006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UCLA and University of Michigan, 2012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50985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ctrTitle"/>
          </p:nvPr>
        </p:nvSpPr>
        <p:spPr>
          <a:xfrm>
            <a:off x="685800" y="457200"/>
            <a:ext cx="7772400" cy="1447800"/>
          </a:xfrm>
        </p:spPr>
        <p:txBody>
          <a:bodyPr/>
          <a:lstStyle/>
          <a:p>
            <a:pPr eaLnBrk="1" hangingPunct="1">
              <a:defRPr/>
            </a:pPr>
            <a:r>
              <a:rPr lang="en-US" sz="4000" b="1" dirty="0" smtClean="0">
                <a:effectLst>
                  <a:outerShdw blurRad="50800" dist="38100" dir="2700000" algn="br">
                    <a:srgbClr val="000000">
                      <a:alpha val="43000"/>
                    </a:srgbClr>
                  </a:outerShdw>
                </a:effectLst>
                <a:latin typeface="Frutiger 65 Bold" charset="0"/>
                <a:ea typeface="Arial" charset="0"/>
                <a:cs typeface="Arial" charset="0"/>
              </a:rPr>
              <a:t>Inclusion and Diversity</a:t>
            </a:r>
          </a:p>
        </p:txBody>
      </p:sp>
      <p:sp>
        <p:nvSpPr>
          <p:cNvPr id="13315" name="Subtitle 2"/>
          <p:cNvSpPr>
            <a:spLocks noGrp="1"/>
          </p:cNvSpPr>
          <p:nvPr>
            <p:ph type="subTitle" idx="1"/>
          </p:nvPr>
        </p:nvSpPr>
        <p:spPr>
          <a:xfrm>
            <a:off x="533400" y="1600200"/>
            <a:ext cx="8153400" cy="4419600"/>
          </a:xfrm>
        </p:spPr>
        <p:txBody>
          <a:bodyPr/>
          <a:lstStyle/>
          <a:p>
            <a:pPr algn="l" eaLnBrk="1" hangingPunct="1">
              <a:buSzPct val="75000"/>
              <a:buFont typeface="Wingdings" charset="2"/>
              <a:buChar char=""/>
              <a:defRPr/>
            </a:pPr>
            <a:endParaRPr lang="en-US" sz="1800" dirty="0" smtClean="0">
              <a:solidFill>
                <a:srgbClr val="FFFFFF"/>
              </a:solidFill>
              <a:latin typeface="Frutiger 55 Roman" charset="0"/>
              <a:ea typeface="Arial" charset="0"/>
              <a:cs typeface="Arial" charset="0"/>
            </a:endParaRPr>
          </a:p>
          <a:p>
            <a:pPr algn="l" eaLnBrk="1" hangingPunct="1">
              <a:buSzPct val="75000"/>
              <a:buFont typeface="Wingdings" charset="2"/>
              <a:buChar char=""/>
              <a:defRPr/>
            </a:pPr>
            <a:r>
              <a:rPr lang="en-US" sz="2800" dirty="0" smtClean="0">
                <a:latin typeface="Frutiger 55 Roman" charset="0"/>
                <a:ea typeface="Arial" charset="0"/>
                <a:cs typeface="Arial" charset="0"/>
              </a:rPr>
              <a:t> </a:t>
            </a:r>
            <a:r>
              <a:rPr lang="en-US" sz="2800" b="1" dirty="0" smtClean="0">
                <a:effectLst>
                  <a:outerShdw blurRad="50800" dist="38100" algn="r">
                    <a:srgbClr val="000000">
                      <a:alpha val="43000"/>
                    </a:srgbClr>
                  </a:outerShdw>
                </a:effectLst>
                <a:latin typeface="Frutiger 55 Roman" charset="0"/>
                <a:ea typeface="Arial" charset="0"/>
                <a:cs typeface="Arial" charset="0"/>
              </a:rPr>
              <a:t>Inclusion is indispensable to excellence</a:t>
            </a:r>
          </a:p>
          <a:p>
            <a:pPr marL="800100" lvl="1" indent="-342900" algn="l" eaLnBrk="1" hangingPunct="1">
              <a:buSzPct val="75000"/>
              <a:buFont typeface="Wingdings" charset="2"/>
              <a:buChar char="§"/>
              <a:defRPr/>
            </a:pPr>
            <a:r>
              <a:rPr lang="en-US" sz="2400" b="1" dirty="0" smtClean="0">
                <a:solidFill>
                  <a:schemeClr val="bg1"/>
                </a:solidFill>
                <a:effectLst>
                  <a:outerShdw blurRad="50800" dist="38100" algn="r">
                    <a:srgbClr val="000000">
                      <a:alpha val="43000"/>
                    </a:srgbClr>
                  </a:outerShdw>
                </a:effectLst>
                <a:latin typeface="Frutiger 55 Roman" charset="0"/>
                <a:ea typeface="Arial" charset="0"/>
                <a:cs typeface="Arial" charset="0"/>
              </a:rPr>
              <a:t>Expanding organizational capacity</a:t>
            </a:r>
          </a:p>
          <a:p>
            <a:pPr marL="800100" lvl="1" indent="-342900" algn="l" eaLnBrk="1" hangingPunct="1">
              <a:buSzPct val="75000"/>
              <a:buFont typeface="Wingdings" charset="2"/>
              <a:buChar char="§"/>
              <a:defRPr/>
            </a:pPr>
            <a:r>
              <a:rPr lang="en-US" sz="2400" b="1" dirty="0" smtClean="0">
                <a:solidFill>
                  <a:schemeClr val="bg1"/>
                </a:solidFill>
                <a:effectLst>
                  <a:outerShdw blurRad="50800" dist="38100" algn="r">
                    <a:srgbClr val="000000">
                      <a:alpha val="43000"/>
                    </a:srgbClr>
                  </a:outerShdw>
                </a:effectLst>
                <a:latin typeface="Frutiger 55 Roman" charset="0"/>
                <a:ea typeface="Arial" charset="0"/>
                <a:cs typeface="Arial" charset="0"/>
              </a:rPr>
              <a:t>Placing inclusion central to the mission of the institution</a:t>
            </a:r>
            <a:r>
              <a:rPr lang="en-US" sz="1400" dirty="0" smtClean="0">
                <a:solidFill>
                  <a:srgbClr val="FFFFFF"/>
                </a:solidFill>
                <a:latin typeface="Frutiger 55 Roman" charset="0"/>
                <a:ea typeface="Arial" charset="0"/>
                <a:cs typeface="Arial" charset="0"/>
              </a:rPr>
              <a:t/>
            </a:r>
            <a:br>
              <a:rPr lang="en-US" sz="1400" dirty="0" smtClean="0">
                <a:solidFill>
                  <a:srgbClr val="FFFFFF"/>
                </a:solidFill>
                <a:latin typeface="Frutiger 55 Roman" charset="0"/>
                <a:ea typeface="Arial" charset="0"/>
                <a:cs typeface="Arial" charset="0"/>
              </a:rPr>
            </a:br>
            <a:endParaRPr lang="en-US" sz="1400" dirty="0" smtClean="0">
              <a:solidFill>
                <a:srgbClr val="FFFFFF"/>
              </a:solidFill>
              <a:latin typeface="Frutiger 55 Roman" charset="0"/>
              <a:ea typeface="Arial" charset="0"/>
              <a:cs typeface="Arial" charset="0"/>
            </a:endParaRPr>
          </a:p>
          <a:p>
            <a:pPr algn="l" eaLnBrk="1" hangingPunct="1">
              <a:buSzPct val="75000"/>
              <a:buFont typeface="Wingdings" charset="2"/>
              <a:buChar char=""/>
              <a:defRPr/>
            </a:pPr>
            <a:r>
              <a:rPr lang="en-US" sz="2800" dirty="0" smtClean="0">
                <a:latin typeface="Frutiger 55 Roman" charset="0"/>
                <a:ea typeface="Arial" charset="0"/>
                <a:cs typeface="Arial" charset="0"/>
              </a:rPr>
              <a:t> </a:t>
            </a:r>
            <a:r>
              <a:rPr lang="en-US" sz="2800" b="1" dirty="0">
                <a:effectLst>
                  <a:outerShdw blurRad="50800" dist="38100" algn="r">
                    <a:srgbClr val="000000">
                      <a:alpha val="43000"/>
                    </a:srgbClr>
                  </a:outerShdw>
                </a:effectLst>
                <a:latin typeface="Frutiger 55 Roman" charset="0"/>
                <a:ea typeface="Arial" charset="0"/>
                <a:cs typeface="Arial" charset="0"/>
              </a:rPr>
              <a:t>I</a:t>
            </a:r>
            <a:r>
              <a:rPr lang="en-US" sz="2800" b="1" dirty="0" smtClean="0">
                <a:effectLst>
                  <a:outerShdw blurRad="50800" dist="38100" algn="r">
                    <a:srgbClr val="000000">
                      <a:alpha val="43000"/>
                    </a:srgbClr>
                  </a:outerShdw>
                </a:effectLst>
                <a:latin typeface="Frutiger 55 Roman" charset="0"/>
                <a:ea typeface="Arial" charset="0"/>
                <a:cs typeface="Arial" charset="0"/>
              </a:rPr>
              <a:t>nnovation is necessary for progress</a:t>
            </a:r>
            <a:endParaRPr lang="en-US" sz="2800" b="1" dirty="0">
              <a:effectLst>
                <a:outerShdw blurRad="50800" dist="38100" algn="r">
                  <a:srgbClr val="000000">
                    <a:alpha val="43000"/>
                  </a:srgbClr>
                </a:outerShdw>
              </a:effectLst>
              <a:latin typeface="Frutiger 55 Roman" charset="0"/>
              <a:ea typeface="Arial" charset="0"/>
              <a:cs typeface="Arial" charset="0"/>
            </a:endParaRPr>
          </a:p>
          <a:p>
            <a:pPr marL="800100" lvl="1" indent="-342900" algn="l" eaLnBrk="1" hangingPunct="1">
              <a:buSzPct val="75000"/>
              <a:buFont typeface="Wingdings" charset="2"/>
              <a:buChar char="§"/>
              <a:defRPr/>
            </a:pPr>
            <a:r>
              <a:rPr lang="en-US" sz="2400" b="1" dirty="0" smtClean="0">
                <a:solidFill>
                  <a:schemeClr val="bg1"/>
                </a:solidFill>
                <a:effectLst>
                  <a:outerShdw blurRad="50800" dist="38100" algn="r">
                    <a:srgbClr val="000000">
                      <a:alpha val="43000"/>
                    </a:srgbClr>
                  </a:outerShdw>
                </a:effectLst>
                <a:latin typeface="Frutiger 55 Roman" charset="0"/>
                <a:ea typeface="Arial" charset="0"/>
                <a:cs typeface="Arial" charset="0"/>
              </a:rPr>
              <a:t>Past practices are not sufficient</a:t>
            </a:r>
          </a:p>
          <a:p>
            <a:pPr marL="800100" lvl="1" indent="-342900" algn="l" eaLnBrk="1" hangingPunct="1">
              <a:buSzPct val="75000"/>
              <a:buFont typeface="Wingdings" charset="2"/>
              <a:buChar char="§"/>
              <a:defRPr/>
            </a:pPr>
            <a:r>
              <a:rPr lang="en-US" sz="2400" b="1" dirty="0" smtClean="0">
                <a:solidFill>
                  <a:schemeClr val="bg1"/>
                </a:solidFill>
                <a:effectLst>
                  <a:outerShdw blurRad="50800" dist="38100" algn="r">
                    <a:srgbClr val="000000">
                      <a:alpha val="43000"/>
                    </a:srgbClr>
                  </a:outerShdw>
                </a:effectLst>
                <a:latin typeface="Frutiger 55 Roman" charset="0"/>
                <a:ea typeface="Arial" charset="0"/>
                <a:cs typeface="Arial" charset="0"/>
              </a:rPr>
              <a:t>Past insights are limited</a:t>
            </a:r>
          </a:p>
          <a:p>
            <a:pPr marL="800100" lvl="1" indent="-342900" algn="l" eaLnBrk="1" hangingPunct="1">
              <a:buSzPct val="75000"/>
              <a:buFont typeface="Wingdings" charset="2"/>
              <a:buChar char="§"/>
              <a:defRPr/>
            </a:pPr>
            <a:endParaRPr lang="en-US" sz="2400" b="1" dirty="0" smtClean="0">
              <a:effectLst>
                <a:outerShdw blurRad="50800" dist="38100" algn="r">
                  <a:srgbClr val="000000">
                    <a:alpha val="43000"/>
                  </a:srgbClr>
                </a:outerShdw>
              </a:effectLst>
              <a:latin typeface="Frutiger 55 Roman" charset="0"/>
              <a:ea typeface="Arial" charset="0"/>
              <a:cs typeface="Arial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3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3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133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133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133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133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7800" y="533400"/>
            <a:ext cx="8788400" cy="6235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17119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3200" y="457200"/>
            <a:ext cx="8724900" cy="6324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09921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219200" y="1371600"/>
            <a:ext cx="7467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</a:rPr>
              <a:t>Implicit Association and Unconscious Bias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752600" y="2133600"/>
            <a:ext cx="575029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u="sng" dirty="0">
                <a:hlinkClick r:id="rId3"/>
              </a:rPr>
              <a:t>https://</a:t>
            </a:r>
            <a:r>
              <a:rPr lang="en-US" sz="2400" u="sng" dirty="0" err="1">
                <a:hlinkClick r:id="rId3"/>
              </a:rPr>
              <a:t>implicit.harvard.edu</a:t>
            </a:r>
            <a:r>
              <a:rPr lang="en-US" sz="2400" u="sng" dirty="0">
                <a:hlinkClick r:id="rId3"/>
              </a:rPr>
              <a:t>/implicit/demo/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7247496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ctrTitle"/>
          </p:nvPr>
        </p:nvSpPr>
        <p:spPr>
          <a:xfrm>
            <a:off x="685800" y="533400"/>
            <a:ext cx="7772400" cy="914400"/>
          </a:xfrm>
        </p:spPr>
        <p:txBody>
          <a:bodyPr/>
          <a:lstStyle/>
          <a:p>
            <a:pPr eaLnBrk="1" hangingPunct="1">
              <a:defRPr/>
            </a:pPr>
            <a:r>
              <a:rPr lang="en-US" sz="4000" b="1" dirty="0" smtClean="0">
                <a:effectLst>
                  <a:outerShdw blurRad="50800" dist="38100" dir="2700000" algn="br">
                    <a:srgbClr val="000000">
                      <a:alpha val="43000"/>
                    </a:srgbClr>
                  </a:outerShdw>
                </a:effectLst>
                <a:latin typeface="Frutiger 65 Bold" charset="0"/>
                <a:ea typeface="Arial" charset="0"/>
                <a:cs typeface="Arial" charset="0"/>
              </a:rPr>
              <a:t>Practice and Strategies</a:t>
            </a:r>
          </a:p>
        </p:txBody>
      </p:sp>
      <p:sp>
        <p:nvSpPr>
          <p:cNvPr id="13315" name="Subtitle 2"/>
          <p:cNvSpPr>
            <a:spLocks noGrp="1"/>
          </p:cNvSpPr>
          <p:nvPr>
            <p:ph type="subTitle" idx="1"/>
          </p:nvPr>
        </p:nvSpPr>
        <p:spPr>
          <a:xfrm>
            <a:off x="533400" y="1371600"/>
            <a:ext cx="8153400" cy="5486400"/>
          </a:xfrm>
        </p:spPr>
        <p:txBody>
          <a:bodyPr/>
          <a:lstStyle/>
          <a:p>
            <a:pPr algn="l" eaLnBrk="1" hangingPunct="1">
              <a:buSzPct val="75000"/>
              <a:buFont typeface="Wingdings" charset="2"/>
              <a:buChar char=""/>
              <a:defRPr/>
            </a:pPr>
            <a:endParaRPr lang="en-US" sz="1800" dirty="0" smtClean="0">
              <a:solidFill>
                <a:srgbClr val="FFFFFF"/>
              </a:solidFill>
              <a:latin typeface="Frutiger 55 Roman" charset="0"/>
              <a:ea typeface="Arial" charset="0"/>
              <a:cs typeface="Arial" charset="0"/>
            </a:endParaRPr>
          </a:p>
          <a:p>
            <a:pPr algn="l" eaLnBrk="1" hangingPunct="1">
              <a:buSzPct val="75000"/>
              <a:buFont typeface="Wingdings" charset="2"/>
              <a:buChar char=""/>
              <a:defRPr/>
            </a:pPr>
            <a:r>
              <a:rPr lang="en-US" sz="2800" dirty="0">
                <a:latin typeface="Frutiger 55 Roman" charset="0"/>
                <a:ea typeface="Arial" charset="0"/>
                <a:cs typeface="Arial" charset="0"/>
              </a:rPr>
              <a:t> </a:t>
            </a:r>
            <a:r>
              <a:rPr lang="en-US" sz="2800" dirty="0" smtClean="0">
                <a:latin typeface="Frutiger 55 Roman" charset="0"/>
                <a:ea typeface="Arial" charset="0"/>
                <a:cs typeface="Arial" charset="0"/>
              </a:rPr>
              <a:t>Evaluating Candidates</a:t>
            </a:r>
            <a:endParaRPr lang="en-US" sz="2800" b="1" dirty="0" smtClean="0">
              <a:effectLst>
                <a:outerShdw blurRad="50800" dist="38100" algn="r">
                  <a:srgbClr val="000000">
                    <a:alpha val="43000"/>
                  </a:srgbClr>
                </a:outerShdw>
              </a:effectLst>
              <a:latin typeface="Frutiger 55 Roman" charset="0"/>
              <a:ea typeface="Arial" charset="0"/>
              <a:cs typeface="Arial" charset="0"/>
            </a:endParaRPr>
          </a:p>
          <a:p>
            <a:pPr marL="800100" lvl="1" indent="-342900" algn="l" eaLnBrk="1" hangingPunct="1">
              <a:buSzPct val="75000"/>
              <a:buFont typeface="Wingdings" charset="2"/>
              <a:buChar char="§"/>
              <a:defRPr/>
            </a:pPr>
            <a:r>
              <a:rPr lang="en-US" sz="2400" b="1" dirty="0" smtClean="0">
                <a:solidFill>
                  <a:schemeClr val="bg1"/>
                </a:solidFill>
                <a:effectLst>
                  <a:outerShdw blurRad="50800" dist="38100" algn="r">
                    <a:srgbClr val="000000">
                      <a:alpha val="43000"/>
                    </a:srgbClr>
                  </a:outerShdw>
                </a:effectLst>
                <a:latin typeface="Frutiger 55 Roman" charset="0"/>
                <a:ea typeface="Arial" charset="0"/>
                <a:cs typeface="Arial" charset="0"/>
              </a:rPr>
              <a:t>Using an inclusive matrix of criteria</a:t>
            </a:r>
          </a:p>
          <a:p>
            <a:pPr marL="800100" lvl="1" indent="-342900" algn="l" eaLnBrk="1" hangingPunct="1">
              <a:buSzPct val="75000"/>
              <a:buFont typeface="Wingdings" charset="2"/>
              <a:buChar char="§"/>
              <a:defRPr/>
            </a:pPr>
            <a:r>
              <a:rPr lang="en-US" sz="2400" b="1" dirty="0" smtClean="0">
                <a:solidFill>
                  <a:schemeClr val="bg1"/>
                </a:solidFill>
                <a:effectLst>
                  <a:outerShdw blurRad="50800" dist="38100" algn="r">
                    <a:srgbClr val="000000">
                      <a:alpha val="43000"/>
                    </a:srgbClr>
                  </a:outerShdw>
                </a:effectLst>
                <a:latin typeface="Frutiger 55 Roman" charset="0"/>
                <a:ea typeface="Arial" charset="0"/>
                <a:cs typeface="Arial" charset="0"/>
              </a:rPr>
              <a:t>Limiting unconscious bias</a:t>
            </a:r>
          </a:p>
          <a:p>
            <a:pPr marL="800100" lvl="1" indent="-342900" algn="l" eaLnBrk="1" hangingPunct="1">
              <a:buSzPct val="75000"/>
              <a:buFont typeface="Wingdings" charset="2"/>
              <a:buChar char="§"/>
              <a:defRPr/>
            </a:pPr>
            <a:r>
              <a:rPr lang="en-US" sz="2400" b="1" dirty="0" smtClean="0">
                <a:solidFill>
                  <a:schemeClr val="bg1"/>
                </a:solidFill>
                <a:effectLst>
                  <a:outerShdw blurRad="50800" dist="38100" algn="r">
                    <a:srgbClr val="000000">
                      <a:alpha val="43000"/>
                    </a:srgbClr>
                  </a:outerShdw>
                </a:effectLst>
                <a:latin typeface="Frutiger 55 Roman" charset="0"/>
                <a:ea typeface="Arial" charset="0"/>
                <a:cs typeface="Arial" charset="0"/>
              </a:rPr>
              <a:t>Valuing inclusion as an intentional strategy</a:t>
            </a:r>
          </a:p>
          <a:p>
            <a:pPr lvl="1" algn="l" eaLnBrk="1" hangingPunct="1">
              <a:buSzPct val="75000"/>
              <a:defRPr/>
            </a:pPr>
            <a:endParaRPr lang="en-US" sz="1400" dirty="0" smtClean="0">
              <a:solidFill>
                <a:srgbClr val="FFFFFF"/>
              </a:solidFill>
              <a:latin typeface="Frutiger 55 Roman" charset="0"/>
              <a:ea typeface="Arial" charset="0"/>
              <a:cs typeface="Arial" charset="0"/>
            </a:endParaRPr>
          </a:p>
          <a:p>
            <a:pPr algn="l" eaLnBrk="1" hangingPunct="1">
              <a:buSzPct val="75000"/>
              <a:buFont typeface="Wingdings" charset="2"/>
              <a:buChar char=""/>
              <a:defRPr/>
            </a:pPr>
            <a:r>
              <a:rPr lang="en-US" sz="2800" dirty="0">
                <a:latin typeface="Frutiger 55 Roman" charset="0"/>
                <a:ea typeface="Arial" charset="0"/>
                <a:cs typeface="Arial" charset="0"/>
              </a:rPr>
              <a:t> </a:t>
            </a:r>
            <a:r>
              <a:rPr lang="en-US" sz="2800" dirty="0" smtClean="0">
                <a:latin typeface="Frutiger 55 Roman" charset="0"/>
                <a:ea typeface="Arial" charset="0"/>
                <a:cs typeface="Arial" charset="0"/>
              </a:rPr>
              <a:t>Ensuring success, promotion, tenure</a:t>
            </a:r>
            <a:endParaRPr lang="en-US" sz="2800" b="1" dirty="0">
              <a:effectLst>
                <a:outerShdw blurRad="50800" dist="38100" algn="r">
                  <a:srgbClr val="000000">
                    <a:alpha val="43000"/>
                  </a:srgbClr>
                </a:outerShdw>
              </a:effectLst>
              <a:latin typeface="Frutiger 55 Roman" charset="0"/>
              <a:ea typeface="Arial" charset="0"/>
              <a:cs typeface="Arial" charset="0"/>
            </a:endParaRPr>
          </a:p>
          <a:p>
            <a:pPr marL="800100" lvl="1" indent="-342900" algn="l" eaLnBrk="1" hangingPunct="1">
              <a:buSzPct val="75000"/>
              <a:buFont typeface="Wingdings" charset="2"/>
              <a:buChar char="§"/>
              <a:defRPr/>
            </a:pPr>
            <a:r>
              <a:rPr lang="en-US" sz="2400" b="1" dirty="0" smtClean="0">
                <a:solidFill>
                  <a:schemeClr val="bg1"/>
                </a:solidFill>
                <a:effectLst>
                  <a:outerShdw blurRad="50800" dist="38100" algn="r">
                    <a:srgbClr val="000000">
                      <a:alpha val="43000"/>
                    </a:srgbClr>
                  </a:outerShdw>
                </a:effectLst>
                <a:latin typeface="Frutiger 55 Roman" charset="0"/>
                <a:ea typeface="Arial" charset="0"/>
                <a:cs typeface="Arial" charset="0"/>
              </a:rPr>
              <a:t>Cluster hiring</a:t>
            </a:r>
          </a:p>
          <a:p>
            <a:pPr marL="800100" lvl="1" indent="-342900" algn="l" eaLnBrk="1" hangingPunct="1">
              <a:buSzPct val="75000"/>
              <a:buFont typeface="Wingdings" charset="2"/>
              <a:buChar char="§"/>
              <a:defRPr/>
            </a:pPr>
            <a:r>
              <a:rPr lang="en-US" sz="2400" b="1" dirty="0" smtClean="0">
                <a:solidFill>
                  <a:schemeClr val="bg1"/>
                </a:solidFill>
                <a:effectLst>
                  <a:outerShdw blurRad="50800" dist="38100" algn="r">
                    <a:srgbClr val="000000">
                      <a:alpha val="43000"/>
                    </a:srgbClr>
                  </a:outerShdw>
                </a:effectLst>
                <a:latin typeface="Frutiger 55 Roman" charset="0"/>
                <a:ea typeface="Arial" charset="0"/>
                <a:cs typeface="Arial" charset="0"/>
              </a:rPr>
              <a:t>Climate surveys</a:t>
            </a:r>
          </a:p>
          <a:p>
            <a:pPr marL="800100" lvl="1" indent="-342900" algn="l" eaLnBrk="1" hangingPunct="1">
              <a:buSzPct val="75000"/>
              <a:buFont typeface="Wingdings" charset="2"/>
              <a:buChar char="§"/>
              <a:defRPr/>
            </a:pPr>
            <a:r>
              <a:rPr lang="en-US" sz="2400" b="1" dirty="0" smtClean="0">
                <a:solidFill>
                  <a:schemeClr val="bg1"/>
                </a:solidFill>
                <a:effectLst>
                  <a:outerShdw blurRad="50800" dist="38100" algn="r">
                    <a:srgbClr val="000000">
                      <a:alpha val="43000"/>
                    </a:srgbClr>
                  </a:outerShdw>
                </a:effectLst>
                <a:latin typeface="Frutiger 55 Roman" charset="0"/>
                <a:ea typeface="Arial" charset="0"/>
                <a:cs typeface="Arial" charset="0"/>
              </a:rPr>
              <a:t>Mentoring</a:t>
            </a:r>
          </a:p>
          <a:p>
            <a:pPr marL="800100" lvl="1" indent="-342900" algn="l" eaLnBrk="1" hangingPunct="1">
              <a:buSzPct val="75000"/>
              <a:buFont typeface="Wingdings" charset="2"/>
              <a:buChar char="§"/>
              <a:defRPr/>
            </a:pPr>
            <a:r>
              <a:rPr lang="en-US" sz="2400" b="1" dirty="0" smtClean="0">
                <a:solidFill>
                  <a:schemeClr val="bg1"/>
                </a:solidFill>
                <a:effectLst>
                  <a:outerShdw blurRad="50800" dist="38100" algn="r">
                    <a:srgbClr val="000000">
                      <a:alpha val="43000"/>
                    </a:srgbClr>
                  </a:outerShdw>
                </a:effectLst>
                <a:latin typeface="Frutiger 55 Roman" charset="0"/>
                <a:ea typeface="Arial" charset="0"/>
                <a:cs typeface="Arial" charset="0"/>
              </a:rPr>
              <a:t>Providing opportunities for upward mobility</a:t>
            </a:r>
          </a:p>
          <a:p>
            <a:pPr marL="800100" lvl="1" indent="-342900" algn="l" eaLnBrk="1" hangingPunct="1">
              <a:buSzPct val="75000"/>
              <a:buFont typeface="Wingdings" charset="2"/>
              <a:buChar char="§"/>
              <a:defRPr/>
            </a:pPr>
            <a:endParaRPr lang="en-US" sz="2400" b="1" dirty="0" smtClean="0">
              <a:effectLst>
                <a:outerShdw blurRad="50800" dist="38100" algn="r">
                  <a:srgbClr val="000000">
                    <a:alpha val="43000"/>
                  </a:srgbClr>
                </a:outerShdw>
              </a:effectLst>
              <a:latin typeface="Frutiger 55 Roman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862830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3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3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133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133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133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133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331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1331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1331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ctrTitle"/>
          </p:nvPr>
        </p:nvSpPr>
        <p:spPr>
          <a:xfrm>
            <a:off x="685800" y="457200"/>
            <a:ext cx="7772400" cy="685800"/>
          </a:xfrm>
        </p:spPr>
        <p:txBody>
          <a:bodyPr/>
          <a:lstStyle/>
          <a:p>
            <a:pPr eaLnBrk="1" hangingPunct="1">
              <a:defRPr/>
            </a:pPr>
            <a:r>
              <a:rPr lang="en-US" sz="4000" b="1" dirty="0" smtClean="0">
                <a:effectLst>
                  <a:outerShdw blurRad="50800" dist="38100" dir="2700000" algn="br">
                    <a:srgbClr val="000000">
                      <a:alpha val="43000"/>
                    </a:srgbClr>
                  </a:outerShdw>
                </a:effectLst>
                <a:latin typeface="Frutiger 65 Bold" charset="0"/>
                <a:ea typeface="Arial" charset="0"/>
                <a:cs typeface="Arial" charset="0"/>
              </a:rPr>
              <a:t>Resources</a:t>
            </a:r>
          </a:p>
        </p:txBody>
      </p:sp>
      <p:sp>
        <p:nvSpPr>
          <p:cNvPr id="13315" name="Subtitle 2"/>
          <p:cNvSpPr>
            <a:spLocks noGrp="1"/>
          </p:cNvSpPr>
          <p:nvPr>
            <p:ph type="subTitle" idx="1"/>
          </p:nvPr>
        </p:nvSpPr>
        <p:spPr>
          <a:xfrm>
            <a:off x="533400" y="1219200"/>
            <a:ext cx="8153400" cy="5257800"/>
          </a:xfrm>
        </p:spPr>
        <p:txBody>
          <a:bodyPr/>
          <a:lstStyle/>
          <a:p>
            <a:pPr algn="l" eaLnBrk="1" hangingPunct="1">
              <a:buSzPct val="75000"/>
              <a:buFont typeface="Wingdings" charset="2"/>
              <a:buChar char=""/>
              <a:defRPr/>
            </a:pPr>
            <a:endParaRPr lang="en-US" sz="1800" dirty="0" smtClean="0">
              <a:solidFill>
                <a:srgbClr val="FFFFFF"/>
              </a:solidFill>
              <a:latin typeface="Frutiger 55 Roman" charset="0"/>
              <a:ea typeface="Arial" charset="0"/>
              <a:cs typeface="Arial" charset="0"/>
            </a:endParaRPr>
          </a:p>
          <a:p>
            <a:pPr algn="l" eaLnBrk="1" hangingPunct="1">
              <a:buSzPct val="75000"/>
              <a:buFont typeface="Wingdings" charset="2"/>
              <a:buChar char=""/>
              <a:defRPr/>
            </a:pPr>
            <a:r>
              <a:rPr lang="en-US" sz="2800" dirty="0">
                <a:latin typeface="Frutiger 55 Roman" charset="0"/>
                <a:ea typeface="Arial" charset="0"/>
                <a:cs typeface="Arial" charset="0"/>
              </a:rPr>
              <a:t> </a:t>
            </a:r>
            <a:r>
              <a:rPr lang="en-US" sz="2800" dirty="0" smtClean="0">
                <a:latin typeface="Frutiger 55 Roman" charset="0"/>
                <a:ea typeface="Arial" charset="0"/>
                <a:cs typeface="Arial" charset="0"/>
              </a:rPr>
              <a:t>Faculty Recruitment Toolkit</a:t>
            </a:r>
            <a:endParaRPr lang="en-US" sz="2800" b="1" dirty="0" smtClean="0">
              <a:effectLst>
                <a:outerShdw blurRad="50800" dist="38100" algn="r">
                  <a:srgbClr val="000000">
                    <a:alpha val="43000"/>
                  </a:srgbClr>
                </a:outerShdw>
              </a:effectLst>
              <a:latin typeface="Frutiger 55 Roman" charset="0"/>
              <a:ea typeface="Arial" charset="0"/>
              <a:cs typeface="Arial" charset="0"/>
            </a:endParaRPr>
          </a:p>
          <a:p>
            <a:pPr marL="800100" lvl="1" indent="-342900" algn="l" eaLnBrk="1" hangingPunct="1">
              <a:buSzPct val="75000"/>
              <a:buFont typeface="Wingdings" charset="2"/>
              <a:buChar char="§"/>
              <a:defRPr/>
            </a:pPr>
            <a:r>
              <a:rPr lang="en-US" sz="2400" b="1" dirty="0">
                <a:solidFill>
                  <a:schemeClr val="bg1"/>
                </a:solidFill>
                <a:effectLst>
                  <a:outerShdw blurRad="50800" dist="38100" algn="r">
                    <a:srgbClr val="000000">
                      <a:alpha val="43000"/>
                    </a:srgbClr>
                  </a:outerShdw>
                </a:effectLst>
                <a:latin typeface="Frutiger 55 Roman" charset="0"/>
                <a:ea typeface="Arial" charset="0"/>
                <a:cs typeface="Arial" charset="0"/>
                <a:hlinkClick r:id="rId3"/>
              </a:rPr>
              <a:t>http://www.washington.edu/diversity/avpfa/toolkit/</a:t>
            </a:r>
            <a:r>
              <a:rPr lang="en-US" sz="2400" b="1" dirty="0" smtClean="0">
                <a:solidFill>
                  <a:schemeClr val="bg1"/>
                </a:solidFill>
                <a:effectLst>
                  <a:outerShdw blurRad="50800" dist="38100" algn="r">
                    <a:srgbClr val="000000">
                      <a:alpha val="43000"/>
                    </a:srgbClr>
                  </a:outerShdw>
                </a:effectLst>
                <a:latin typeface="Frutiger 55 Roman" charset="0"/>
                <a:ea typeface="Arial" charset="0"/>
                <a:cs typeface="Arial" charset="0"/>
                <a:hlinkClick r:id="rId3"/>
              </a:rPr>
              <a:t>index.shtml</a:t>
            </a:r>
            <a:endParaRPr lang="en-US" sz="2400" b="1" dirty="0" smtClean="0">
              <a:solidFill>
                <a:schemeClr val="bg1"/>
              </a:solidFill>
              <a:effectLst>
                <a:outerShdw blurRad="50800" dist="38100" algn="r">
                  <a:srgbClr val="000000">
                    <a:alpha val="43000"/>
                  </a:srgbClr>
                </a:outerShdw>
              </a:effectLst>
              <a:latin typeface="Frutiger 55 Roman" charset="0"/>
              <a:ea typeface="Arial" charset="0"/>
              <a:cs typeface="Arial" charset="0"/>
            </a:endParaRPr>
          </a:p>
          <a:p>
            <a:pPr lvl="1" algn="l" eaLnBrk="1" hangingPunct="1">
              <a:buSzPct val="75000"/>
              <a:defRPr/>
            </a:pPr>
            <a:endParaRPr lang="en-US" sz="1400" dirty="0" smtClean="0">
              <a:solidFill>
                <a:srgbClr val="FFFFFF"/>
              </a:solidFill>
              <a:latin typeface="Frutiger 55 Roman" charset="0"/>
              <a:ea typeface="Arial" charset="0"/>
              <a:cs typeface="Arial" charset="0"/>
            </a:endParaRPr>
          </a:p>
          <a:p>
            <a:pPr lvl="1" algn="l" eaLnBrk="1" hangingPunct="1">
              <a:buSzPct val="75000"/>
              <a:defRPr/>
            </a:pPr>
            <a:endParaRPr lang="en-US" sz="1400" dirty="0" smtClean="0">
              <a:solidFill>
                <a:srgbClr val="FFFFFF"/>
              </a:solidFill>
              <a:latin typeface="Frutiger 55 Roman" charset="0"/>
              <a:ea typeface="Arial" charset="0"/>
              <a:cs typeface="Arial" charset="0"/>
            </a:endParaRPr>
          </a:p>
          <a:p>
            <a:pPr algn="l" eaLnBrk="1" hangingPunct="1">
              <a:buSzPct val="75000"/>
              <a:buFont typeface="Wingdings" charset="2"/>
              <a:buChar char=""/>
              <a:defRPr/>
            </a:pPr>
            <a:r>
              <a:rPr lang="en-US" sz="2800" dirty="0">
                <a:latin typeface="Frutiger 55 Roman" charset="0"/>
                <a:ea typeface="Arial" charset="0"/>
                <a:cs typeface="Arial" charset="0"/>
              </a:rPr>
              <a:t> </a:t>
            </a:r>
            <a:r>
              <a:rPr lang="en-US" sz="2800" dirty="0" smtClean="0">
                <a:latin typeface="Frutiger 55 Roman" charset="0"/>
                <a:ea typeface="Arial" charset="0"/>
                <a:cs typeface="Arial" charset="0"/>
              </a:rPr>
              <a:t>Research Bibliography</a:t>
            </a:r>
            <a:endParaRPr lang="en-US" sz="2800" b="1" dirty="0">
              <a:effectLst>
                <a:outerShdw blurRad="50800" dist="38100" algn="r">
                  <a:srgbClr val="000000">
                    <a:alpha val="43000"/>
                  </a:srgbClr>
                </a:outerShdw>
              </a:effectLst>
              <a:latin typeface="Frutiger 55 Roman" charset="0"/>
              <a:ea typeface="Arial" charset="0"/>
              <a:cs typeface="Arial" charset="0"/>
            </a:endParaRPr>
          </a:p>
          <a:p>
            <a:pPr marL="800100" lvl="1" indent="-342900" algn="l" eaLnBrk="1" hangingPunct="1">
              <a:buSzPct val="75000"/>
              <a:buFont typeface="Wingdings" charset="2"/>
              <a:buChar char="§"/>
              <a:defRPr/>
            </a:pPr>
            <a:r>
              <a:rPr lang="en-US" sz="2400" b="1" dirty="0">
                <a:solidFill>
                  <a:schemeClr val="bg1"/>
                </a:solidFill>
                <a:effectLst>
                  <a:outerShdw blurRad="50800" dist="38100" algn="r">
                    <a:srgbClr val="000000">
                      <a:alpha val="43000"/>
                    </a:srgbClr>
                  </a:outerShdw>
                </a:effectLst>
                <a:latin typeface="Frutiger 55 Roman" charset="0"/>
                <a:ea typeface="Arial" charset="0"/>
                <a:cs typeface="Arial" charset="0"/>
                <a:hlinkClick r:id="rId4"/>
              </a:rPr>
              <a:t>http://www.washington.edu/diversity/avpfa/</a:t>
            </a:r>
            <a:r>
              <a:rPr lang="en-US" sz="2400" b="1" dirty="0" smtClean="0">
                <a:solidFill>
                  <a:schemeClr val="bg1"/>
                </a:solidFill>
                <a:effectLst>
                  <a:outerShdw blurRad="50800" dist="38100" algn="r">
                    <a:srgbClr val="000000">
                      <a:alpha val="43000"/>
                    </a:srgbClr>
                  </a:outerShdw>
                </a:effectLst>
                <a:latin typeface="Frutiger 55 Roman" charset="0"/>
                <a:ea typeface="Arial" charset="0"/>
                <a:cs typeface="Arial" charset="0"/>
                <a:hlinkClick r:id="rId4"/>
              </a:rPr>
              <a:t>resources.shtml</a:t>
            </a:r>
            <a:endParaRPr lang="en-US" sz="2400" b="1" dirty="0" smtClean="0">
              <a:solidFill>
                <a:schemeClr val="bg1"/>
              </a:solidFill>
              <a:effectLst>
                <a:outerShdw blurRad="50800" dist="38100" algn="r">
                  <a:srgbClr val="000000">
                    <a:alpha val="43000"/>
                  </a:srgbClr>
                </a:outerShdw>
              </a:effectLst>
              <a:latin typeface="Frutiger 55 Roman" charset="0"/>
              <a:ea typeface="Arial" charset="0"/>
              <a:cs typeface="Arial" charset="0"/>
            </a:endParaRPr>
          </a:p>
          <a:p>
            <a:pPr lvl="1" algn="l" eaLnBrk="1" hangingPunct="1">
              <a:buSzPct val="75000"/>
              <a:defRPr/>
            </a:pPr>
            <a:endParaRPr lang="en-US" sz="2400" b="1" dirty="0" smtClean="0">
              <a:solidFill>
                <a:schemeClr val="bg1"/>
              </a:solidFill>
              <a:effectLst>
                <a:outerShdw blurRad="50800" dist="38100" algn="r">
                  <a:srgbClr val="000000">
                    <a:alpha val="43000"/>
                  </a:srgbClr>
                </a:outerShdw>
              </a:effectLst>
              <a:latin typeface="Frutiger 55 Roman" charset="0"/>
              <a:ea typeface="Arial" charset="0"/>
              <a:cs typeface="Arial" charset="0"/>
            </a:endParaRPr>
          </a:p>
          <a:p>
            <a:pPr algn="l" eaLnBrk="1" hangingPunct="1">
              <a:buSzPct val="75000"/>
              <a:buFont typeface="Wingdings" charset="2"/>
              <a:buChar char=""/>
              <a:defRPr/>
            </a:pPr>
            <a:r>
              <a:rPr lang="en-US" sz="2800" dirty="0" smtClean="0">
                <a:latin typeface="Frutiger 55 Roman" charset="0"/>
                <a:ea typeface="Arial" charset="0"/>
                <a:cs typeface="Arial" charset="0"/>
              </a:rPr>
              <a:t> Office for Faculty Advancement</a:t>
            </a:r>
            <a:endParaRPr lang="en-US" sz="2800" b="1" dirty="0">
              <a:effectLst>
                <a:outerShdw blurRad="50800" dist="38100" algn="r">
                  <a:srgbClr val="000000">
                    <a:alpha val="43000"/>
                  </a:srgbClr>
                </a:outerShdw>
              </a:effectLst>
              <a:latin typeface="Frutiger 55 Roman" charset="0"/>
              <a:ea typeface="Arial" charset="0"/>
              <a:cs typeface="Arial" charset="0"/>
            </a:endParaRPr>
          </a:p>
          <a:p>
            <a:pPr marL="800100" lvl="1" indent="-342900" algn="l" eaLnBrk="1" hangingPunct="1">
              <a:buSzPct val="75000"/>
              <a:buFont typeface="Wingdings" charset="2"/>
              <a:buChar char="§"/>
              <a:defRPr/>
            </a:pPr>
            <a:r>
              <a:rPr lang="en-US" sz="2400" b="1" dirty="0">
                <a:solidFill>
                  <a:schemeClr val="bg1"/>
                </a:solidFill>
                <a:effectLst>
                  <a:outerShdw blurRad="50800" dist="38100" algn="r">
                    <a:srgbClr val="000000">
                      <a:alpha val="43000"/>
                    </a:srgbClr>
                  </a:outerShdw>
                </a:effectLst>
                <a:latin typeface="Frutiger 55 Roman" charset="0"/>
                <a:ea typeface="Arial" charset="0"/>
                <a:cs typeface="Arial" charset="0"/>
                <a:hlinkClick r:id="rId5"/>
              </a:rPr>
              <a:t>http://www.washington.edu/diversity/avpfa/</a:t>
            </a:r>
            <a:r>
              <a:rPr lang="en-US" sz="2400" b="1" dirty="0" smtClean="0">
                <a:solidFill>
                  <a:schemeClr val="bg1"/>
                </a:solidFill>
                <a:effectLst>
                  <a:outerShdw blurRad="50800" dist="38100" algn="r">
                    <a:srgbClr val="000000">
                      <a:alpha val="43000"/>
                    </a:srgbClr>
                  </a:outerShdw>
                </a:effectLst>
                <a:latin typeface="Frutiger 55 Roman" charset="0"/>
                <a:ea typeface="Arial" charset="0"/>
                <a:cs typeface="Arial" charset="0"/>
                <a:hlinkClick r:id="rId5"/>
              </a:rPr>
              <a:t>index.shtml</a:t>
            </a:r>
            <a:endParaRPr lang="en-US" sz="2400" b="1" dirty="0" smtClean="0">
              <a:solidFill>
                <a:schemeClr val="bg1"/>
              </a:solidFill>
              <a:effectLst>
                <a:outerShdw blurRad="50800" dist="38100" algn="r">
                  <a:srgbClr val="000000">
                    <a:alpha val="43000"/>
                  </a:srgbClr>
                </a:outerShdw>
              </a:effectLst>
              <a:latin typeface="Frutiger 55 Roman" charset="0"/>
              <a:ea typeface="Arial" charset="0"/>
              <a:cs typeface="Arial" charset="0"/>
            </a:endParaRPr>
          </a:p>
          <a:p>
            <a:pPr marL="800100" lvl="1" indent="-342900" algn="l" eaLnBrk="1" hangingPunct="1">
              <a:buSzPct val="75000"/>
              <a:buFont typeface="Wingdings" charset="2"/>
              <a:buChar char="§"/>
              <a:defRPr/>
            </a:pPr>
            <a:endParaRPr lang="en-US" sz="2400" b="1" dirty="0">
              <a:solidFill>
                <a:schemeClr val="bg1"/>
              </a:solidFill>
              <a:effectLst>
                <a:outerShdw blurRad="50800" dist="38100" algn="r">
                  <a:srgbClr val="000000">
                    <a:alpha val="43000"/>
                  </a:srgbClr>
                </a:outerShdw>
              </a:effectLst>
              <a:latin typeface="Frutiger 55 Roman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806447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33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3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1331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85800"/>
            <a:ext cx="7772400" cy="860425"/>
          </a:xfrm>
        </p:spPr>
        <p:txBody>
          <a:bodyPr/>
          <a:lstStyle/>
          <a:p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Contact Information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3400" y="1752600"/>
            <a:ext cx="8153400" cy="4800600"/>
          </a:xfrm>
        </p:spPr>
        <p:txBody>
          <a:bodyPr/>
          <a:lstStyle/>
          <a:p>
            <a:pPr algn="l" eaLnBrk="1" hangingPunct="1">
              <a:lnSpc>
                <a:spcPct val="80000"/>
              </a:lnSpc>
              <a:buClr>
                <a:schemeClr val="bg1"/>
              </a:buClr>
              <a:buSzPct val="70000"/>
              <a:buFont typeface="Wingdings 2" pitchFamily="18" charset="2"/>
              <a:buChar char=""/>
            </a:pPr>
            <a:r>
              <a:rPr lang="en-US" sz="2000" b="1" dirty="0" smtClean="0">
                <a:solidFill>
                  <a:schemeClr val="bg1"/>
                </a:solidFill>
                <a:ea typeface="ＭＳ Ｐゴシック" pitchFamily="34" charset="-128"/>
              </a:rPr>
              <a:t>Office for Faculty Advancement</a:t>
            </a:r>
          </a:p>
          <a:p>
            <a:pPr lvl="1" algn="l" eaLnBrk="1" hangingPunct="1">
              <a:lnSpc>
                <a:spcPct val="80000"/>
              </a:lnSpc>
              <a:buFont typeface="Wingdings" pitchFamily="2" charset="2"/>
              <a:buChar char="§"/>
            </a:pPr>
            <a:r>
              <a:rPr lang="en-US" sz="1800" dirty="0" smtClean="0">
                <a:solidFill>
                  <a:schemeClr val="bg1"/>
                </a:solidFill>
                <a:ea typeface="ＭＳ Ｐゴシック" pitchFamily="34" charset="-128"/>
              </a:rPr>
              <a:t>  Luis Ricardo Fraga, Associate Vice Provost for Faculty Advancement</a:t>
            </a:r>
          </a:p>
          <a:p>
            <a:pPr lvl="2" algn="l" eaLnBrk="1" hangingPunct="1">
              <a:lnSpc>
                <a:spcPct val="80000"/>
              </a:lnSpc>
              <a:buFont typeface="Wingdings" pitchFamily="2" charset="2"/>
              <a:buChar char="§"/>
            </a:pPr>
            <a:r>
              <a:rPr lang="en-US" sz="1400" dirty="0" smtClean="0">
                <a:solidFill>
                  <a:schemeClr val="bg1"/>
                </a:solidFill>
                <a:ea typeface="ＭＳ Ｐゴシック" pitchFamily="34" charset="-128"/>
              </a:rPr>
              <a:t> </a:t>
            </a:r>
            <a:r>
              <a:rPr lang="en-US" sz="1400" dirty="0" err="1" smtClean="0">
                <a:solidFill>
                  <a:schemeClr val="bg1"/>
                </a:solidFill>
                <a:ea typeface="ＭＳ Ｐゴシック" pitchFamily="34" charset="-128"/>
              </a:rPr>
              <a:t>lrfraga@uw.edu</a:t>
            </a:r>
            <a:endParaRPr lang="en-US" sz="1400" dirty="0" smtClean="0">
              <a:solidFill>
                <a:schemeClr val="bg1"/>
              </a:solidFill>
              <a:ea typeface="ＭＳ Ｐゴシック" pitchFamily="34" charset="-128"/>
            </a:endParaRPr>
          </a:p>
          <a:p>
            <a:pPr lvl="2" algn="l" eaLnBrk="1" hangingPunct="1">
              <a:lnSpc>
                <a:spcPct val="80000"/>
              </a:lnSpc>
              <a:buFont typeface="Wingdings" pitchFamily="2" charset="2"/>
              <a:buChar char="§"/>
            </a:pPr>
            <a:r>
              <a:rPr lang="en-US" sz="1400" dirty="0" smtClean="0">
                <a:solidFill>
                  <a:schemeClr val="bg1"/>
                </a:solidFill>
                <a:ea typeface="ＭＳ Ｐゴシック" pitchFamily="34" charset="-128"/>
              </a:rPr>
              <a:t> 206.685.4831</a:t>
            </a:r>
          </a:p>
          <a:p>
            <a:pPr lvl="2" algn="l" eaLnBrk="1" hangingPunct="1">
              <a:lnSpc>
                <a:spcPct val="80000"/>
              </a:lnSpc>
            </a:pPr>
            <a:endParaRPr lang="en-US" sz="1400" dirty="0" smtClean="0">
              <a:solidFill>
                <a:schemeClr val="bg1"/>
              </a:solidFill>
              <a:ea typeface="ＭＳ Ｐゴシック" pitchFamily="34" charset="-128"/>
            </a:endParaRPr>
          </a:p>
          <a:p>
            <a:pPr lvl="1" algn="l" eaLnBrk="1" hangingPunct="1">
              <a:lnSpc>
                <a:spcPct val="80000"/>
              </a:lnSpc>
              <a:buFont typeface="Wingdings" pitchFamily="2" charset="2"/>
              <a:buChar char="§"/>
            </a:pPr>
            <a:r>
              <a:rPr lang="en-US" sz="1800" dirty="0" smtClean="0">
                <a:solidFill>
                  <a:schemeClr val="bg1"/>
                </a:solidFill>
                <a:ea typeface="ＭＳ Ｐゴシック" pitchFamily="34" charset="-128"/>
              </a:rPr>
              <a:t>  Norma E. Rodriguez, Director</a:t>
            </a:r>
          </a:p>
          <a:p>
            <a:pPr lvl="2" algn="l" eaLnBrk="1" hangingPunct="1">
              <a:lnSpc>
                <a:spcPct val="80000"/>
              </a:lnSpc>
              <a:buFont typeface="Wingdings" pitchFamily="2" charset="2"/>
              <a:buChar char="§"/>
            </a:pPr>
            <a:r>
              <a:rPr lang="en-US" sz="1400" dirty="0" smtClean="0">
                <a:solidFill>
                  <a:schemeClr val="bg1"/>
                </a:solidFill>
                <a:ea typeface="ＭＳ Ｐゴシック" pitchFamily="34" charset="-128"/>
              </a:rPr>
              <a:t> normar@uw.edu</a:t>
            </a:r>
          </a:p>
          <a:p>
            <a:pPr lvl="2" algn="l" eaLnBrk="1" hangingPunct="1">
              <a:lnSpc>
                <a:spcPct val="80000"/>
              </a:lnSpc>
              <a:buFont typeface="Wingdings" pitchFamily="2" charset="2"/>
              <a:buChar char="§"/>
            </a:pPr>
            <a:r>
              <a:rPr lang="en-US" sz="1400" dirty="0" smtClean="0">
                <a:solidFill>
                  <a:schemeClr val="bg1"/>
                </a:solidFill>
                <a:ea typeface="ＭＳ Ｐゴシック" pitchFamily="34" charset="-128"/>
              </a:rPr>
              <a:t> 206.543.9833</a:t>
            </a:r>
          </a:p>
          <a:p>
            <a:pPr lvl="2" algn="l" eaLnBrk="1" hangingPunct="1">
              <a:lnSpc>
                <a:spcPct val="80000"/>
              </a:lnSpc>
            </a:pPr>
            <a:endParaRPr lang="en-US" sz="1400" dirty="0" smtClean="0">
              <a:solidFill>
                <a:schemeClr val="bg1"/>
              </a:solidFill>
              <a:ea typeface="ＭＳ Ｐゴシック" pitchFamily="34" charset="-128"/>
            </a:endParaRPr>
          </a:p>
          <a:p>
            <a:pPr lvl="1" algn="l" eaLnBrk="1" hangingPunct="1">
              <a:lnSpc>
                <a:spcPct val="80000"/>
              </a:lnSpc>
              <a:buFont typeface="Wingdings" pitchFamily="2" charset="2"/>
              <a:buChar char="§"/>
            </a:pPr>
            <a:r>
              <a:rPr lang="en-US" sz="1800" dirty="0" smtClean="0">
                <a:solidFill>
                  <a:schemeClr val="bg1"/>
                </a:solidFill>
                <a:ea typeface="ＭＳ Ｐゴシック" pitchFamily="34" charset="-128"/>
              </a:rPr>
              <a:t> </a:t>
            </a:r>
            <a:r>
              <a:rPr lang="en-US" sz="1800" dirty="0" err="1" smtClean="0">
                <a:solidFill>
                  <a:schemeClr val="bg1"/>
                </a:solidFill>
                <a:ea typeface="ＭＳ Ｐゴシック" pitchFamily="34" charset="-128"/>
              </a:rPr>
              <a:t>www.washington.edu/diversity/avpfa</a:t>
            </a:r>
            <a:endParaRPr lang="en-US" sz="1400" dirty="0" smtClean="0">
              <a:solidFill>
                <a:schemeClr val="bg1"/>
              </a:solidFill>
              <a:ea typeface="ＭＳ Ｐゴシック" pitchFamily="34" charset="-128"/>
            </a:endParaRPr>
          </a:p>
          <a:p>
            <a:pPr lvl="1" algn="l" eaLnBrk="1" hangingPunct="1">
              <a:lnSpc>
                <a:spcPct val="80000"/>
              </a:lnSpc>
            </a:pPr>
            <a:endParaRPr lang="en-US" sz="1800" dirty="0" smtClean="0">
              <a:solidFill>
                <a:schemeClr val="bg1"/>
              </a:solidFill>
              <a:ea typeface="ＭＳ Ｐゴシック" pitchFamily="34" charset="-128"/>
            </a:endParaRPr>
          </a:p>
          <a:p>
            <a:pPr algn="l" eaLnBrk="1" hangingPunct="1">
              <a:lnSpc>
                <a:spcPct val="80000"/>
              </a:lnSpc>
              <a:buClr>
                <a:schemeClr val="bg1"/>
              </a:buClr>
              <a:buSzPct val="70000"/>
              <a:buFont typeface="Wingdings 2" pitchFamily="18" charset="2"/>
              <a:buChar char=""/>
            </a:pPr>
            <a:r>
              <a:rPr lang="en-US" sz="2000" b="1" dirty="0" smtClean="0">
                <a:solidFill>
                  <a:schemeClr val="bg1"/>
                </a:solidFill>
                <a:ea typeface="ＭＳ Ｐゴシック" pitchFamily="34" charset="-128"/>
              </a:rPr>
              <a:t>Diversity Research Institute</a:t>
            </a:r>
          </a:p>
          <a:p>
            <a:pPr lvl="1" algn="l" eaLnBrk="1" hangingPunct="1">
              <a:lnSpc>
                <a:spcPct val="80000"/>
              </a:lnSpc>
              <a:buFont typeface="Wingdings" pitchFamily="2" charset="2"/>
              <a:buChar char="§"/>
            </a:pPr>
            <a:r>
              <a:rPr lang="en-US" sz="1800" dirty="0" smtClean="0">
                <a:solidFill>
                  <a:schemeClr val="bg1"/>
                </a:solidFill>
                <a:ea typeface="ＭＳ Ｐゴシック" pitchFamily="34" charset="-128"/>
              </a:rPr>
              <a:t>  www.washington.edu/diversity/dri</a:t>
            </a:r>
          </a:p>
          <a:p>
            <a:pPr lvl="1" algn="l" eaLnBrk="1" hangingPunct="1">
              <a:lnSpc>
                <a:spcPct val="80000"/>
              </a:lnSpc>
            </a:pP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39833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69900" y="546102"/>
            <a:ext cx="8305800" cy="457199"/>
          </a:xfrm>
        </p:spPr>
        <p:txBody>
          <a:bodyPr/>
          <a:lstStyle/>
          <a:p>
            <a:r>
              <a:rPr lang="en-US" sz="1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University-Wide Profile of Tenured and </a:t>
            </a:r>
            <a:r>
              <a:rPr lang="en-US" sz="1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Tenure</a:t>
            </a:r>
            <a:r>
              <a:rPr lang="en-US" sz="1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-Track Faculty, 1997-</a:t>
            </a:r>
            <a:r>
              <a:rPr lang="en-US" sz="1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2011</a:t>
            </a:r>
            <a:r>
              <a:rPr lang="en-US" sz="1800" dirty="0" smtClean="0">
                <a:solidFill>
                  <a:schemeClr val="bg1"/>
                </a:solidFill>
              </a:rPr>
              <a:t> </a:t>
            </a:r>
            <a:endParaRPr lang="en-US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92405172"/>
              </p:ext>
            </p:extLst>
          </p:nvPr>
        </p:nvGraphicFramePr>
        <p:xfrm>
          <a:off x="571500" y="1219211"/>
          <a:ext cx="8001000" cy="4724388"/>
        </p:xfrm>
        <a:graphic>
          <a:graphicData uri="http://schemas.openxmlformats.org/drawingml/2006/table">
            <a:tbl>
              <a:tblPr/>
              <a:tblGrid>
                <a:gridCol w="622300"/>
                <a:gridCol w="673100"/>
                <a:gridCol w="673100"/>
                <a:gridCol w="571500"/>
                <a:gridCol w="685800"/>
                <a:gridCol w="635000"/>
                <a:gridCol w="698500"/>
                <a:gridCol w="635000"/>
                <a:gridCol w="673100"/>
                <a:gridCol w="609600"/>
                <a:gridCol w="774700"/>
                <a:gridCol w="749300"/>
              </a:tblGrid>
              <a:tr h="770283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Year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Total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White Female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White Male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Black Female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Black Male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Asian Female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Asian Male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Latino Female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Latino Male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American Indian Female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American Indian Male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</a:tr>
              <a:tr h="26360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1997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1817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387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1234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14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26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29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84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29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</a:tr>
              <a:tr h="26360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1998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1848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424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1212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17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30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29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89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31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6360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1999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1897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453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1203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22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32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38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98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34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</a:tr>
              <a:tr h="26360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2000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1917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461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1203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23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32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43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105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35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6360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2001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1923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485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1175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31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54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107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35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</a:tr>
              <a:tr h="26360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2002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1940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503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1161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31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54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116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36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6360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2003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1942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508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1154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21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28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55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119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38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</a:tr>
              <a:tr h="26360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2004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1956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503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1152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23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28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61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123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40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6360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2005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1991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528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1145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27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24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69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131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43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</a:tr>
              <a:tr h="26360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2006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2026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543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1147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27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25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77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135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47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6360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2007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2037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571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1127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26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23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78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134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18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47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</a:tr>
              <a:tr h="26360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2008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2060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565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1109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30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26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82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158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22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56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6360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2009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2107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571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1127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29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26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89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149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23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59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</a:tr>
              <a:tr h="26360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2010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2070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569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1080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30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22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89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159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24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61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6360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2011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2050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587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1028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31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22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94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164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28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58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936770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09600"/>
            <a:ext cx="7772400" cy="860425"/>
          </a:xfrm>
        </p:spPr>
        <p:txBody>
          <a:bodyPr/>
          <a:lstStyle/>
          <a:p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Gender Distribution of New Faculty Hires, 2001-2010</a:t>
            </a:r>
            <a:endParaRPr 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14600" y="3657600"/>
            <a:ext cx="3124200" cy="609600"/>
          </a:xfrm>
        </p:spPr>
        <p:txBody>
          <a:bodyPr/>
          <a:lstStyle/>
          <a:p>
            <a:pPr lvl="1" algn="l" eaLnBrk="1" hangingPunct="1">
              <a:lnSpc>
                <a:spcPct val="80000"/>
              </a:lnSpc>
            </a:pPr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38400" y="1600200"/>
            <a:ext cx="4457700" cy="45514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4179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09600"/>
            <a:ext cx="7772400" cy="860425"/>
          </a:xfrm>
        </p:spPr>
        <p:txBody>
          <a:bodyPr/>
          <a:lstStyle/>
          <a:p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Ethnic Distribution of New Faculty Hires, 2000-2010</a:t>
            </a:r>
            <a:endParaRPr 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2600" y="2133600"/>
            <a:ext cx="5638800" cy="3733800"/>
          </a:xfrm>
        </p:spPr>
        <p:txBody>
          <a:bodyPr/>
          <a:lstStyle/>
          <a:p>
            <a:pPr lvl="1" algn="l" eaLnBrk="1" hangingPunct="1">
              <a:lnSpc>
                <a:spcPct val="80000"/>
              </a:lnSpc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19200" y="1600200"/>
            <a:ext cx="6616700" cy="4584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17934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8367" y="732369"/>
            <a:ext cx="8305800" cy="457199"/>
          </a:xfrm>
        </p:spPr>
        <p:txBody>
          <a:bodyPr/>
          <a:lstStyle/>
          <a:p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utiger 65 Bold" charset="0"/>
                <a:cs typeface="Arial" charset="0"/>
              </a:rPr>
              <a:t>Tenure</a:t>
            </a:r>
            <a:r>
              <a: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utiger 65 Bold" charset="0"/>
                <a:cs typeface="Arial" charset="0"/>
              </a:rPr>
              <a:t>/Tenure-Track Faculty, </a:t>
            </a:r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utiger 65 Bold" charset="0"/>
                <a:cs typeface="Arial" charset="0"/>
              </a:rPr>
              <a:t>Fall 2011</a:t>
            </a:r>
            <a:endPara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5" name="Char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89541394"/>
              </p:ext>
            </p:extLst>
          </p:nvPr>
        </p:nvGraphicFramePr>
        <p:xfrm>
          <a:off x="1066800" y="1202267"/>
          <a:ext cx="7175500" cy="5105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7172684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69900" y="546102"/>
            <a:ext cx="8305800" cy="457199"/>
          </a:xfrm>
        </p:spPr>
        <p:txBody>
          <a:bodyPr/>
          <a:lstStyle/>
          <a:p>
            <a:r>
              <a:rPr lang="en-US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utiger 65 Bold" charset="0"/>
                <a:cs typeface="Arial" charset="0"/>
              </a:rPr>
              <a:t>Change in Total Tenure/Tenure-Track Faculty, 1997 and </a:t>
            </a:r>
            <a:r>
              <a:rPr lang="en-US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utiger 65 Bold" charset="0"/>
                <a:cs typeface="Arial" charset="0"/>
              </a:rPr>
              <a:t>2011</a:t>
            </a:r>
            <a:endParaRPr lang="en-US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4" name="Char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86617365"/>
              </p:ext>
            </p:extLst>
          </p:nvPr>
        </p:nvGraphicFramePr>
        <p:xfrm>
          <a:off x="685800" y="1168399"/>
          <a:ext cx="7772400" cy="541538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123340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ctrTitle"/>
          </p:nvPr>
        </p:nvSpPr>
        <p:spPr>
          <a:xfrm>
            <a:off x="304800" y="457200"/>
            <a:ext cx="8686800" cy="1066800"/>
          </a:xfrm>
        </p:spPr>
        <p:txBody>
          <a:bodyPr/>
          <a:lstStyle/>
          <a:p>
            <a:pPr eaLnBrk="1" hangingPunct="1">
              <a:defRPr/>
            </a:pP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utiger 65 Bold" charset="0"/>
                <a:cs typeface="Arial" charset="0"/>
              </a:rPr>
              <a:t>Change in Total Tenured and </a:t>
            </a:r>
            <a:b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utiger 65 Bold" charset="0"/>
                <a:cs typeface="Arial" charset="0"/>
              </a:rPr>
            </a:b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utiger 65 Bold" charset="0"/>
                <a:cs typeface="Arial" charset="0"/>
              </a:rPr>
              <a:t>Tenure-Track Faculty, 1997-2010</a:t>
            </a:r>
          </a:p>
        </p:txBody>
      </p:sp>
      <p:sp>
        <p:nvSpPr>
          <p:cNvPr id="13315" name="Subtitle 2"/>
          <p:cNvSpPr>
            <a:spLocks noGrp="1"/>
          </p:cNvSpPr>
          <p:nvPr>
            <p:ph type="subTitle" idx="1"/>
          </p:nvPr>
        </p:nvSpPr>
        <p:spPr>
          <a:xfrm>
            <a:off x="152400" y="1676400"/>
            <a:ext cx="8915400" cy="5181600"/>
          </a:xfrm>
        </p:spPr>
        <p:txBody>
          <a:bodyPr/>
          <a:lstStyle/>
          <a:p>
            <a:pPr eaLnBrk="1" hangingPunct="1">
              <a:defRPr/>
            </a:pPr>
            <a:endParaRPr lang="en-US" sz="2400" b="1" dirty="0" smtClean="0">
              <a:latin typeface="Frutiger 55 Roman" charset="0"/>
              <a:cs typeface="Arial" charset="0"/>
            </a:endParaRPr>
          </a:p>
          <a:p>
            <a:pPr eaLnBrk="1" hangingPunct="1">
              <a:defRPr/>
            </a:pPr>
            <a:endParaRPr lang="en-US" sz="20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eaLnBrk="1" hangingPunct="1">
              <a:defRPr/>
            </a:pPr>
            <a:endParaRPr lang="en-US" sz="24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eaLnBrk="1" hangingPunct="1">
              <a:defRPr/>
            </a:pPr>
            <a:endParaRPr lang="en-US" sz="24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12" name="Chart 1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34183886"/>
              </p:ext>
            </p:extLst>
          </p:nvPr>
        </p:nvGraphicFramePr>
        <p:xfrm>
          <a:off x="990600" y="1676400"/>
          <a:ext cx="7800975" cy="48990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09600"/>
            <a:ext cx="7772400" cy="860425"/>
          </a:xfrm>
        </p:spPr>
        <p:txBody>
          <a:bodyPr/>
          <a:lstStyle/>
          <a:p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Gender Distribution of New Faculty Hires, 2001-2010</a:t>
            </a:r>
            <a:endParaRPr 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038600" y="3810000"/>
            <a:ext cx="45719" cy="45719"/>
          </a:xfrm>
        </p:spPr>
        <p:txBody>
          <a:bodyPr>
            <a:normAutofit fontScale="25000" lnSpcReduction="20000"/>
          </a:bodyPr>
          <a:lstStyle/>
          <a:p>
            <a:pPr lvl="1" algn="l" eaLnBrk="1" hangingPunct="1">
              <a:lnSpc>
                <a:spcPct val="80000"/>
              </a:lnSpc>
            </a:pPr>
            <a:endParaRPr lang="en-US" dirty="0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50254141"/>
              </p:ext>
            </p:extLst>
          </p:nvPr>
        </p:nvGraphicFramePr>
        <p:xfrm>
          <a:off x="2044700" y="1600200"/>
          <a:ext cx="5486400" cy="47548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78" name="Worksheet" r:id="rId5" imgW="5334000" imgH="4622800" progId="Excel.Sheet.12">
                  <p:embed/>
                </p:oleObj>
              </mc:Choice>
              <mc:Fallback>
                <p:oleObj name="Worksheet" r:id="rId5" imgW="5334000" imgH="4622800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044700" y="1600200"/>
                        <a:ext cx="5486400" cy="475488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316880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09600"/>
            <a:ext cx="7772400" cy="860425"/>
          </a:xfrm>
        </p:spPr>
        <p:txBody>
          <a:bodyPr/>
          <a:lstStyle/>
          <a:p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Ethnic Distribution of New Faculty Hires, 2000-2010</a:t>
            </a:r>
            <a:endParaRPr 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089814" y="6798733"/>
            <a:ext cx="45719" cy="45719"/>
          </a:xfrm>
        </p:spPr>
        <p:txBody>
          <a:bodyPr>
            <a:normAutofit fontScale="25000" lnSpcReduction="20000"/>
          </a:bodyPr>
          <a:lstStyle/>
          <a:p>
            <a:pPr lvl="1" algn="l" eaLnBrk="1" hangingPunct="1">
              <a:lnSpc>
                <a:spcPct val="80000"/>
              </a:lnSpc>
            </a:pPr>
            <a:endParaRPr lang="en-US" dirty="0"/>
          </a:p>
        </p:txBody>
      </p:sp>
      <p:graphicFrame>
        <p:nvGraphicFramePr>
          <p:cNvPr id="7" name="Chart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27776572"/>
              </p:ext>
            </p:extLst>
          </p:nvPr>
        </p:nvGraphicFramePr>
        <p:xfrm>
          <a:off x="1219200" y="1625600"/>
          <a:ext cx="7467600" cy="4648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0271284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533400"/>
            <a:ext cx="7772400" cy="708025"/>
          </a:xfrm>
        </p:spPr>
        <p:txBody>
          <a:bodyPr/>
          <a:lstStyle/>
          <a:p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Achieving and Maintaining Faculty Diversity 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3400" y="1371600"/>
            <a:ext cx="8153400" cy="5334000"/>
          </a:xfrm>
        </p:spPr>
        <p:txBody>
          <a:bodyPr/>
          <a:lstStyle/>
          <a:p>
            <a:pPr algn="l" eaLnBrk="1" hangingPunct="1">
              <a:lnSpc>
                <a:spcPct val="80000"/>
              </a:lnSpc>
              <a:buClr>
                <a:schemeClr val="bg1"/>
              </a:buClr>
              <a:buSzPct val="70000"/>
              <a:buFont typeface="Wingdings 2" pitchFamily="18" charset="2"/>
              <a:buChar char=""/>
            </a:pPr>
            <a:r>
              <a:rPr lang="en-US" sz="2000" b="1" dirty="0" smtClean="0">
                <a:solidFill>
                  <a:schemeClr val="bg1"/>
                </a:solidFill>
                <a:ea typeface="ＭＳ Ｐゴシック" pitchFamily="34" charset="-128"/>
              </a:rPr>
              <a:t> Commitment: Building Expectations</a:t>
            </a:r>
          </a:p>
          <a:p>
            <a:pPr lvl="1" algn="l" eaLnBrk="1" hangingPunct="1">
              <a:lnSpc>
                <a:spcPct val="80000"/>
              </a:lnSpc>
              <a:buFont typeface="Wingdings" pitchFamily="2" charset="2"/>
              <a:buChar char="§"/>
            </a:pPr>
            <a:r>
              <a:rPr lang="en-US" sz="1800" dirty="0" smtClean="0">
                <a:solidFill>
                  <a:schemeClr val="bg1"/>
                </a:solidFill>
                <a:ea typeface="ＭＳ Ｐゴシック" pitchFamily="34" charset="-128"/>
              </a:rPr>
              <a:t>  Overcoming disempowerment</a:t>
            </a:r>
          </a:p>
          <a:p>
            <a:pPr lvl="1" algn="l" eaLnBrk="1" hangingPunct="1">
              <a:lnSpc>
                <a:spcPct val="80000"/>
              </a:lnSpc>
              <a:buFont typeface="Wingdings" pitchFamily="2" charset="2"/>
              <a:buChar char="§"/>
            </a:pPr>
            <a:r>
              <a:rPr lang="en-US" sz="1800" dirty="0">
                <a:solidFill>
                  <a:schemeClr val="bg1"/>
                </a:solidFill>
                <a:ea typeface="ＭＳ Ｐゴシック" pitchFamily="34" charset="-128"/>
              </a:rPr>
              <a:t> </a:t>
            </a:r>
            <a:r>
              <a:rPr lang="en-US" sz="1800" dirty="0" smtClean="0">
                <a:solidFill>
                  <a:schemeClr val="bg1"/>
                </a:solidFill>
                <a:ea typeface="ＭＳ Ｐゴシック" pitchFamily="34" charset="-128"/>
              </a:rPr>
              <a:t> Learning from failure and overcoming risk aversion</a:t>
            </a:r>
          </a:p>
          <a:p>
            <a:pPr lvl="1" algn="l" eaLnBrk="1" hangingPunct="1">
              <a:lnSpc>
                <a:spcPct val="80000"/>
              </a:lnSpc>
              <a:buFont typeface="Wingdings" pitchFamily="2" charset="2"/>
              <a:buChar char="§"/>
            </a:pPr>
            <a:r>
              <a:rPr lang="en-US" sz="1800" dirty="0" smtClean="0">
                <a:solidFill>
                  <a:schemeClr val="bg1"/>
                </a:solidFill>
                <a:ea typeface="ＭＳ Ｐゴシック" pitchFamily="34" charset="-128"/>
              </a:rPr>
              <a:t>  Working collaboratively with key gatekeepers</a:t>
            </a:r>
          </a:p>
          <a:p>
            <a:pPr lvl="1" algn="l" eaLnBrk="1" hangingPunct="1">
              <a:lnSpc>
                <a:spcPct val="80000"/>
              </a:lnSpc>
              <a:buFont typeface="Wingdings" pitchFamily="2" charset="2"/>
              <a:buChar char="§"/>
            </a:pPr>
            <a:r>
              <a:rPr lang="en-US" sz="1800" dirty="0">
                <a:solidFill>
                  <a:schemeClr val="bg1"/>
                </a:solidFill>
                <a:ea typeface="ＭＳ Ｐゴシック" pitchFamily="34" charset="-128"/>
              </a:rPr>
              <a:t> </a:t>
            </a:r>
            <a:r>
              <a:rPr lang="en-US" sz="1800" dirty="0" smtClean="0">
                <a:solidFill>
                  <a:schemeClr val="bg1"/>
                </a:solidFill>
                <a:ea typeface="ＭＳ Ｐゴシック" pitchFamily="34" charset="-128"/>
              </a:rPr>
              <a:t> Process: outreach, criteria of assessment, accountability</a:t>
            </a:r>
          </a:p>
          <a:p>
            <a:pPr lvl="1" algn="l" eaLnBrk="1" hangingPunct="1">
              <a:lnSpc>
                <a:spcPct val="80000"/>
              </a:lnSpc>
            </a:pPr>
            <a:endParaRPr lang="en-US" sz="1800" dirty="0" smtClean="0">
              <a:solidFill>
                <a:schemeClr val="bg1"/>
              </a:solidFill>
              <a:ea typeface="ＭＳ Ｐゴシック" pitchFamily="34" charset="-128"/>
            </a:endParaRPr>
          </a:p>
          <a:p>
            <a:pPr algn="l" eaLnBrk="1" hangingPunct="1">
              <a:lnSpc>
                <a:spcPct val="80000"/>
              </a:lnSpc>
              <a:buClr>
                <a:schemeClr val="bg1"/>
              </a:buClr>
              <a:buSzPct val="70000"/>
              <a:buFont typeface="Wingdings 2" pitchFamily="18" charset="2"/>
              <a:buChar char=""/>
            </a:pPr>
            <a:r>
              <a:rPr lang="en-US" sz="2000" b="1" dirty="0" smtClean="0">
                <a:solidFill>
                  <a:schemeClr val="bg1"/>
                </a:solidFill>
                <a:ea typeface="ＭＳ Ｐゴシック" pitchFamily="34" charset="-128"/>
              </a:rPr>
              <a:t> Climate: Enriching the work environment</a:t>
            </a:r>
          </a:p>
          <a:p>
            <a:pPr lvl="1" algn="l" eaLnBrk="1" hangingPunct="1">
              <a:lnSpc>
                <a:spcPct val="80000"/>
              </a:lnSpc>
              <a:buFont typeface="Wingdings" pitchFamily="2" charset="2"/>
              <a:buChar char="§"/>
            </a:pPr>
            <a:r>
              <a:rPr lang="en-US" sz="1800" dirty="0" smtClean="0">
                <a:solidFill>
                  <a:schemeClr val="bg1"/>
                </a:solidFill>
                <a:ea typeface="ＭＳ Ｐゴシック" pitchFamily="34" charset="-128"/>
              </a:rPr>
              <a:t>  Institutional: highest level leadership</a:t>
            </a:r>
          </a:p>
          <a:p>
            <a:pPr lvl="1" algn="l" eaLnBrk="1" hangingPunct="1">
              <a:lnSpc>
                <a:spcPct val="80000"/>
              </a:lnSpc>
              <a:buFont typeface="Wingdings" pitchFamily="2" charset="2"/>
              <a:buChar char="§"/>
            </a:pPr>
            <a:r>
              <a:rPr lang="en-US" sz="1800" dirty="0" smtClean="0">
                <a:solidFill>
                  <a:schemeClr val="bg1"/>
                </a:solidFill>
                <a:ea typeface="ＭＳ Ｐゴシック" pitchFamily="34" charset="-128"/>
              </a:rPr>
              <a:t>  Departmental: the key to long-term success</a:t>
            </a:r>
          </a:p>
          <a:p>
            <a:pPr lvl="1" algn="l" eaLnBrk="1" hangingPunct="1">
              <a:lnSpc>
                <a:spcPct val="80000"/>
              </a:lnSpc>
              <a:buFont typeface="Wingdings" pitchFamily="2" charset="2"/>
              <a:buChar char="§"/>
            </a:pPr>
            <a:r>
              <a:rPr lang="en-US" sz="1800" dirty="0">
                <a:solidFill>
                  <a:schemeClr val="bg1"/>
                </a:solidFill>
                <a:ea typeface="ＭＳ Ｐゴシック" pitchFamily="34" charset="-128"/>
              </a:rPr>
              <a:t> </a:t>
            </a:r>
            <a:r>
              <a:rPr lang="en-US" sz="1800" dirty="0" smtClean="0">
                <a:solidFill>
                  <a:schemeClr val="bg1"/>
                </a:solidFill>
                <a:ea typeface="ＭＳ Ｐゴシック" pitchFamily="34" charset="-128"/>
              </a:rPr>
              <a:t> Surveys, focus groups, reassessment</a:t>
            </a:r>
          </a:p>
          <a:p>
            <a:pPr lvl="1" algn="l" eaLnBrk="1" hangingPunct="1">
              <a:lnSpc>
                <a:spcPct val="80000"/>
              </a:lnSpc>
            </a:pPr>
            <a:r>
              <a:rPr lang="en-US" sz="1800" dirty="0" smtClean="0">
                <a:solidFill>
                  <a:schemeClr val="bg1"/>
                </a:solidFill>
                <a:ea typeface="ＭＳ Ｐゴシック" pitchFamily="34" charset="-128"/>
              </a:rPr>
              <a:t>     </a:t>
            </a:r>
          </a:p>
          <a:p>
            <a:pPr algn="l" eaLnBrk="1" hangingPunct="1">
              <a:lnSpc>
                <a:spcPct val="80000"/>
              </a:lnSpc>
              <a:buClr>
                <a:schemeClr val="bg1"/>
              </a:buClr>
              <a:buSzPct val="70000"/>
              <a:buFont typeface="Wingdings 2" pitchFamily="18" charset="2"/>
              <a:buChar char=""/>
            </a:pPr>
            <a:r>
              <a:rPr lang="en-US" sz="2000" b="1" dirty="0" smtClean="0">
                <a:solidFill>
                  <a:schemeClr val="bg1"/>
                </a:solidFill>
                <a:ea typeface="ＭＳ Ｐゴシック" pitchFamily="34" charset="-128"/>
              </a:rPr>
              <a:t> Mentorship: Empowering faculty to make informed decisions</a:t>
            </a:r>
          </a:p>
          <a:p>
            <a:pPr lvl="1" algn="l" eaLnBrk="1" hangingPunct="1">
              <a:lnSpc>
                <a:spcPct val="80000"/>
              </a:lnSpc>
              <a:buFont typeface="Wingdings" pitchFamily="2" charset="2"/>
              <a:buChar char="§"/>
            </a:pPr>
            <a:r>
              <a:rPr lang="en-US" sz="1800" dirty="0" smtClean="0">
                <a:solidFill>
                  <a:schemeClr val="bg1"/>
                </a:solidFill>
                <a:ea typeface="ＭＳ Ｐゴシック" pitchFamily="34" charset="-128"/>
              </a:rPr>
              <a:t>  Individual and group</a:t>
            </a:r>
          </a:p>
          <a:p>
            <a:pPr lvl="1" algn="l" eaLnBrk="1" hangingPunct="1">
              <a:lnSpc>
                <a:spcPct val="80000"/>
              </a:lnSpc>
              <a:buFont typeface="Wingdings" pitchFamily="2" charset="2"/>
              <a:buChar char="§"/>
            </a:pPr>
            <a:r>
              <a:rPr lang="en-US" sz="1800" dirty="0" smtClean="0">
                <a:solidFill>
                  <a:schemeClr val="bg1"/>
                </a:solidFill>
                <a:ea typeface="ＭＳ Ｐゴシック" pitchFamily="34" charset="-128"/>
              </a:rPr>
              <a:t>  Establishing full transparency</a:t>
            </a:r>
          </a:p>
          <a:p>
            <a:pPr lvl="1" algn="l" eaLnBrk="1" hangingPunct="1">
              <a:lnSpc>
                <a:spcPct val="80000"/>
              </a:lnSpc>
              <a:buFont typeface="Wingdings" pitchFamily="2" charset="2"/>
              <a:buChar char="§"/>
            </a:pPr>
            <a:r>
              <a:rPr lang="en-US" sz="1800" dirty="0" smtClean="0">
                <a:solidFill>
                  <a:schemeClr val="bg1"/>
                </a:solidFill>
                <a:ea typeface="ＭＳ Ｐゴシック" pitchFamily="34" charset="-128"/>
              </a:rPr>
              <a:t>  Providing opportunities for upward mobility</a:t>
            </a:r>
          </a:p>
          <a:p>
            <a:pPr lvl="1" algn="l" eaLnBrk="1" hangingPunct="1">
              <a:lnSpc>
                <a:spcPct val="80000"/>
              </a:lnSpc>
            </a:pPr>
            <a:endParaRPr lang="en-US" sz="1800" dirty="0" smtClean="0">
              <a:solidFill>
                <a:schemeClr val="bg1"/>
              </a:solidFill>
              <a:ea typeface="ＭＳ Ｐゴシック" pitchFamily="34" charset="-128"/>
            </a:endParaRPr>
          </a:p>
          <a:p>
            <a:pPr algn="l" eaLnBrk="1" hangingPunct="1">
              <a:lnSpc>
                <a:spcPct val="80000"/>
              </a:lnSpc>
              <a:buClr>
                <a:schemeClr val="bg1"/>
              </a:buClr>
              <a:buSzPct val="70000"/>
              <a:buFont typeface="Wingdings 2" pitchFamily="18" charset="2"/>
              <a:buChar char=""/>
            </a:pPr>
            <a:r>
              <a:rPr lang="en-US" sz="2000" dirty="0" smtClean="0">
                <a:solidFill>
                  <a:schemeClr val="bg1"/>
                </a:solidFill>
                <a:ea typeface="ＭＳ Ｐゴシック" pitchFamily="34" charset="-128"/>
              </a:rPr>
              <a:t> </a:t>
            </a:r>
            <a:r>
              <a:rPr lang="en-US" sz="2000" b="1" dirty="0" smtClean="0">
                <a:solidFill>
                  <a:schemeClr val="bg1"/>
                </a:solidFill>
                <a:ea typeface="ＭＳ Ｐゴシック" pitchFamily="34" charset="-128"/>
              </a:rPr>
              <a:t>Research and Teaching: Building excellence</a:t>
            </a:r>
          </a:p>
          <a:p>
            <a:pPr lvl="1" algn="l" eaLnBrk="1" hangingPunct="1">
              <a:lnSpc>
                <a:spcPct val="80000"/>
              </a:lnSpc>
              <a:buFont typeface="Wingdings" pitchFamily="2" charset="2"/>
              <a:buChar char="§"/>
            </a:pPr>
            <a:r>
              <a:rPr lang="en-US" sz="1800" dirty="0" smtClean="0">
                <a:solidFill>
                  <a:schemeClr val="bg1"/>
                </a:solidFill>
                <a:ea typeface="ＭＳ Ｐゴシック" pitchFamily="34" charset="-128"/>
              </a:rPr>
              <a:t>  Intellectual communities of interest and support</a:t>
            </a:r>
          </a:p>
          <a:p>
            <a:pPr lvl="1" algn="l" eaLnBrk="1" hangingPunct="1">
              <a:lnSpc>
                <a:spcPct val="80000"/>
              </a:lnSpc>
              <a:buFont typeface="Wingdings" pitchFamily="2" charset="2"/>
              <a:buChar char="§"/>
            </a:pPr>
            <a:r>
              <a:rPr lang="en-US" sz="1800" dirty="0" smtClean="0">
                <a:solidFill>
                  <a:schemeClr val="bg1"/>
                </a:solidFill>
                <a:ea typeface="ＭＳ Ｐゴシック" pitchFamily="34" charset="-128"/>
              </a:rPr>
              <a:t>  Valuing the intellectual contributions that promote institutional change</a:t>
            </a:r>
          </a:p>
          <a:p>
            <a:pPr algn="l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99290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8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1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4" dur="500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5" dur="500"/>
                                        <p:tgtEl>
                                          <p:spTgt spid="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8" dur="500"/>
                                        <p:tgtEl>
                                          <p:spTgt spid="3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ctrTitle"/>
          </p:nvPr>
        </p:nvSpPr>
        <p:spPr>
          <a:xfrm>
            <a:off x="685800" y="533400"/>
            <a:ext cx="7772400" cy="914400"/>
          </a:xfrm>
        </p:spPr>
        <p:txBody>
          <a:bodyPr/>
          <a:lstStyle/>
          <a:p>
            <a:pPr eaLnBrk="1" hangingPunct="1">
              <a:defRPr/>
            </a:pPr>
            <a:r>
              <a:rPr lang="en-US" sz="4000" b="1" dirty="0" smtClean="0">
                <a:effectLst>
                  <a:outerShdw blurRad="50800" dist="38100" dir="2700000" algn="br">
                    <a:srgbClr val="000000">
                      <a:alpha val="43000"/>
                    </a:srgbClr>
                  </a:outerShdw>
                </a:effectLst>
                <a:latin typeface="Frutiger 65 Bold" charset="0"/>
                <a:ea typeface="Arial" charset="0"/>
                <a:cs typeface="Arial" charset="0"/>
              </a:rPr>
              <a:t>Practices and Strategies</a:t>
            </a:r>
          </a:p>
        </p:txBody>
      </p:sp>
      <p:sp>
        <p:nvSpPr>
          <p:cNvPr id="13315" name="Subtitle 2"/>
          <p:cNvSpPr>
            <a:spLocks noGrp="1"/>
          </p:cNvSpPr>
          <p:nvPr>
            <p:ph type="subTitle" idx="1"/>
          </p:nvPr>
        </p:nvSpPr>
        <p:spPr>
          <a:xfrm>
            <a:off x="533400" y="1371600"/>
            <a:ext cx="8153400" cy="5486400"/>
          </a:xfrm>
        </p:spPr>
        <p:txBody>
          <a:bodyPr/>
          <a:lstStyle/>
          <a:p>
            <a:pPr algn="l" eaLnBrk="1" hangingPunct="1">
              <a:buSzPct val="75000"/>
              <a:buFont typeface="Wingdings" charset="2"/>
              <a:buChar char=""/>
              <a:defRPr/>
            </a:pPr>
            <a:endParaRPr lang="en-US" sz="1800" dirty="0" smtClean="0">
              <a:solidFill>
                <a:srgbClr val="FFFFFF"/>
              </a:solidFill>
              <a:latin typeface="Frutiger 55 Roman" charset="0"/>
              <a:ea typeface="Arial" charset="0"/>
              <a:cs typeface="Arial" charset="0"/>
            </a:endParaRPr>
          </a:p>
          <a:p>
            <a:pPr algn="l" eaLnBrk="1" hangingPunct="1">
              <a:buSzPct val="75000"/>
              <a:buFont typeface="Wingdings" charset="2"/>
              <a:buChar char=""/>
              <a:defRPr/>
            </a:pPr>
            <a:r>
              <a:rPr lang="en-US" sz="2800" dirty="0">
                <a:latin typeface="Frutiger 55 Roman" charset="0"/>
                <a:ea typeface="Arial" charset="0"/>
                <a:cs typeface="Arial" charset="0"/>
              </a:rPr>
              <a:t> </a:t>
            </a:r>
            <a:r>
              <a:rPr lang="en-US" sz="2800" dirty="0" smtClean="0">
                <a:latin typeface="Frutiger 55 Roman" charset="0"/>
                <a:ea typeface="Arial" charset="0"/>
                <a:cs typeface="Arial" charset="0"/>
              </a:rPr>
              <a:t>Public support of the President, Provost, Deans,</a:t>
            </a:r>
          </a:p>
          <a:p>
            <a:pPr algn="l" eaLnBrk="1" hangingPunct="1">
              <a:buSzPct val="75000"/>
              <a:defRPr/>
            </a:pPr>
            <a:r>
              <a:rPr lang="en-US" sz="2800" dirty="0">
                <a:latin typeface="Frutiger 55 Roman" charset="0"/>
                <a:ea typeface="Arial" charset="0"/>
                <a:cs typeface="Arial" charset="0"/>
              </a:rPr>
              <a:t> </a:t>
            </a:r>
            <a:r>
              <a:rPr lang="en-US" sz="2800" dirty="0" smtClean="0">
                <a:latin typeface="Frutiger 55 Roman" charset="0"/>
                <a:ea typeface="Arial" charset="0"/>
                <a:cs typeface="Arial" charset="0"/>
              </a:rPr>
              <a:t>   and Department Chairs</a:t>
            </a:r>
            <a:endParaRPr lang="en-US" sz="2800" b="1" dirty="0" smtClean="0">
              <a:effectLst>
                <a:outerShdw blurRad="50800" dist="38100" algn="r">
                  <a:srgbClr val="000000">
                    <a:alpha val="43000"/>
                  </a:srgbClr>
                </a:outerShdw>
              </a:effectLst>
              <a:latin typeface="Frutiger 55 Roman" charset="0"/>
              <a:ea typeface="Arial" charset="0"/>
              <a:cs typeface="Arial" charset="0"/>
            </a:endParaRPr>
          </a:p>
          <a:p>
            <a:pPr marL="800100" lvl="1" indent="-342900" algn="l" eaLnBrk="1" hangingPunct="1">
              <a:buSzPct val="75000"/>
              <a:buFont typeface="Wingdings" charset="2"/>
              <a:buChar char="§"/>
              <a:defRPr/>
            </a:pPr>
            <a:r>
              <a:rPr lang="en-US" sz="2400" b="1" dirty="0" smtClean="0">
                <a:solidFill>
                  <a:schemeClr val="bg1"/>
                </a:solidFill>
                <a:effectLst>
                  <a:outerShdw blurRad="50800" dist="38100" algn="r">
                    <a:srgbClr val="000000">
                      <a:alpha val="43000"/>
                    </a:srgbClr>
                  </a:outerShdw>
                </a:effectLst>
                <a:latin typeface="Frutiger 55 Roman" charset="0"/>
                <a:ea typeface="Arial" charset="0"/>
                <a:cs typeface="Arial" charset="0"/>
              </a:rPr>
              <a:t>Unambiguous signaling</a:t>
            </a:r>
          </a:p>
          <a:p>
            <a:pPr marL="800100" lvl="1" indent="-342900" algn="l" eaLnBrk="1" hangingPunct="1">
              <a:buSzPct val="75000"/>
              <a:buFont typeface="Wingdings" charset="2"/>
              <a:buChar char="§"/>
              <a:defRPr/>
            </a:pPr>
            <a:r>
              <a:rPr lang="en-US" sz="2400" b="1" dirty="0" smtClean="0">
                <a:solidFill>
                  <a:schemeClr val="bg1"/>
                </a:solidFill>
                <a:effectLst>
                  <a:outerShdw blurRad="50800" dist="38100" algn="r">
                    <a:srgbClr val="000000">
                      <a:alpha val="43000"/>
                    </a:srgbClr>
                  </a:outerShdw>
                </a:effectLst>
                <a:latin typeface="Frutiger 55 Roman" charset="0"/>
                <a:ea typeface="Arial" charset="0"/>
                <a:cs typeface="Arial" charset="0"/>
              </a:rPr>
              <a:t>Building consensus among senior leadership</a:t>
            </a:r>
          </a:p>
          <a:p>
            <a:pPr marL="800100" lvl="1" indent="-342900" algn="l" eaLnBrk="1" hangingPunct="1">
              <a:buSzPct val="75000"/>
              <a:buFont typeface="Wingdings" charset="2"/>
              <a:buChar char="§"/>
              <a:defRPr/>
            </a:pPr>
            <a:r>
              <a:rPr lang="en-US" sz="2400" b="1" dirty="0" smtClean="0">
                <a:solidFill>
                  <a:schemeClr val="bg1"/>
                </a:solidFill>
                <a:effectLst>
                  <a:outerShdw blurRad="50800" dist="38100" algn="r">
                    <a:srgbClr val="000000">
                      <a:alpha val="43000"/>
                    </a:srgbClr>
                  </a:outerShdw>
                </a:effectLst>
                <a:latin typeface="Frutiger 55 Roman" charset="0"/>
                <a:ea typeface="Arial" charset="0"/>
                <a:cs typeface="Arial" charset="0"/>
              </a:rPr>
              <a:t>“Inclusion is indispensable to excellence”</a:t>
            </a:r>
          </a:p>
          <a:p>
            <a:pPr lvl="1" algn="l" eaLnBrk="1" hangingPunct="1">
              <a:buSzPct val="75000"/>
              <a:defRPr/>
            </a:pPr>
            <a:endParaRPr lang="en-US" sz="1400" dirty="0" smtClean="0">
              <a:solidFill>
                <a:srgbClr val="FFFFFF"/>
              </a:solidFill>
              <a:latin typeface="Frutiger 55 Roman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378566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3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3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133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133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133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4800" y="609600"/>
            <a:ext cx="3429000" cy="3581399"/>
          </a:xfrm>
        </p:spPr>
        <p:txBody>
          <a:bodyPr anchor="t"/>
          <a:lstStyle/>
          <a:p>
            <a:pPr algn="l"/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Faculty Code Ch. 24</a:t>
            </a:r>
            <a:b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Appointment and Promotion of Faculty Members</a:t>
            </a:r>
            <a:b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Page 1</a:t>
            </a:r>
            <a:endParaRPr 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18440" y="63500"/>
            <a:ext cx="5300159" cy="6731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36770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3042</TotalTime>
  <Words>821</Words>
  <Application>Microsoft Office PowerPoint</Application>
  <PresentationFormat>On-screen Show (4:3)</PresentationFormat>
  <Paragraphs>357</Paragraphs>
  <Slides>30</Slides>
  <Notes>29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2" baseType="lpstr">
      <vt:lpstr>Office Theme</vt:lpstr>
      <vt:lpstr>Worksheet</vt:lpstr>
      <vt:lpstr>Building an Inclusive Faculty: Stakeholders, Standards, and Strategies</vt:lpstr>
      <vt:lpstr>Inclusion and Diversity</vt:lpstr>
      <vt:lpstr>Tenure/Tenure-Track Faculty, Fall 2011</vt:lpstr>
      <vt:lpstr>Change in Total Tenured and  Tenure-Track Faculty, 1997-2010</vt:lpstr>
      <vt:lpstr>Gender Distribution of New Faculty Hires, 2001-2010</vt:lpstr>
      <vt:lpstr>Ethnic Distribution of New Faculty Hires, 2000-2010</vt:lpstr>
      <vt:lpstr>Achieving and Maintaining Faculty Diversity </vt:lpstr>
      <vt:lpstr>Practices and Strategies</vt:lpstr>
      <vt:lpstr> Faculty Code Ch. 24  Appointment and Promotion of Faculty Members  Page 1</vt:lpstr>
      <vt:lpstr>Faculty Code Ch. 24  Appointment and Promotion of Faculty Members  Page 2 </vt:lpstr>
      <vt:lpstr>PowerPoint Presentation</vt:lpstr>
      <vt:lpstr>PowerPoint Presentation</vt:lpstr>
      <vt:lpstr>Practice and Strategies</vt:lpstr>
      <vt:lpstr>PowerPoint Presentation</vt:lpstr>
      <vt:lpstr>PowerPoint Presentation</vt:lpstr>
      <vt:lpstr>PowerPoint Presentation</vt:lpstr>
      <vt:lpstr>PowerPoint Presentation</vt:lpstr>
      <vt:lpstr>Practices and Strategies</vt:lpstr>
      <vt:lpstr>PowerPoint Presentation</vt:lpstr>
      <vt:lpstr>PowerPoint Presentation</vt:lpstr>
      <vt:lpstr>PowerPoint Presentation</vt:lpstr>
      <vt:lpstr>PowerPoint Presentation</vt:lpstr>
      <vt:lpstr>Practice and Strategies</vt:lpstr>
      <vt:lpstr>Resources</vt:lpstr>
      <vt:lpstr>Contact Information</vt:lpstr>
      <vt:lpstr>PowerPoint Presentation</vt:lpstr>
      <vt:lpstr>University-Wide Profile of Tenured and Tenure-Track Faculty, 1997-2011 </vt:lpstr>
      <vt:lpstr>Gender Distribution of New Faculty Hires, 2001-2010</vt:lpstr>
      <vt:lpstr>Ethnic Distribution of New Faculty Hires, 2000-2010</vt:lpstr>
      <vt:lpstr>Change in Total Tenure/Tenure-Track Faculty, 1997 and 2011</vt:lpstr>
    </vt:vector>
  </TitlesOfParts>
  <Company>University of Washington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Tricia Caparas</dc:creator>
  <cp:lastModifiedBy>abn0001</cp:lastModifiedBy>
  <cp:revision>110</cp:revision>
  <cp:lastPrinted>2010-09-13T23:17:14Z</cp:lastPrinted>
  <dcterms:created xsi:type="dcterms:W3CDTF">2010-09-27T22:37:14Z</dcterms:created>
  <dcterms:modified xsi:type="dcterms:W3CDTF">2013-04-01T14:40:44Z</dcterms:modified>
</cp:coreProperties>
</file>