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1" r:id="rId2"/>
    <p:sldId id="270" r:id="rId3"/>
    <p:sldId id="272" r:id="rId4"/>
    <p:sldId id="278" r:id="rId5"/>
    <p:sldId id="273" r:id="rId6"/>
    <p:sldId id="279" r:id="rId7"/>
    <p:sldId id="287" r:id="rId8"/>
    <p:sldId id="280" r:id="rId9"/>
    <p:sldId id="320" r:id="rId10"/>
    <p:sldId id="323" r:id="rId11"/>
    <p:sldId id="324" r:id="rId12"/>
    <p:sldId id="293" r:id="rId13"/>
    <p:sldId id="302" r:id="rId14"/>
    <p:sldId id="305" r:id="rId15"/>
    <p:sldId id="304" r:id="rId16"/>
    <p:sldId id="282" r:id="rId17"/>
    <p:sldId id="294" r:id="rId18"/>
    <p:sldId id="313" r:id="rId19"/>
    <p:sldId id="314" r:id="rId20"/>
    <p:sldId id="325" r:id="rId21"/>
    <p:sldId id="326" r:id="rId22"/>
    <p:sldId id="315" r:id="rId23"/>
    <p:sldId id="316" r:id="rId24"/>
    <p:sldId id="317" r:id="rId25"/>
    <p:sldId id="318" r:id="rId26"/>
    <p:sldId id="32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3B"/>
    <a:srgbClr val="00853E"/>
    <a:srgbClr val="077B3B"/>
    <a:srgbClr val="00A44E"/>
    <a:srgbClr val="00A651"/>
    <a:srgbClr val="079418"/>
    <a:srgbClr val="004A24"/>
    <a:srgbClr val="74C427"/>
    <a:srgbClr val="8AC4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5"/>
    <p:restoredTop sz="94541"/>
  </p:normalViewPr>
  <p:slideViewPr>
    <p:cSldViewPr snapToGrid="0" snapToObjects="1">
      <p:cViewPr varScale="1">
        <p:scale>
          <a:sx n="104" d="100"/>
          <a:sy n="104" d="100"/>
        </p:scale>
        <p:origin x="486" y="11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3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10E7C09-85A1-C347-BD36-1D230C772538}"/>
              </a:ext>
            </a:extLst>
          </p:cNvPr>
          <p:cNvSpPr>
            <a:spLocks noGrp="1"/>
          </p:cNvSpPr>
          <p:nvPr>
            <p:ph type="body" sz="quarter" idx="10" hasCustomPrompt="1"/>
          </p:nvPr>
        </p:nvSpPr>
        <p:spPr>
          <a:xfrm>
            <a:off x="3911599" y="4366579"/>
            <a:ext cx="4307841" cy="439101"/>
          </a:xfrm>
          <a:prstGeom prst="rect">
            <a:avLst/>
          </a:prstGeom>
        </p:spPr>
        <p:txBody>
          <a:bodyPr/>
          <a:lstStyle>
            <a:lvl1pPr marL="0" indent="0" algn="ctr">
              <a:buFontTx/>
              <a:buNone/>
              <a:defRPr lang="en-US" sz="2800" b="0" i="0" u="none" strike="noStrike" baseline="0" smtClean="0">
                <a:effectLst/>
                <a:latin typeface="Calibri Regular"/>
              </a:defRPr>
            </a:lvl1pPr>
          </a:lstStyle>
          <a:p>
            <a:pPr lvl="0">
              <a:spcBef>
                <a:spcPts val="1600"/>
              </a:spcBef>
            </a:pPr>
            <a:r>
              <a:rPr lang="en-US" b="0" i="0" u="none" strike="noStrike" dirty="0">
                <a:solidFill>
                  <a:srgbClr val="000000"/>
                </a:solidFill>
                <a:effectLst/>
                <a:latin typeface="Segoe UI"/>
              </a:rPr>
              <a:t>Slide Title Here</a:t>
            </a:r>
          </a:p>
        </p:txBody>
      </p:sp>
      <p:sp>
        <p:nvSpPr>
          <p:cNvPr id="10" name="Text Placeholder 9">
            <a:extLst>
              <a:ext uri="{FF2B5EF4-FFF2-40B4-BE49-F238E27FC236}">
                <a16:creationId xmlns:a16="http://schemas.microsoft.com/office/drawing/2014/main" id="{B68784AB-3752-A44B-9D82-F3D2CCF84DDE}"/>
              </a:ext>
            </a:extLst>
          </p:cNvPr>
          <p:cNvSpPr>
            <a:spLocks noGrp="1"/>
          </p:cNvSpPr>
          <p:nvPr>
            <p:ph type="body" sz="quarter" idx="11" hasCustomPrompt="1"/>
          </p:nvPr>
        </p:nvSpPr>
        <p:spPr>
          <a:xfrm>
            <a:off x="3911600" y="5008563"/>
            <a:ext cx="4308475" cy="1655762"/>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lang="en-US" sz="1400" b="0" i="0" u="none" strike="noStrike" baseline="0" smtClean="0">
                <a:solidFill>
                  <a:schemeClr val="tx1"/>
                </a:solidFill>
                <a:effectLst/>
                <a:latin typeface="+mn-lt"/>
                <a:cs typeface="Calibri" panose="020F050202020403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sz="1400" dirty="0" err="1"/>
              <a:t>Mauris</a:t>
            </a:r>
            <a:r>
              <a:rPr lang="en-US" sz="1400" dirty="0"/>
              <a:t> </a:t>
            </a:r>
            <a:r>
              <a:rPr lang="en-US" sz="1400" dirty="0" err="1"/>
              <a:t>accumsan</a:t>
            </a:r>
            <a:r>
              <a:rPr lang="en-US" sz="1400" dirty="0"/>
              <a:t> </a:t>
            </a:r>
            <a:r>
              <a:rPr lang="en-US" sz="1400" dirty="0" err="1"/>
              <a:t>purus</a:t>
            </a:r>
            <a:r>
              <a:rPr lang="en-US" sz="1400" dirty="0"/>
              <a:t> in </a:t>
            </a:r>
            <a:r>
              <a:rPr lang="en-US" sz="1400" dirty="0" err="1"/>
              <a:t>quam</a:t>
            </a:r>
            <a:r>
              <a:rPr lang="en-US" sz="1400" dirty="0"/>
              <a:t> </a:t>
            </a:r>
            <a:r>
              <a:rPr lang="en-US" sz="1400" dirty="0" err="1"/>
              <a:t>lobortis</a:t>
            </a:r>
            <a:r>
              <a:rPr lang="en-US" sz="1400" dirty="0"/>
              <a:t> pharetra. </a:t>
            </a:r>
            <a:r>
              <a:rPr lang="en-US" sz="1400" dirty="0" err="1"/>
              <a:t>Proin</a:t>
            </a:r>
            <a:r>
              <a:rPr lang="en-US" sz="1400" dirty="0"/>
              <a:t> sit </a:t>
            </a:r>
            <a:r>
              <a:rPr lang="en-US" sz="1400" dirty="0" err="1"/>
              <a:t>amet</a:t>
            </a:r>
            <a:r>
              <a:rPr lang="en-US" sz="1400" dirty="0"/>
              <a:t> </a:t>
            </a:r>
            <a:r>
              <a:rPr lang="en-US" sz="1400" dirty="0" err="1"/>
              <a:t>elementum</a:t>
            </a:r>
            <a:r>
              <a:rPr lang="en-US" sz="1400" dirty="0"/>
              <a:t> </a:t>
            </a:r>
            <a:r>
              <a:rPr lang="en-US" sz="1400" dirty="0" err="1"/>
              <a:t>turpis</a:t>
            </a:r>
            <a:r>
              <a:rPr lang="en-US" sz="1400" dirty="0"/>
              <a:t>. </a:t>
            </a:r>
            <a:r>
              <a:rPr lang="en-US" sz="1400" dirty="0" err="1"/>
              <a:t>Vivamus</a:t>
            </a:r>
            <a:r>
              <a:rPr lang="en-US" sz="1400" dirty="0"/>
              <a:t> </a:t>
            </a:r>
            <a:r>
              <a:rPr lang="en-US" sz="1400" dirty="0" err="1"/>
              <a:t>sodales</a:t>
            </a:r>
            <a:r>
              <a:rPr lang="en-US" sz="1400" dirty="0"/>
              <a:t> magna id pulvinar </a:t>
            </a:r>
            <a:r>
              <a:rPr lang="en-US" sz="1400" dirty="0" err="1"/>
              <a:t>pretium</a:t>
            </a:r>
            <a:r>
              <a:rPr lang="en-US" sz="1400" dirty="0"/>
              <a:t>. </a:t>
            </a:r>
            <a:r>
              <a:rPr lang="en-US" sz="1400" dirty="0" err="1"/>
              <a:t>Phasellus</a:t>
            </a:r>
            <a:r>
              <a:rPr lang="en-US" sz="1400" dirty="0"/>
              <a:t> porta ipsum </a:t>
            </a:r>
            <a:r>
              <a:rPr lang="en-US" sz="1400" dirty="0" err="1"/>
              <a:t>nec</a:t>
            </a:r>
            <a:r>
              <a:rPr lang="en-US" sz="1400" dirty="0"/>
              <a:t> </a:t>
            </a:r>
            <a:r>
              <a:rPr lang="en-US" sz="1400" dirty="0" err="1"/>
              <a:t>euismod</a:t>
            </a:r>
            <a:r>
              <a:rPr lang="en-US" sz="1400" dirty="0"/>
              <a:t> </a:t>
            </a:r>
            <a:r>
              <a:rPr lang="en-US" sz="1400" dirty="0" err="1"/>
              <a:t>tincidunt</a:t>
            </a:r>
            <a:r>
              <a:rPr lang="en-US" sz="1400" dirty="0"/>
              <a:t>. </a:t>
            </a:r>
            <a:r>
              <a:rPr lang="en-US" sz="1400" dirty="0" err="1"/>
              <a:t>Aliquam</a:t>
            </a:r>
            <a:r>
              <a:rPr lang="en-US" sz="1400" dirty="0"/>
              <a:t> </a:t>
            </a:r>
            <a:r>
              <a:rPr lang="en-US" sz="1400" dirty="0" err="1"/>
              <a:t>ultrices</a:t>
            </a:r>
            <a:r>
              <a:rPr lang="en-US" sz="1400" dirty="0"/>
              <a:t>, </a:t>
            </a:r>
            <a:r>
              <a:rPr lang="en-US" sz="1400" dirty="0" err="1"/>
              <a:t>justo</a:t>
            </a:r>
            <a:r>
              <a:rPr lang="en-US" sz="1400" dirty="0"/>
              <a:t> </a:t>
            </a:r>
            <a:r>
              <a:rPr lang="en-US" sz="1400" dirty="0" err="1"/>
              <a:t>quis</a:t>
            </a:r>
            <a:r>
              <a:rPr lang="en-US" sz="1400" dirty="0"/>
              <a:t> semper</a:t>
            </a:r>
            <a:endParaRPr lang="en-US" dirty="0">
              <a:solidFill>
                <a:srgbClr val="000000"/>
              </a:solidFill>
              <a:effectLst/>
              <a:latin typeface="Helvetica" pitchFamily="2" charset="0"/>
            </a:endParaRPr>
          </a:p>
        </p:txBody>
      </p:sp>
      <p:sp>
        <p:nvSpPr>
          <p:cNvPr id="5" name="Oval 4">
            <a:extLst>
              <a:ext uri="{FF2B5EF4-FFF2-40B4-BE49-F238E27FC236}">
                <a16:creationId xmlns:a16="http://schemas.microsoft.com/office/drawing/2014/main" id="{A3C1BF43-167B-404A-8DED-4E203311E0FD}"/>
              </a:ext>
            </a:extLst>
          </p:cNvPr>
          <p:cNvSpPr/>
          <p:nvPr userDrawn="1"/>
        </p:nvSpPr>
        <p:spPr>
          <a:xfrm>
            <a:off x="4446928" y="763908"/>
            <a:ext cx="3237181" cy="3237181"/>
          </a:xfrm>
          <a:prstGeom prst="ellipse">
            <a:avLst/>
          </a:prstGeom>
          <a:solidFill>
            <a:srgbClr val="008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E6958F9-1290-544E-A4D9-C155090F0538}"/>
              </a:ext>
            </a:extLst>
          </p:cNvPr>
          <p:cNvPicPr>
            <a:picLocks noChangeAspect="1"/>
          </p:cNvPicPr>
          <p:nvPr userDrawn="1"/>
        </p:nvPicPr>
        <p:blipFill>
          <a:blip r:embed="rId2"/>
          <a:stretch>
            <a:fillRect/>
          </a:stretch>
        </p:blipFill>
        <p:spPr>
          <a:xfrm>
            <a:off x="4689346" y="1747341"/>
            <a:ext cx="2752344" cy="1270313"/>
          </a:xfrm>
          <a:prstGeom prst="rect">
            <a:avLst/>
          </a:prstGeom>
        </p:spPr>
      </p:pic>
    </p:spTree>
    <p:extLst>
      <p:ext uri="{BB962C8B-B14F-4D97-AF65-F5344CB8AC3E}">
        <p14:creationId xmlns:p14="http://schemas.microsoft.com/office/powerpoint/2010/main" val="135698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59F1FB-5E2C-514C-8EE1-7A1EB1EF3DF9}"/>
              </a:ext>
            </a:extLst>
          </p:cNvPr>
          <p:cNvSpPr/>
          <p:nvPr userDrawn="1"/>
        </p:nvSpPr>
        <p:spPr>
          <a:xfrm>
            <a:off x="0" y="0"/>
            <a:ext cx="12192000" cy="6858000"/>
          </a:xfrm>
          <a:prstGeom prst="rect">
            <a:avLst/>
          </a:prstGeom>
          <a:gradFill flip="none" rotWithShape="1">
            <a:gsLst>
              <a:gs pos="0">
                <a:srgbClr val="00A44E"/>
              </a:gs>
              <a:gs pos="100000">
                <a:srgbClr val="004A24"/>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5">
            <a:extLst>
              <a:ext uri="{FF2B5EF4-FFF2-40B4-BE49-F238E27FC236}">
                <a16:creationId xmlns:a16="http://schemas.microsoft.com/office/drawing/2014/main" id="{D2C30F20-235F-174D-B487-D6643917E8A9}"/>
              </a:ext>
            </a:extLst>
          </p:cNvPr>
          <p:cNvSpPr>
            <a:spLocks noGrp="1"/>
          </p:cNvSpPr>
          <p:nvPr>
            <p:ph type="body" sz="quarter" idx="10" hasCustomPrompt="1"/>
          </p:nvPr>
        </p:nvSpPr>
        <p:spPr>
          <a:xfrm>
            <a:off x="3911599" y="4366579"/>
            <a:ext cx="4307841" cy="439101"/>
          </a:xfrm>
          <a:prstGeom prst="rect">
            <a:avLst/>
          </a:prstGeom>
        </p:spPr>
        <p:txBody>
          <a:bodyPr/>
          <a:lstStyle>
            <a:lvl1pPr marL="0" indent="0" algn="ctr">
              <a:buFontTx/>
              <a:buNone/>
              <a:defRPr lang="en-US" dirty="0" smtClean="0">
                <a:solidFill>
                  <a:schemeClr val="bg1"/>
                </a:solidFill>
              </a:defRPr>
            </a:lvl1pPr>
          </a:lstStyle>
          <a:p>
            <a:pPr lvl="0">
              <a:spcBef>
                <a:spcPts val="1600"/>
              </a:spcBef>
            </a:pPr>
            <a:r>
              <a:rPr lang="en-US" sz="2800" dirty="0"/>
              <a:t>Slide Title Here</a:t>
            </a:r>
            <a:endParaRPr lang="en-US" b="0" i="0" u="none" strike="noStrike" dirty="0">
              <a:solidFill>
                <a:srgbClr val="000000"/>
              </a:solidFill>
              <a:effectLst/>
              <a:latin typeface="Segoe UI"/>
            </a:endParaRPr>
          </a:p>
        </p:txBody>
      </p:sp>
      <p:sp>
        <p:nvSpPr>
          <p:cNvPr id="9" name="Text Placeholder 9">
            <a:extLst>
              <a:ext uri="{FF2B5EF4-FFF2-40B4-BE49-F238E27FC236}">
                <a16:creationId xmlns:a16="http://schemas.microsoft.com/office/drawing/2014/main" id="{0D4B792E-BBD3-EA46-9052-2846A6BC14B1}"/>
              </a:ext>
            </a:extLst>
          </p:cNvPr>
          <p:cNvSpPr>
            <a:spLocks noGrp="1"/>
          </p:cNvSpPr>
          <p:nvPr>
            <p:ph type="body" sz="quarter" idx="11" hasCustomPrompt="1"/>
          </p:nvPr>
        </p:nvSpPr>
        <p:spPr>
          <a:xfrm>
            <a:off x="3911600" y="5008563"/>
            <a:ext cx="4308475" cy="1655762"/>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lang="en-US" sz="1400" b="0" i="0" u="none" strike="noStrike" baseline="0" smtClean="0">
                <a:solidFill>
                  <a:schemeClr val="bg1"/>
                </a:solidFill>
                <a:effectLst/>
                <a:latin typeface="+mn-lt"/>
                <a:cs typeface="Calibri" panose="020F050202020403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sz="1400" dirty="0" err="1"/>
              <a:t>Mauris</a:t>
            </a:r>
            <a:r>
              <a:rPr lang="en-US" sz="1400" dirty="0"/>
              <a:t> </a:t>
            </a:r>
            <a:r>
              <a:rPr lang="en-US" sz="1400" dirty="0" err="1"/>
              <a:t>accumsan</a:t>
            </a:r>
            <a:r>
              <a:rPr lang="en-US" sz="1400" dirty="0"/>
              <a:t> </a:t>
            </a:r>
            <a:r>
              <a:rPr lang="en-US" sz="1400" dirty="0" err="1"/>
              <a:t>purus</a:t>
            </a:r>
            <a:r>
              <a:rPr lang="en-US" sz="1400" dirty="0"/>
              <a:t> in </a:t>
            </a:r>
            <a:r>
              <a:rPr lang="en-US" sz="1400" dirty="0" err="1"/>
              <a:t>quam</a:t>
            </a:r>
            <a:r>
              <a:rPr lang="en-US" sz="1400" dirty="0"/>
              <a:t> </a:t>
            </a:r>
            <a:r>
              <a:rPr lang="en-US" sz="1400" dirty="0" err="1"/>
              <a:t>lobortis</a:t>
            </a:r>
            <a:r>
              <a:rPr lang="en-US" sz="1400" dirty="0"/>
              <a:t> pharetra. </a:t>
            </a:r>
            <a:r>
              <a:rPr lang="en-US" sz="1400" dirty="0" err="1"/>
              <a:t>Proin</a:t>
            </a:r>
            <a:r>
              <a:rPr lang="en-US" sz="1400" dirty="0"/>
              <a:t> sit </a:t>
            </a:r>
            <a:r>
              <a:rPr lang="en-US" sz="1400" dirty="0" err="1"/>
              <a:t>amet</a:t>
            </a:r>
            <a:r>
              <a:rPr lang="en-US" sz="1400" dirty="0"/>
              <a:t> </a:t>
            </a:r>
            <a:r>
              <a:rPr lang="en-US" sz="1400" dirty="0" err="1"/>
              <a:t>elementum</a:t>
            </a:r>
            <a:r>
              <a:rPr lang="en-US" sz="1400" dirty="0"/>
              <a:t> </a:t>
            </a:r>
            <a:r>
              <a:rPr lang="en-US" sz="1400" dirty="0" err="1"/>
              <a:t>turpis</a:t>
            </a:r>
            <a:r>
              <a:rPr lang="en-US" sz="1400" dirty="0"/>
              <a:t>. </a:t>
            </a:r>
            <a:r>
              <a:rPr lang="en-US" sz="1400" dirty="0" err="1"/>
              <a:t>Vivamus</a:t>
            </a:r>
            <a:r>
              <a:rPr lang="en-US" sz="1400" dirty="0"/>
              <a:t> </a:t>
            </a:r>
            <a:r>
              <a:rPr lang="en-US" sz="1400" dirty="0" err="1"/>
              <a:t>sodales</a:t>
            </a:r>
            <a:r>
              <a:rPr lang="en-US" sz="1400" dirty="0"/>
              <a:t> magna id pulvinar </a:t>
            </a:r>
            <a:r>
              <a:rPr lang="en-US" sz="1400" dirty="0" err="1"/>
              <a:t>pretium</a:t>
            </a:r>
            <a:r>
              <a:rPr lang="en-US" sz="1400" dirty="0"/>
              <a:t>. </a:t>
            </a:r>
            <a:r>
              <a:rPr lang="en-US" sz="1400" dirty="0" err="1"/>
              <a:t>Phasellus</a:t>
            </a:r>
            <a:r>
              <a:rPr lang="en-US" sz="1400" dirty="0"/>
              <a:t> porta ipsum </a:t>
            </a:r>
            <a:r>
              <a:rPr lang="en-US" sz="1400" dirty="0" err="1"/>
              <a:t>nec</a:t>
            </a:r>
            <a:r>
              <a:rPr lang="en-US" sz="1400" dirty="0"/>
              <a:t> </a:t>
            </a:r>
            <a:r>
              <a:rPr lang="en-US" sz="1400" dirty="0" err="1"/>
              <a:t>euismod</a:t>
            </a:r>
            <a:r>
              <a:rPr lang="en-US" sz="1400" dirty="0"/>
              <a:t> </a:t>
            </a:r>
            <a:r>
              <a:rPr lang="en-US" sz="1400" dirty="0" err="1"/>
              <a:t>tincidunt</a:t>
            </a:r>
            <a:r>
              <a:rPr lang="en-US" sz="1400" dirty="0"/>
              <a:t>. </a:t>
            </a:r>
            <a:r>
              <a:rPr lang="en-US" sz="1400" dirty="0" err="1"/>
              <a:t>Aliquam</a:t>
            </a:r>
            <a:r>
              <a:rPr lang="en-US" sz="1400" dirty="0"/>
              <a:t> </a:t>
            </a:r>
            <a:r>
              <a:rPr lang="en-US" sz="1400" dirty="0" err="1"/>
              <a:t>ultrices</a:t>
            </a:r>
            <a:r>
              <a:rPr lang="en-US" sz="1400" dirty="0"/>
              <a:t>, </a:t>
            </a:r>
            <a:r>
              <a:rPr lang="en-US" sz="1400" dirty="0" err="1"/>
              <a:t>justo</a:t>
            </a:r>
            <a:r>
              <a:rPr lang="en-US" sz="1400" dirty="0"/>
              <a:t> </a:t>
            </a:r>
            <a:r>
              <a:rPr lang="en-US" sz="1400" dirty="0" err="1"/>
              <a:t>quis</a:t>
            </a:r>
            <a:r>
              <a:rPr lang="en-US" sz="1400" dirty="0"/>
              <a:t> semper</a:t>
            </a:r>
            <a:endParaRPr lang="en-US" dirty="0">
              <a:solidFill>
                <a:srgbClr val="000000"/>
              </a:solidFill>
              <a:effectLst/>
              <a:latin typeface="Helvetica" pitchFamily="2" charset="0"/>
            </a:endParaRPr>
          </a:p>
        </p:txBody>
      </p:sp>
      <p:sp>
        <p:nvSpPr>
          <p:cNvPr id="6" name="Oval 5">
            <a:extLst>
              <a:ext uri="{FF2B5EF4-FFF2-40B4-BE49-F238E27FC236}">
                <a16:creationId xmlns:a16="http://schemas.microsoft.com/office/drawing/2014/main" id="{0583217F-EF53-454B-993D-E0F772248784}"/>
              </a:ext>
            </a:extLst>
          </p:cNvPr>
          <p:cNvSpPr/>
          <p:nvPr userDrawn="1"/>
        </p:nvSpPr>
        <p:spPr>
          <a:xfrm>
            <a:off x="4446683" y="695669"/>
            <a:ext cx="3237181" cy="32371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3ED3F9B-EE06-3047-9AAE-7CF23F171A05}"/>
              </a:ext>
            </a:extLst>
          </p:cNvPr>
          <p:cNvPicPr>
            <a:picLocks noChangeAspect="1"/>
          </p:cNvPicPr>
          <p:nvPr userDrawn="1"/>
        </p:nvPicPr>
        <p:blipFill>
          <a:blip r:embed="rId2"/>
          <a:stretch>
            <a:fillRect/>
          </a:stretch>
        </p:blipFill>
        <p:spPr>
          <a:xfrm>
            <a:off x="4692681" y="1680755"/>
            <a:ext cx="2745184" cy="1267007"/>
          </a:xfrm>
          <a:prstGeom prst="rect">
            <a:avLst/>
          </a:prstGeom>
        </p:spPr>
      </p:pic>
    </p:spTree>
    <p:extLst>
      <p:ext uri="{BB962C8B-B14F-4D97-AF65-F5344CB8AC3E}">
        <p14:creationId xmlns:p14="http://schemas.microsoft.com/office/powerpoint/2010/main" val="560185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DFA48A-D45C-104B-BED3-DE006E62D3AF}"/>
              </a:ext>
            </a:extLst>
          </p:cNvPr>
          <p:cNvPicPr>
            <a:picLocks noChangeAspect="1"/>
          </p:cNvPicPr>
          <p:nvPr userDrawn="1"/>
        </p:nvPicPr>
        <p:blipFill>
          <a:blip r:embed="rId2"/>
          <a:stretch>
            <a:fillRect/>
          </a:stretch>
        </p:blipFill>
        <p:spPr>
          <a:xfrm>
            <a:off x="10349932" y="217820"/>
            <a:ext cx="1623486" cy="749301"/>
          </a:xfrm>
          <a:prstGeom prst="rect">
            <a:avLst/>
          </a:prstGeom>
        </p:spPr>
      </p:pic>
      <p:sp>
        <p:nvSpPr>
          <p:cNvPr id="4" name="Text Placeholder 3">
            <a:extLst>
              <a:ext uri="{FF2B5EF4-FFF2-40B4-BE49-F238E27FC236}">
                <a16:creationId xmlns:a16="http://schemas.microsoft.com/office/drawing/2014/main" id="{29C5E821-9602-8B43-B24F-C0C7DEF06399}"/>
              </a:ext>
            </a:extLst>
          </p:cNvPr>
          <p:cNvSpPr>
            <a:spLocks noGrp="1"/>
          </p:cNvSpPr>
          <p:nvPr>
            <p:ph type="body" sz="quarter" idx="10" hasCustomPrompt="1"/>
          </p:nvPr>
        </p:nvSpPr>
        <p:spPr>
          <a:xfrm>
            <a:off x="2092325" y="2631759"/>
            <a:ext cx="8667750" cy="873442"/>
          </a:xfrm>
          <a:prstGeom prst="rect">
            <a:avLst/>
          </a:prstGeom>
        </p:spPr>
        <p:txBody>
          <a:bodyPr/>
          <a:lstStyle>
            <a:lvl1pPr marL="0" indent="0">
              <a:buNone/>
              <a:defRPr sz="6000"/>
            </a:lvl1pPr>
          </a:lstStyle>
          <a:p>
            <a:pPr lvl="0"/>
            <a:r>
              <a:rPr lang="en-US" dirty="0"/>
              <a:t>Very Large Headline Here</a:t>
            </a:r>
          </a:p>
        </p:txBody>
      </p:sp>
      <p:sp>
        <p:nvSpPr>
          <p:cNvPr id="9" name="Text Placeholder 3">
            <a:extLst>
              <a:ext uri="{FF2B5EF4-FFF2-40B4-BE49-F238E27FC236}">
                <a16:creationId xmlns:a16="http://schemas.microsoft.com/office/drawing/2014/main" id="{F6C1644D-226D-1A4D-8637-0158912CDBED}"/>
              </a:ext>
            </a:extLst>
          </p:cNvPr>
          <p:cNvSpPr>
            <a:spLocks noGrp="1"/>
          </p:cNvSpPr>
          <p:nvPr>
            <p:ph type="body" sz="quarter" idx="11" hasCustomPrompt="1"/>
          </p:nvPr>
        </p:nvSpPr>
        <p:spPr>
          <a:xfrm>
            <a:off x="2092325" y="3637598"/>
            <a:ext cx="8667750" cy="2448241"/>
          </a:xfrm>
          <a:prstGeom prst="rect">
            <a:avLst/>
          </a:prstGeom>
        </p:spPr>
        <p:txBody>
          <a:bodyPr/>
          <a:lstStyle>
            <a:lvl1pPr marL="0" indent="0">
              <a:buNone/>
              <a:defRPr sz="18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35365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77B3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2C9595-0EA3-D84B-B804-E01A3FC5DA6A}"/>
              </a:ext>
            </a:extLst>
          </p:cNvPr>
          <p:cNvPicPr>
            <a:picLocks noChangeAspect="1"/>
          </p:cNvPicPr>
          <p:nvPr userDrawn="1"/>
        </p:nvPicPr>
        <p:blipFill>
          <a:blip r:embed="rId2"/>
          <a:stretch>
            <a:fillRect/>
          </a:stretch>
        </p:blipFill>
        <p:spPr>
          <a:xfrm>
            <a:off x="10351008" y="219456"/>
            <a:ext cx="1627632" cy="751215"/>
          </a:xfrm>
          <a:prstGeom prst="rect">
            <a:avLst/>
          </a:prstGeom>
        </p:spPr>
      </p:pic>
      <p:sp>
        <p:nvSpPr>
          <p:cNvPr id="5" name="Text Placeholder 3">
            <a:extLst>
              <a:ext uri="{FF2B5EF4-FFF2-40B4-BE49-F238E27FC236}">
                <a16:creationId xmlns:a16="http://schemas.microsoft.com/office/drawing/2014/main" id="{4D028BE1-628E-C845-BC44-E884D945FA28}"/>
              </a:ext>
            </a:extLst>
          </p:cNvPr>
          <p:cNvSpPr>
            <a:spLocks noGrp="1"/>
          </p:cNvSpPr>
          <p:nvPr>
            <p:ph type="body" sz="quarter" idx="10" hasCustomPrompt="1"/>
          </p:nvPr>
        </p:nvSpPr>
        <p:spPr>
          <a:xfrm>
            <a:off x="2092325" y="2631759"/>
            <a:ext cx="8667750" cy="873442"/>
          </a:xfrm>
          <a:prstGeom prst="rect">
            <a:avLst/>
          </a:prstGeom>
        </p:spPr>
        <p:txBody>
          <a:bodyPr/>
          <a:lstStyle>
            <a:lvl1pPr marL="0" indent="0">
              <a:buNone/>
              <a:defRPr sz="6000">
                <a:solidFill>
                  <a:schemeClr val="bg1"/>
                </a:solidFill>
              </a:defRPr>
            </a:lvl1pPr>
          </a:lstStyle>
          <a:p>
            <a:pPr lvl="0"/>
            <a:r>
              <a:rPr lang="en-US" dirty="0"/>
              <a:t>Very Large Headline Here</a:t>
            </a:r>
          </a:p>
        </p:txBody>
      </p:sp>
      <p:sp>
        <p:nvSpPr>
          <p:cNvPr id="6" name="Text Placeholder 3">
            <a:extLst>
              <a:ext uri="{FF2B5EF4-FFF2-40B4-BE49-F238E27FC236}">
                <a16:creationId xmlns:a16="http://schemas.microsoft.com/office/drawing/2014/main" id="{DF02F72D-84BA-CE4B-9DF3-FC49E4CE2E0E}"/>
              </a:ext>
            </a:extLst>
          </p:cNvPr>
          <p:cNvSpPr>
            <a:spLocks noGrp="1"/>
          </p:cNvSpPr>
          <p:nvPr>
            <p:ph type="body" sz="quarter" idx="11" hasCustomPrompt="1"/>
          </p:nvPr>
        </p:nvSpPr>
        <p:spPr>
          <a:xfrm>
            <a:off x="2092325" y="3637598"/>
            <a:ext cx="8667750" cy="2448241"/>
          </a:xfrm>
          <a:prstGeom prst="rect">
            <a:avLst/>
          </a:prstGeom>
        </p:spPr>
        <p:txBody>
          <a:bodyPr/>
          <a:lstStyle>
            <a:lvl1pPr marL="0" indent="0">
              <a:buNone/>
              <a:defRPr sz="18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921838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6D0D23-7F98-C641-88F6-FE6D8AEF7B11}"/>
              </a:ext>
            </a:extLst>
          </p:cNvPr>
          <p:cNvSpPr>
            <a:spLocks noGrp="1"/>
          </p:cNvSpPr>
          <p:nvPr>
            <p:ph type="body" sz="quarter" idx="10" hasCustomPrompt="1"/>
          </p:nvPr>
        </p:nvSpPr>
        <p:spPr>
          <a:xfrm>
            <a:off x="2895283" y="1778318"/>
            <a:ext cx="4176077" cy="355282"/>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10" name="Text Placeholder 5">
            <a:extLst>
              <a:ext uri="{FF2B5EF4-FFF2-40B4-BE49-F238E27FC236}">
                <a16:creationId xmlns:a16="http://schemas.microsoft.com/office/drawing/2014/main" id="{618F94F7-6A0C-4842-97A6-ACC772E67945}"/>
              </a:ext>
            </a:extLst>
          </p:cNvPr>
          <p:cNvSpPr>
            <a:spLocks noGrp="1"/>
          </p:cNvSpPr>
          <p:nvPr>
            <p:ph type="body" sz="quarter" idx="11" hasCustomPrompt="1"/>
          </p:nvPr>
        </p:nvSpPr>
        <p:spPr>
          <a:xfrm>
            <a:off x="2895283" y="2133600"/>
            <a:ext cx="5679757" cy="853440"/>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pic>
        <p:nvPicPr>
          <p:cNvPr id="15" name="Picture 14">
            <a:extLst>
              <a:ext uri="{FF2B5EF4-FFF2-40B4-BE49-F238E27FC236}">
                <a16:creationId xmlns:a16="http://schemas.microsoft.com/office/drawing/2014/main" id="{7FAA48E5-92BB-6946-953B-AC27C5395327}"/>
              </a:ext>
            </a:extLst>
          </p:cNvPr>
          <p:cNvPicPr>
            <a:picLocks noChangeAspect="1"/>
          </p:cNvPicPr>
          <p:nvPr userDrawn="1"/>
        </p:nvPicPr>
        <p:blipFill>
          <a:blip r:embed="rId2"/>
          <a:stretch>
            <a:fillRect/>
          </a:stretch>
        </p:blipFill>
        <p:spPr>
          <a:xfrm>
            <a:off x="10351008" y="219456"/>
            <a:ext cx="1623486" cy="749301"/>
          </a:xfrm>
          <a:prstGeom prst="rect">
            <a:avLst/>
          </a:prstGeom>
        </p:spPr>
      </p:pic>
      <p:sp>
        <p:nvSpPr>
          <p:cNvPr id="17" name="Text Placeholder 16">
            <a:extLst>
              <a:ext uri="{FF2B5EF4-FFF2-40B4-BE49-F238E27FC236}">
                <a16:creationId xmlns:a16="http://schemas.microsoft.com/office/drawing/2014/main" id="{A7C738E9-0CF9-D840-A14B-E1FACA560A98}"/>
              </a:ext>
            </a:extLst>
          </p:cNvPr>
          <p:cNvSpPr>
            <a:spLocks noGrp="1"/>
          </p:cNvSpPr>
          <p:nvPr>
            <p:ph type="body" sz="quarter" idx="16" hasCustomPrompt="1"/>
          </p:nvPr>
        </p:nvSpPr>
        <p:spPr>
          <a:xfrm>
            <a:off x="2021205" y="1589881"/>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19" name="Text Placeholder 16">
            <a:extLst>
              <a:ext uri="{FF2B5EF4-FFF2-40B4-BE49-F238E27FC236}">
                <a16:creationId xmlns:a16="http://schemas.microsoft.com/office/drawing/2014/main" id="{FEBC0744-1C0D-8A4E-9A74-5B20FDEC0832}"/>
              </a:ext>
            </a:extLst>
          </p:cNvPr>
          <p:cNvSpPr>
            <a:spLocks noGrp="1"/>
          </p:cNvSpPr>
          <p:nvPr>
            <p:ph type="body" sz="quarter" idx="17" hasCustomPrompt="1"/>
          </p:nvPr>
        </p:nvSpPr>
        <p:spPr>
          <a:xfrm>
            <a:off x="2021205" y="3367431"/>
            <a:ext cx="732155" cy="732155"/>
          </a:xfrm>
          <a:prstGeom prst="ellipse">
            <a:avLst/>
          </a:prstGeom>
          <a:solidFill>
            <a:srgbClr val="007B3B"/>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20" name="Text Placeholder 16">
            <a:extLst>
              <a:ext uri="{FF2B5EF4-FFF2-40B4-BE49-F238E27FC236}">
                <a16:creationId xmlns:a16="http://schemas.microsoft.com/office/drawing/2014/main" id="{F2A377BB-0714-DD4C-80FE-85B366A98F25}"/>
              </a:ext>
            </a:extLst>
          </p:cNvPr>
          <p:cNvSpPr>
            <a:spLocks noGrp="1"/>
          </p:cNvSpPr>
          <p:nvPr>
            <p:ph type="body" sz="quarter" idx="18" hasCustomPrompt="1"/>
          </p:nvPr>
        </p:nvSpPr>
        <p:spPr>
          <a:xfrm>
            <a:off x="2031047" y="5095108"/>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3</a:t>
            </a:r>
          </a:p>
        </p:txBody>
      </p:sp>
      <p:sp>
        <p:nvSpPr>
          <p:cNvPr id="21" name="Text Placeholder 5">
            <a:extLst>
              <a:ext uri="{FF2B5EF4-FFF2-40B4-BE49-F238E27FC236}">
                <a16:creationId xmlns:a16="http://schemas.microsoft.com/office/drawing/2014/main" id="{00BB2566-BA77-DA4D-8AE9-AB7266B6FDB2}"/>
              </a:ext>
            </a:extLst>
          </p:cNvPr>
          <p:cNvSpPr>
            <a:spLocks noGrp="1"/>
          </p:cNvSpPr>
          <p:nvPr>
            <p:ph type="body" sz="quarter" idx="19" hasCustomPrompt="1"/>
          </p:nvPr>
        </p:nvSpPr>
        <p:spPr>
          <a:xfrm>
            <a:off x="2895283" y="3531104"/>
            <a:ext cx="4176077" cy="355282"/>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22" name="Text Placeholder 5">
            <a:extLst>
              <a:ext uri="{FF2B5EF4-FFF2-40B4-BE49-F238E27FC236}">
                <a16:creationId xmlns:a16="http://schemas.microsoft.com/office/drawing/2014/main" id="{B58912CC-E0BC-BC43-8A1E-EE3F00B3B169}"/>
              </a:ext>
            </a:extLst>
          </p:cNvPr>
          <p:cNvSpPr>
            <a:spLocks noGrp="1"/>
          </p:cNvSpPr>
          <p:nvPr>
            <p:ph type="body" sz="quarter" idx="20" hasCustomPrompt="1"/>
          </p:nvPr>
        </p:nvSpPr>
        <p:spPr>
          <a:xfrm>
            <a:off x="2895283" y="3886386"/>
            <a:ext cx="5679757" cy="853440"/>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3" name="Text Placeholder 5">
            <a:extLst>
              <a:ext uri="{FF2B5EF4-FFF2-40B4-BE49-F238E27FC236}">
                <a16:creationId xmlns:a16="http://schemas.microsoft.com/office/drawing/2014/main" id="{4BF3DBAD-AE6F-A742-B177-934C84760CFB}"/>
              </a:ext>
            </a:extLst>
          </p:cNvPr>
          <p:cNvSpPr>
            <a:spLocks noGrp="1"/>
          </p:cNvSpPr>
          <p:nvPr>
            <p:ph type="body" sz="quarter" idx="21" hasCustomPrompt="1"/>
          </p:nvPr>
        </p:nvSpPr>
        <p:spPr>
          <a:xfrm>
            <a:off x="2895283" y="5289897"/>
            <a:ext cx="4176077" cy="355282"/>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24" name="Text Placeholder 5">
            <a:extLst>
              <a:ext uri="{FF2B5EF4-FFF2-40B4-BE49-F238E27FC236}">
                <a16:creationId xmlns:a16="http://schemas.microsoft.com/office/drawing/2014/main" id="{A5F64050-BBE0-6141-A55E-19C9B49423FA}"/>
              </a:ext>
            </a:extLst>
          </p:cNvPr>
          <p:cNvSpPr>
            <a:spLocks noGrp="1"/>
          </p:cNvSpPr>
          <p:nvPr>
            <p:ph type="body" sz="quarter" idx="22" hasCustomPrompt="1"/>
          </p:nvPr>
        </p:nvSpPr>
        <p:spPr>
          <a:xfrm>
            <a:off x="2895283" y="5645179"/>
            <a:ext cx="5679757" cy="853440"/>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25" name="Text Placeholder 5">
            <a:extLst>
              <a:ext uri="{FF2B5EF4-FFF2-40B4-BE49-F238E27FC236}">
                <a16:creationId xmlns:a16="http://schemas.microsoft.com/office/drawing/2014/main" id="{210D1966-0F17-4F47-A1D0-2100A95FD57A}"/>
              </a:ext>
            </a:extLst>
          </p:cNvPr>
          <p:cNvSpPr>
            <a:spLocks noGrp="1"/>
          </p:cNvSpPr>
          <p:nvPr>
            <p:ph type="body" sz="quarter" idx="23" hasCustomPrompt="1"/>
          </p:nvPr>
        </p:nvSpPr>
        <p:spPr>
          <a:xfrm>
            <a:off x="2895283" y="737685"/>
            <a:ext cx="5974397" cy="421163"/>
          </a:xfrm>
          <a:prstGeom prst="rect">
            <a:avLst/>
          </a:prstGeom>
        </p:spPr>
        <p:txBody>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Tree>
    <p:extLst>
      <p:ext uri="{BB962C8B-B14F-4D97-AF65-F5344CB8AC3E}">
        <p14:creationId xmlns:p14="http://schemas.microsoft.com/office/powerpoint/2010/main" val="324318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FAA48E5-92BB-6946-953B-AC27C5395327}"/>
              </a:ext>
            </a:extLst>
          </p:cNvPr>
          <p:cNvPicPr>
            <a:picLocks noChangeAspect="1"/>
          </p:cNvPicPr>
          <p:nvPr userDrawn="1"/>
        </p:nvPicPr>
        <p:blipFill>
          <a:blip r:embed="rId2"/>
          <a:stretch>
            <a:fillRect/>
          </a:stretch>
        </p:blipFill>
        <p:spPr>
          <a:xfrm>
            <a:off x="10351008" y="219456"/>
            <a:ext cx="1623486" cy="749301"/>
          </a:xfrm>
          <a:prstGeom prst="rect">
            <a:avLst/>
          </a:prstGeom>
        </p:spPr>
      </p:pic>
      <p:sp>
        <p:nvSpPr>
          <p:cNvPr id="25" name="Text Placeholder 5">
            <a:extLst>
              <a:ext uri="{FF2B5EF4-FFF2-40B4-BE49-F238E27FC236}">
                <a16:creationId xmlns:a16="http://schemas.microsoft.com/office/drawing/2014/main" id="{210D1966-0F17-4F47-A1D0-2100A95FD57A}"/>
              </a:ext>
            </a:extLst>
          </p:cNvPr>
          <p:cNvSpPr>
            <a:spLocks noGrp="1"/>
          </p:cNvSpPr>
          <p:nvPr>
            <p:ph type="body" sz="quarter" idx="23" hasCustomPrompt="1"/>
          </p:nvPr>
        </p:nvSpPr>
        <p:spPr>
          <a:xfrm>
            <a:off x="492284" y="1486747"/>
            <a:ext cx="7107396" cy="1751515"/>
          </a:xfrm>
          <a:prstGeom prst="rect">
            <a:avLst/>
          </a:prstGeom>
        </p:spPr>
        <p:txBody>
          <a:bodyPr/>
          <a:lstStyle>
            <a:lvl1pPr marL="0" indent="0">
              <a:buNone/>
              <a:defRPr sz="28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a:t>
            </a:r>
          </a:p>
        </p:txBody>
      </p:sp>
      <p:sp>
        <p:nvSpPr>
          <p:cNvPr id="13" name="Text Placeholder 5">
            <a:extLst>
              <a:ext uri="{FF2B5EF4-FFF2-40B4-BE49-F238E27FC236}">
                <a16:creationId xmlns:a16="http://schemas.microsoft.com/office/drawing/2014/main" id="{7DA05E9A-A537-F34A-ABA1-52DBF38C407D}"/>
              </a:ext>
            </a:extLst>
          </p:cNvPr>
          <p:cNvSpPr>
            <a:spLocks noGrp="1"/>
          </p:cNvSpPr>
          <p:nvPr>
            <p:ph type="body" sz="quarter" idx="24" hasCustomPrompt="1"/>
          </p:nvPr>
        </p:nvSpPr>
        <p:spPr>
          <a:xfrm>
            <a:off x="3407674" y="4740462"/>
            <a:ext cx="2174875" cy="355282"/>
          </a:xfrm>
          <a:prstGeom prst="rect">
            <a:avLst/>
          </a:prstGeom>
        </p:spPr>
        <p:txBody>
          <a:bodyPr/>
          <a:lstStyle>
            <a:lvl1pPr marL="0" indent="0">
              <a:buNone/>
              <a:defRPr sz="2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14" name="Text Placeholder 5">
            <a:extLst>
              <a:ext uri="{FF2B5EF4-FFF2-40B4-BE49-F238E27FC236}">
                <a16:creationId xmlns:a16="http://schemas.microsoft.com/office/drawing/2014/main" id="{117DC69A-FED7-9149-B451-D971805BAEC7}"/>
              </a:ext>
            </a:extLst>
          </p:cNvPr>
          <p:cNvSpPr>
            <a:spLocks noGrp="1"/>
          </p:cNvSpPr>
          <p:nvPr>
            <p:ph type="body" sz="quarter" idx="25" hasCustomPrompt="1"/>
          </p:nvPr>
        </p:nvSpPr>
        <p:spPr>
          <a:xfrm>
            <a:off x="3407674" y="5095744"/>
            <a:ext cx="2002155" cy="1294896"/>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16" name="Text Placeholder 16">
            <a:extLst>
              <a:ext uri="{FF2B5EF4-FFF2-40B4-BE49-F238E27FC236}">
                <a16:creationId xmlns:a16="http://schemas.microsoft.com/office/drawing/2014/main" id="{C375D517-4746-E942-9E60-0A18D5CA6FDD}"/>
              </a:ext>
            </a:extLst>
          </p:cNvPr>
          <p:cNvSpPr>
            <a:spLocks noGrp="1"/>
          </p:cNvSpPr>
          <p:nvPr>
            <p:ph type="body" sz="quarter" idx="26" hasCustomPrompt="1"/>
          </p:nvPr>
        </p:nvSpPr>
        <p:spPr>
          <a:xfrm>
            <a:off x="3407674" y="3854476"/>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28" name="Text Placeholder 5">
            <a:extLst>
              <a:ext uri="{FF2B5EF4-FFF2-40B4-BE49-F238E27FC236}">
                <a16:creationId xmlns:a16="http://schemas.microsoft.com/office/drawing/2014/main" id="{2385BFDE-CF4D-4F49-8049-ABD9DB742C8E}"/>
              </a:ext>
            </a:extLst>
          </p:cNvPr>
          <p:cNvSpPr>
            <a:spLocks noGrp="1"/>
          </p:cNvSpPr>
          <p:nvPr>
            <p:ph type="body" sz="quarter" idx="30" hasCustomPrompt="1"/>
          </p:nvPr>
        </p:nvSpPr>
        <p:spPr>
          <a:xfrm>
            <a:off x="492284" y="4740462"/>
            <a:ext cx="2174875" cy="355282"/>
          </a:xfrm>
          <a:prstGeom prst="rect">
            <a:avLst/>
          </a:prstGeom>
        </p:spPr>
        <p:txBody>
          <a:bodyPr/>
          <a:lstStyle>
            <a:lvl1pPr marL="0" indent="0">
              <a:buNone/>
              <a:defRPr sz="2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29" name="Text Placeholder 5">
            <a:extLst>
              <a:ext uri="{FF2B5EF4-FFF2-40B4-BE49-F238E27FC236}">
                <a16:creationId xmlns:a16="http://schemas.microsoft.com/office/drawing/2014/main" id="{DCFE16C2-82E9-8740-8C87-20DB3E132035}"/>
              </a:ext>
            </a:extLst>
          </p:cNvPr>
          <p:cNvSpPr>
            <a:spLocks noGrp="1"/>
          </p:cNvSpPr>
          <p:nvPr>
            <p:ph type="body" sz="quarter" idx="31" hasCustomPrompt="1"/>
          </p:nvPr>
        </p:nvSpPr>
        <p:spPr>
          <a:xfrm>
            <a:off x="492284" y="5095744"/>
            <a:ext cx="2002155" cy="1294896"/>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30" name="Text Placeholder 16">
            <a:extLst>
              <a:ext uri="{FF2B5EF4-FFF2-40B4-BE49-F238E27FC236}">
                <a16:creationId xmlns:a16="http://schemas.microsoft.com/office/drawing/2014/main" id="{0FDC6856-C94B-2044-A250-C8197993944A}"/>
              </a:ext>
            </a:extLst>
          </p:cNvPr>
          <p:cNvSpPr>
            <a:spLocks noGrp="1"/>
          </p:cNvSpPr>
          <p:nvPr>
            <p:ph type="body" sz="quarter" idx="32" hasCustomPrompt="1"/>
          </p:nvPr>
        </p:nvSpPr>
        <p:spPr>
          <a:xfrm>
            <a:off x="492284" y="3854476"/>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31" name="Text Placeholder 5">
            <a:extLst>
              <a:ext uri="{FF2B5EF4-FFF2-40B4-BE49-F238E27FC236}">
                <a16:creationId xmlns:a16="http://schemas.microsoft.com/office/drawing/2014/main" id="{1B3DAE5D-32C0-1D43-8236-574C048D0FE6}"/>
              </a:ext>
            </a:extLst>
          </p:cNvPr>
          <p:cNvSpPr>
            <a:spLocks noGrp="1"/>
          </p:cNvSpPr>
          <p:nvPr>
            <p:ph type="body" sz="quarter" idx="33" hasCustomPrompt="1"/>
          </p:nvPr>
        </p:nvSpPr>
        <p:spPr>
          <a:xfrm>
            <a:off x="9395988" y="4740462"/>
            <a:ext cx="2174875" cy="355282"/>
          </a:xfrm>
          <a:prstGeom prst="rect">
            <a:avLst/>
          </a:prstGeom>
        </p:spPr>
        <p:txBody>
          <a:bodyPr/>
          <a:lstStyle>
            <a:lvl1pPr marL="0" indent="0">
              <a:buNone/>
              <a:defRPr sz="2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32" name="Text Placeholder 5">
            <a:extLst>
              <a:ext uri="{FF2B5EF4-FFF2-40B4-BE49-F238E27FC236}">
                <a16:creationId xmlns:a16="http://schemas.microsoft.com/office/drawing/2014/main" id="{245E4E13-C49D-BF4A-985A-3B95BE7906D1}"/>
              </a:ext>
            </a:extLst>
          </p:cNvPr>
          <p:cNvSpPr>
            <a:spLocks noGrp="1"/>
          </p:cNvSpPr>
          <p:nvPr>
            <p:ph type="body" sz="quarter" idx="34" hasCustomPrompt="1"/>
          </p:nvPr>
        </p:nvSpPr>
        <p:spPr>
          <a:xfrm>
            <a:off x="9395988" y="5095744"/>
            <a:ext cx="2002155" cy="1294896"/>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33" name="Text Placeholder 16">
            <a:extLst>
              <a:ext uri="{FF2B5EF4-FFF2-40B4-BE49-F238E27FC236}">
                <a16:creationId xmlns:a16="http://schemas.microsoft.com/office/drawing/2014/main" id="{B4724838-E9BD-BB48-A347-3D9240219B5D}"/>
              </a:ext>
            </a:extLst>
          </p:cNvPr>
          <p:cNvSpPr>
            <a:spLocks noGrp="1"/>
          </p:cNvSpPr>
          <p:nvPr>
            <p:ph type="body" sz="quarter" idx="35" hasCustomPrompt="1"/>
          </p:nvPr>
        </p:nvSpPr>
        <p:spPr>
          <a:xfrm>
            <a:off x="9395988" y="3854476"/>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4</a:t>
            </a:r>
          </a:p>
        </p:txBody>
      </p:sp>
      <p:sp>
        <p:nvSpPr>
          <p:cNvPr id="34" name="Text Placeholder 5">
            <a:extLst>
              <a:ext uri="{FF2B5EF4-FFF2-40B4-BE49-F238E27FC236}">
                <a16:creationId xmlns:a16="http://schemas.microsoft.com/office/drawing/2014/main" id="{501F45E9-39DB-414E-9EEB-1E6ECD1FA8D4}"/>
              </a:ext>
            </a:extLst>
          </p:cNvPr>
          <p:cNvSpPr>
            <a:spLocks noGrp="1"/>
          </p:cNvSpPr>
          <p:nvPr>
            <p:ph type="body" sz="quarter" idx="36" hasCustomPrompt="1"/>
          </p:nvPr>
        </p:nvSpPr>
        <p:spPr>
          <a:xfrm>
            <a:off x="6424559" y="4740462"/>
            <a:ext cx="2174875" cy="355282"/>
          </a:xfrm>
          <a:prstGeom prst="rect">
            <a:avLst/>
          </a:prstGeom>
        </p:spPr>
        <p:txBody>
          <a:bodyPr/>
          <a:lstStyle>
            <a:lvl1pPr marL="0" indent="0">
              <a:buNone/>
              <a:defRPr sz="2000" b="1" i="0">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Header Goes Here</a:t>
            </a:r>
          </a:p>
        </p:txBody>
      </p:sp>
      <p:sp>
        <p:nvSpPr>
          <p:cNvPr id="35" name="Text Placeholder 5">
            <a:extLst>
              <a:ext uri="{FF2B5EF4-FFF2-40B4-BE49-F238E27FC236}">
                <a16:creationId xmlns:a16="http://schemas.microsoft.com/office/drawing/2014/main" id="{0A5A593D-C0FD-4E46-82D5-69FF869316B4}"/>
              </a:ext>
            </a:extLst>
          </p:cNvPr>
          <p:cNvSpPr>
            <a:spLocks noGrp="1"/>
          </p:cNvSpPr>
          <p:nvPr>
            <p:ph type="body" sz="quarter" idx="37" hasCustomPrompt="1"/>
          </p:nvPr>
        </p:nvSpPr>
        <p:spPr>
          <a:xfrm>
            <a:off x="6424559" y="5095744"/>
            <a:ext cx="2002155" cy="1294896"/>
          </a:xfrm>
          <a:prstGeom prst="rect">
            <a:avLst/>
          </a:prstGeom>
        </p:spPr>
        <p:txBody>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a:t>
            </a:r>
          </a:p>
        </p:txBody>
      </p:sp>
      <p:sp>
        <p:nvSpPr>
          <p:cNvPr id="36" name="Text Placeholder 16">
            <a:extLst>
              <a:ext uri="{FF2B5EF4-FFF2-40B4-BE49-F238E27FC236}">
                <a16:creationId xmlns:a16="http://schemas.microsoft.com/office/drawing/2014/main" id="{25A718CA-3C44-754A-B2CC-F173F1B2E238}"/>
              </a:ext>
            </a:extLst>
          </p:cNvPr>
          <p:cNvSpPr>
            <a:spLocks noGrp="1"/>
          </p:cNvSpPr>
          <p:nvPr>
            <p:ph type="body" sz="quarter" idx="38" hasCustomPrompt="1"/>
          </p:nvPr>
        </p:nvSpPr>
        <p:spPr>
          <a:xfrm>
            <a:off x="6424559" y="3854476"/>
            <a:ext cx="732155" cy="732155"/>
          </a:xfrm>
          <a:prstGeom prst="ellipse">
            <a:avLst/>
          </a:prstGeom>
          <a:solidFill>
            <a:srgbClr val="00A44E"/>
          </a:solidFill>
        </p:spPr>
        <p:txBody>
          <a:bodyPr anchor="ctr"/>
          <a:lstStyle>
            <a:lvl1pPr marL="0" indent="0" algn="ctr">
              <a:buFontTx/>
              <a:buNone/>
              <a:defRPr b="0" i="0">
                <a:solidFill>
                  <a:schemeClr val="bg1"/>
                </a:solidFill>
                <a:latin typeface="Calibri" panose="020F0502020204030204" pitchFamily="34" charset="0"/>
                <a:cs typeface="Calibri" panose="020F0502020204030204" pitchFamily="34" charset="0"/>
              </a:defRPr>
            </a:lvl1pPr>
          </a:lstStyle>
          <a:p>
            <a:pPr lvl="0"/>
            <a:r>
              <a:rPr lang="en-US" dirty="0"/>
              <a:t>3</a:t>
            </a:r>
          </a:p>
        </p:txBody>
      </p:sp>
    </p:spTree>
    <p:extLst>
      <p:ext uri="{BB962C8B-B14F-4D97-AF65-F5344CB8AC3E}">
        <p14:creationId xmlns:p14="http://schemas.microsoft.com/office/powerpoint/2010/main" val="16651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863526"/>
      </p:ext>
    </p:extLst>
  </p:cSld>
  <p:clrMap bg1="lt1" tx1="dk1" bg2="lt2" tx2="dk2" accent1="accent1" accent2="accent2" accent3="accent3" accent4="accent4" accent5="accent5" accent6="accent6" hlink="hlink" folHlink="folHlink"/>
  <p:sldLayoutIdLst>
    <p:sldLayoutId id="2147483650" r:id="rId1"/>
    <p:sldLayoutId id="2147483653" r:id="rId2"/>
    <p:sldLayoutId id="2147483654" r:id="rId3"/>
    <p:sldLayoutId id="2147483649" r:id="rId4"/>
    <p:sldLayoutId id="2147483652" r:id="rId5"/>
    <p:sldLayoutId id="2147483655" r:id="rId6"/>
    <p:sldLayoutId id="21474836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terri.liles@untsystem.edu"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secure.ethicspoint.com/domain/media/en/gui/56566/index.html" TargetMode="External"/><Relationship Id="rId2" Type="http://schemas.openxmlformats.org/officeDocument/2006/relationships/hyperlink" Target="https://compliance.unt.edu/ethics-information"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policy.unt.edu/policy/05-064" TargetMode="External"/><Relationship Id="rId7" Type="http://schemas.openxmlformats.org/officeDocument/2006/relationships/hyperlink" Target="https://policy.unt.edu/policy/05-065-0" TargetMode="External"/><Relationship Id="rId2" Type="http://schemas.openxmlformats.org/officeDocument/2006/relationships/hyperlink" Target="https://policy.unt.edu/policy/05-050" TargetMode="External"/><Relationship Id="rId1" Type="http://schemas.openxmlformats.org/officeDocument/2006/relationships/slideLayout" Target="../slideLayouts/slideLayout4.xml"/><Relationship Id="rId6" Type="http://schemas.openxmlformats.org/officeDocument/2006/relationships/hyperlink" Target="https://hr.untsystem.edu/sick-leavesick-leave-donationsick-leave-pool" TargetMode="External"/><Relationship Id="rId5" Type="http://schemas.openxmlformats.org/officeDocument/2006/relationships/hyperlink" Target="https://policy.unt.edu/policy/05-051" TargetMode="External"/><Relationship Id="rId4" Type="http://schemas.openxmlformats.org/officeDocument/2006/relationships/hyperlink" Target="https://www.untsystem.edu/hr-it-business-services/human-resources/family-and-medical-leave-act-fmla"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www.untsystem.edu/hr-it-business-services/payroll/holidays-all-locations"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untsystem.edu/sites/default/files/forms/ada-request-for-accommodation-all-locations_002.pdf" TargetMode="External"/><Relationship Id="rId2" Type="http://schemas.openxmlformats.org/officeDocument/2006/relationships/hyperlink" Target="https://hr.untsystem.edu/americans-disabilities-act-ada" TargetMode="External"/><Relationship Id="rId1" Type="http://schemas.openxmlformats.org/officeDocument/2006/relationships/slideLayout" Target="../slideLayouts/slideLayout4.xml"/><Relationship Id="rId4" Type="http://schemas.openxmlformats.org/officeDocument/2006/relationships/hyperlink" Target="https://www.untsystem.edu/sites/default/files/forms/ada-medical-certification-all-locations.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awpnow.com/" TargetMode="External"/><Relationship Id="rId2" Type="http://schemas.openxmlformats.org/officeDocument/2006/relationships/hyperlink" Target="https://hr.untsystem.edu/employee-assistance-program" TargetMode="Externa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sfs.unt.edu/sites/default/files/Faculty%20Staff%20Scholarship%20Informational%20Form%2012172019_0.pdf" TargetMode="External"/><Relationship Id="rId2" Type="http://schemas.openxmlformats.org/officeDocument/2006/relationships/hyperlink" Target="https://policy.unt.edu/policy/10-025" TargetMode="External"/><Relationship Id="rId1" Type="http://schemas.openxmlformats.org/officeDocument/2006/relationships/slideLayout" Target="../slideLayouts/slideLayout5.xml"/><Relationship Id="rId5" Type="http://schemas.openxmlformats.org/officeDocument/2006/relationships/hyperlink" Target="https://library.unt.edu/" TargetMode="External"/><Relationship Id="rId4" Type="http://schemas.openxmlformats.org/officeDocument/2006/relationships/hyperlink" Target="https://guides.library.unt.edu/neurodiversityfacultystaf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hyperlink" Target="https://guides.library.unt.edu/spark" TargetMode="External"/><Relationship Id="rId3" Type="http://schemas.openxmlformats.org/officeDocument/2006/relationships/hyperlink" Target="http://www.library.unt.edu/spaces/nest-media-library" TargetMode="External"/><Relationship Id="rId7" Type="http://schemas.openxmlformats.org/officeDocument/2006/relationships/hyperlink" Target="https://library.unt.edu/special-collections/" TargetMode="External"/><Relationship Id="rId2" Type="http://schemas.openxmlformats.org/officeDocument/2006/relationships/hyperlink" Target="http://www.library.unt.edu/media-library" TargetMode="External"/><Relationship Id="rId1" Type="http://schemas.openxmlformats.org/officeDocument/2006/relationships/slideLayout" Target="../slideLayouts/slideLayout5.xml"/><Relationship Id="rId6" Type="http://schemas.openxmlformats.org/officeDocument/2006/relationships/hyperlink" Target="http://www.library.unt.edu/eagle-commons-library" TargetMode="External"/><Relationship Id="rId5" Type="http://schemas.openxmlformats.org/officeDocument/2006/relationships/hyperlink" Target="http://www.library.unt.edu/music" TargetMode="External"/><Relationship Id="rId10" Type="http://schemas.openxmlformats.org/officeDocument/2006/relationships/hyperlink" Target="https://guides.library.unt.edu/c.php?g=1000254&amp;p=7242093" TargetMode="External"/><Relationship Id="rId4" Type="http://schemas.openxmlformats.org/officeDocument/2006/relationships/hyperlink" Target="https://digital.library.unt.edu/" TargetMode="External"/><Relationship Id="rId9" Type="http://schemas.openxmlformats.org/officeDocument/2006/relationships/hyperlink" Target="https://guides.library.unt.edu/diversityinclusio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untsystem.onthehub.com/WebStore/ProductsByMajorVersionList.aspx?cmi_cs=1&amp;cmi_mnuMain=f189368a-f0a6-e811-8109-000d3af41938" TargetMode="External"/><Relationship Id="rId7" Type="http://schemas.openxmlformats.org/officeDocument/2006/relationships/image" Target="../media/image10.png"/><Relationship Id="rId2" Type="http://schemas.openxmlformats.org/officeDocument/2006/relationships/hyperlink" Target="https://myunt.sharepoint.com/sites/ITSS_CTO_ESIS_Telecom/Pages/employee_cell_discount.aspx" TargetMode="Externa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hyperlink" Target="https://hr.untsystem.edu/perks-unt-world-employees" TargetMode="External"/><Relationship Id="rId4" Type="http://schemas.openxmlformats.org/officeDocument/2006/relationships/hyperlink" Target="https://unt.bncollege.com/shop/unt/hom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tudentaffairs.unt.edu/pharmacy" TargetMode="External"/><Relationship Id="rId2" Type="http://schemas.openxmlformats.org/officeDocument/2006/relationships/hyperlink" Target="http://www.coeunt.com/"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dining.unt.edu/fs" TargetMode="External"/><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hyperlink" Target="https://dining.unt.edu/hour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5.xml"/><Relationship Id="rId6" Type="http://schemas.openxmlformats.org/officeDocument/2006/relationships/hyperlink" Target="http://www.meangreensports.com/tickets/"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my.untsystem.edu/"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hyperlink" Target="https://my.untsystem.edu/"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038341-3380-1845-A1F6-15BA8BC96522}"/>
              </a:ext>
            </a:extLst>
          </p:cNvPr>
          <p:cNvSpPr>
            <a:spLocks noGrp="1"/>
          </p:cNvSpPr>
          <p:nvPr>
            <p:ph type="body" sz="quarter" idx="10"/>
          </p:nvPr>
        </p:nvSpPr>
        <p:spPr>
          <a:xfrm>
            <a:off x="1639564" y="1753959"/>
            <a:ext cx="8667750" cy="1238905"/>
          </a:xfrm>
        </p:spPr>
        <p:txBody>
          <a:bodyPr/>
          <a:lstStyle/>
          <a:p>
            <a:pPr algn="ctr"/>
            <a:r>
              <a:rPr lang="en-US" sz="4000" dirty="0">
                <a:latin typeface="Impact" panose="020B0806030902050204" pitchFamily="34" charset="0"/>
                <a:cs typeface="Times New Roman" panose="02020603050405020304" pitchFamily="18" charset="0"/>
              </a:rPr>
              <a:t>New Faculty Orientation will begin shortly.</a:t>
            </a:r>
          </a:p>
          <a:p>
            <a:endParaRPr lang="en-US" dirty="0"/>
          </a:p>
        </p:txBody>
      </p:sp>
      <p:sp>
        <p:nvSpPr>
          <p:cNvPr id="3" name="Text Placeholder 2">
            <a:extLst>
              <a:ext uri="{FF2B5EF4-FFF2-40B4-BE49-F238E27FC236}">
                <a16:creationId xmlns:a16="http://schemas.microsoft.com/office/drawing/2014/main" id="{480ABBD2-EAB7-6247-94FA-1605DD9749AC}"/>
              </a:ext>
            </a:extLst>
          </p:cNvPr>
          <p:cNvSpPr>
            <a:spLocks noGrp="1"/>
          </p:cNvSpPr>
          <p:nvPr>
            <p:ph type="body" sz="quarter" idx="11"/>
          </p:nvPr>
        </p:nvSpPr>
        <p:spPr>
          <a:xfrm>
            <a:off x="1639564" y="3132661"/>
            <a:ext cx="8667750" cy="2448241"/>
          </a:xfrm>
        </p:spPr>
        <p:txBody>
          <a:bodyPr/>
          <a:lstStyle/>
          <a:p>
            <a:pPr algn="ctr">
              <a:lnSpc>
                <a:spcPct val="120000"/>
              </a:lnSpc>
              <a:spcBef>
                <a:spcPts val="0"/>
              </a:spcBef>
              <a:spcAft>
                <a:spcPts val="300"/>
              </a:spcAft>
            </a:pPr>
            <a:r>
              <a:rPr lang="en-US" u="sng" dirty="0"/>
              <a:t>Host:</a:t>
            </a:r>
            <a:br>
              <a:rPr lang="en-US" sz="1600" b="1" dirty="0"/>
            </a:br>
            <a:r>
              <a:rPr lang="en-US" b="1" dirty="0"/>
              <a:t>Terri Liles</a:t>
            </a:r>
          </a:p>
          <a:p>
            <a:pPr algn="ctr">
              <a:lnSpc>
                <a:spcPct val="120000"/>
              </a:lnSpc>
              <a:spcBef>
                <a:spcPts val="0"/>
              </a:spcBef>
              <a:spcAft>
                <a:spcPts val="300"/>
              </a:spcAft>
            </a:pPr>
            <a:r>
              <a:rPr lang="en-US" b="1" dirty="0"/>
              <a:t>UNT Campus Human Resources Coordinator</a:t>
            </a:r>
          </a:p>
          <a:p>
            <a:pPr algn="ctr">
              <a:spcBef>
                <a:spcPts val="0"/>
              </a:spcBef>
              <a:spcAft>
                <a:spcPts val="300"/>
              </a:spcAft>
            </a:pPr>
            <a:endParaRPr lang="en-US" b="1" dirty="0"/>
          </a:p>
          <a:p>
            <a:pPr algn="ctr"/>
            <a:r>
              <a:rPr lang="en-US" b="1" dirty="0"/>
              <a:t>Questions:  </a:t>
            </a:r>
            <a:r>
              <a:rPr lang="en-US" dirty="0"/>
              <a:t>Please email </a:t>
            </a:r>
            <a:r>
              <a:rPr lang="en-US" b="1" u="sng" dirty="0">
                <a:hlinkClick r:id="rId2">
                  <a:extLst>
                    <a:ext uri="{A12FA001-AC4F-418D-AE19-62706E023703}">
                      <ahyp:hlinkClr xmlns:ahyp="http://schemas.microsoft.com/office/drawing/2018/hyperlinkcolor" val="tx"/>
                    </a:ext>
                  </a:extLst>
                </a:hlinkClick>
              </a:rPr>
              <a:t>terri.liles@untsystem.edu</a:t>
            </a:r>
            <a:endParaRPr lang="en-US" b="1" u="sng" dirty="0"/>
          </a:p>
          <a:p>
            <a:endParaRPr lang="en-US" dirty="0"/>
          </a:p>
        </p:txBody>
      </p:sp>
      <p:sp>
        <p:nvSpPr>
          <p:cNvPr id="5" name="TextBox 4">
            <a:extLst>
              <a:ext uri="{FF2B5EF4-FFF2-40B4-BE49-F238E27FC236}">
                <a16:creationId xmlns:a16="http://schemas.microsoft.com/office/drawing/2014/main" id="{CF9443D8-3DFE-442D-9264-A0EBD97C7DA2}"/>
              </a:ext>
            </a:extLst>
          </p:cNvPr>
          <p:cNvSpPr txBox="1"/>
          <p:nvPr/>
        </p:nvSpPr>
        <p:spPr>
          <a:xfrm>
            <a:off x="1523999" y="5218209"/>
            <a:ext cx="9144001" cy="459806"/>
          </a:xfrm>
          <a:prstGeom prst="rect">
            <a:avLst/>
          </a:prstGeom>
          <a:noFill/>
        </p:spPr>
        <p:txBody>
          <a:bodyPr wrap="square" rtlCol="0">
            <a:spAutoFit/>
          </a:bodyPr>
          <a:lstStyle/>
          <a:p>
            <a:pPr algn="ctr"/>
            <a:endParaRPr lang="en-US" sz="788" dirty="0"/>
          </a:p>
          <a:p>
            <a:pPr algn="ctr"/>
            <a:r>
              <a:rPr lang="en-US" sz="1600" i="1" dirty="0">
                <a:solidFill>
                  <a:schemeClr val="bg1"/>
                </a:solidFill>
                <a:latin typeface="Cambria" panose="02040503050406030204" pitchFamily="18" charset="0"/>
              </a:rPr>
              <a:t>We appreciate you being here, and we welcome you to New Faculty Orientation!</a:t>
            </a:r>
          </a:p>
        </p:txBody>
      </p:sp>
    </p:spTree>
    <p:extLst>
      <p:ext uri="{BB962C8B-B14F-4D97-AF65-F5344CB8AC3E}">
        <p14:creationId xmlns:p14="http://schemas.microsoft.com/office/powerpoint/2010/main" val="3147726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4D57-CAC0-4921-9771-8537D7EB1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575" y="542925"/>
            <a:ext cx="8324850" cy="5772150"/>
          </a:xfrm>
          <a:prstGeom prst="rect">
            <a:avLst/>
          </a:prstGeom>
        </p:spPr>
      </p:pic>
    </p:spTree>
    <p:extLst>
      <p:ext uri="{BB962C8B-B14F-4D97-AF65-F5344CB8AC3E}">
        <p14:creationId xmlns:p14="http://schemas.microsoft.com/office/powerpoint/2010/main" val="3726346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CBAB5C6-0C31-4333-AAE7-F4E542F940C9}"/>
              </a:ext>
            </a:extLst>
          </p:cNvPr>
          <p:cNvPicPr>
            <a:picLocks noChangeAspect="1"/>
          </p:cNvPicPr>
          <p:nvPr/>
        </p:nvPicPr>
        <p:blipFill>
          <a:blip r:embed="rId2"/>
          <a:stretch>
            <a:fillRect/>
          </a:stretch>
        </p:blipFill>
        <p:spPr>
          <a:xfrm>
            <a:off x="1797666" y="971868"/>
            <a:ext cx="8596668" cy="4797165"/>
          </a:xfrm>
          <a:prstGeom prst="rect">
            <a:avLst/>
          </a:prstGeom>
        </p:spPr>
      </p:pic>
    </p:spTree>
    <p:extLst>
      <p:ext uri="{BB962C8B-B14F-4D97-AF65-F5344CB8AC3E}">
        <p14:creationId xmlns:p14="http://schemas.microsoft.com/office/powerpoint/2010/main" val="2810684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F671AF48-E85A-410E-B94F-D90EDAE304A8}"/>
              </a:ext>
            </a:extLst>
          </p:cNvPr>
          <p:cNvSpPr txBox="1">
            <a:spLocks/>
          </p:cNvSpPr>
          <p:nvPr/>
        </p:nvSpPr>
        <p:spPr>
          <a:xfrm>
            <a:off x="905021" y="1720107"/>
            <a:ext cx="10381957" cy="4822166"/>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600" u="sng" dirty="0">
                <a:solidFill>
                  <a:srgbClr val="00853E"/>
                </a:solidFill>
              </a:rPr>
              <a:t>The Office of Compliance and Ethics mission</a:t>
            </a:r>
            <a:r>
              <a:rPr lang="en-US" sz="2600" dirty="0">
                <a:solidFill>
                  <a:srgbClr val="00853E"/>
                </a:solidFill>
              </a:rPr>
              <a:t>: Establishing a Compliance and Ethics program that clearly demonstrates the university's commitment to the highest standards of ethics and in compliance with all applicable regulatory requirements by its faculty, staff, and students.</a:t>
            </a:r>
          </a:p>
          <a:p>
            <a:pPr marL="0" indent="0">
              <a:spcBef>
                <a:spcPts val="0"/>
              </a:spcBef>
              <a:buNone/>
            </a:pPr>
            <a:endParaRPr lang="en-US" sz="2000" dirty="0">
              <a:solidFill>
                <a:srgbClr val="00853E"/>
              </a:solidFill>
            </a:endParaRPr>
          </a:p>
          <a:p>
            <a:pPr marL="0" indent="0">
              <a:buNone/>
            </a:pPr>
            <a:r>
              <a:rPr lang="en-US" sz="2000" b="1" dirty="0">
                <a:solidFill>
                  <a:srgbClr val="00853E"/>
                </a:solidFill>
              </a:rPr>
              <a:t>What can you do?</a:t>
            </a:r>
          </a:p>
          <a:p>
            <a:pPr marL="457200" indent="-457200">
              <a:buFont typeface="Arial" panose="020B0604020202020204" pitchFamily="34" charset="0"/>
              <a:buChar char="•"/>
            </a:pPr>
            <a:r>
              <a:rPr lang="en-US" sz="1800" dirty="0">
                <a:solidFill>
                  <a:srgbClr val="00853E"/>
                </a:solidFill>
              </a:rPr>
              <a:t>Put forth best effort in serving the citizens of Texas and students from around the world</a:t>
            </a:r>
          </a:p>
          <a:p>
            <a:pPr marL="457200" indent="-457200">
              <a:buFont typeface="Arial" panose="020B0604020202020204" pitchFamily="34" charset="0"/>
              <a:buChar char="•"/>
            </a:pPr>
            <a:r>
              <a:rPr lang="en-US" sz="1800" dirty="0">
                <a:solidFill>
                  <a:srgbClr val="00853E"/>
                </a:solidFill>
              </a:rPr>
              <a:t>Model ethical conduct</a:t>
            </a:r>
          </a:p>
          <a:p>
            <a:pPr marL="457200" indent="-457200">
              <a:buFont typeface="Arial" panose="020B0604020202020204" pitchFamily="34" charset="0"/>
              <a:buChar char="•"/>
            </a:pPr>
            <a:r>
              <a:rPr lang="en-US" sz="1800" dirty="0">
                <a:solidFill>
                  <a:srgbClr val="00853E"/>
                </a:solidFill>
              </a:rPr>
              <a:t>Ensure compliance training is completed</a:t>
            </a:r>
          </a:p>
          <a:p>
            <a:pPr marL="457200" indent="-457200">
              <a:buFont typeface="Arial" panose="020B0604020202020204" pitchFamily="34" charset="0"/>
              <a:buChar char="•"/>
            </a:pPr>
            <a:r>
              <a:rPr lang="en-US" sz="1800" dirty="0">
                <a:solidFill>
                  <a:srgbClr val="00853E"/>
                </a:solidFill>
              </a:rPr>
              <a:t>Report suspected wrongdoing</a:t>
            </a:r>
          </a:p>
          <a:p>
            <a:pPr marL="457200" indent="-457200">
              <a:buFont typeface="Arial" panose="020B0604020202020204" pitchFamily="34" charset="0"/>
              <a:buChar char="•"/>
            </a:pPr>
            <a:r>
              <a:rPr lang="en-US" sz="1800" dirty="0">
                <a:solidFill>
                  <a:srgbClr val="00853E"/>
                </a:solidFill>
              </a:rPr>
              <a:t>Read the </a:t>
            </a:r>
            <a:r>
              <a:rPr lang="en-US" sz="1800" dirty="0">
                <a:solidFill>
                  <a:srgbClr val="00853E"/>
                </a:solidFill>
                <a:hlinkClick r:id="rId2">
                  <a:extLst>
                    <a:ext uri="{A12FA001-AC4F-418D-AE19-62706E023703}">
                      <ahyp:hlinkClr xmlns:ahyp="http://schemas.microsoft.com/office/drawing/2018/hyperlinkcolor" val="tx"/>
                    </a:ext>
                  </a:extLst>
                </a:hlinkClick>
              </a:rPr>
              <a:t>UNT Standards of Conduct</a:t>
            </a:r>
            <a:endParaRPr lang="en-US" sz="1800" dirty="0">
              <a:solidFill>
                <a:srgbClr val="00853E"/>
              </a:solidFill>
            </a:endParaRPr>
          </a:p>
          <a:p>
            <a:pPr marL="457200" indent="-457200">
              <a:buFont typeface="Arial" panose="020B0604020202020204" pitchFamily="34" charset="0"/>
              <a:buChar char="•"/>
            </a:pPr>
            <a:r>
              <a:rPr lang="en-US" sz="1800" dirty="0">
                <a:solidFill>
                  <a:srgbClr val="00853E"/>
                </a:solidFill>
              </a:rPr>
              <a:t>Report information anonymously to: </a:t>
            </a:r>
            <a:r>
              <a:rPr lang="en-US" sz="1800" dirty="0">
                <a:solidFill>
                  <a:srgbClr val="00853E"/>
                </a:solidFill>
                <a:hlinkClick r:id="rId3">
                  <a:extLst>
                    <a:ext uri="{A12FA001-AC4F-418D-AE19-62706E023703}">
                      <ahyp:hlinkClr xmlns:ahyp="http://schemas.microsoft.com/office/drawing/2018/hyperlinkcolor" val="tx"/>
                    </a:ext>
                  </a:extLst>
                </a:hlinkClick>
              </a:rPr>
              <a:t>https://secure.ethicspoint.com/domain/media/en/gui/56566/index.html</a:t>
            </a:r>
            <a:r>
              <a:rPr lang="en-US" sz="1800" dirty="0">
                <a:solidFill>
                  <a:srgbClr val="00853E"/>
                </a:solidFill>
              </a:rPr>
              <a:t> </a:t>
            </a:r>
          </a:p>
          <a:p>
            <a:endParaRPr lang="en-US" sz="2000" dirty="0"/>
          </a:p>
        </p:txBody>
      </p:sp>
      <p:sp>
        <p:nvSpPr>
          <p:cNvPr id="6" name="Text Placeholder 1">
            <a:extLst>
              <a:ext uri="{FF2B5EF4-FFF2-40B4-BE49-F238E27FC236}">
                <a16:creationId xmlns:a16="http://schemas.microsoft.com/office/drawing/2014/main" id="{B2BE105B-6E30-4D52-84B6-C5957A2D752D}"/>
              </a:ext>
            </a:extLst>
          </p:cNvPr>
          <p:cNvSpPr txBox="1">
            <a:spLocks/>
          </p:cNvSpPr>
          <p:nvPr/>
        </p:nvSpPr>
        <p:spPr>
          <a:xfrm>
            <a:off x="1852232" y="499141"/>
            <a:ext cx="8075951"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5500" b="1" dirty="0">
                <a:solidFill>
                  <a:srgbClr val="007B3B"/>
                </a:solidFill>
                <a:cs typeface="Arial"/>
              </a:rPr>
              <a:t>Compliance</a:t>
            </a:r>
          </a:p>
        </p:txBody>
      </p:sp>
      <p:cxnSp>
        <p:nvCxnSpPr>
          <p:cNvPr id="7" name="Straight Connector 6">
            <a:extLst>
              <a:ext uri="{FF2B5EF4-FFF2-40B4-BE49-F238E27FC236}">
                <a16:creationId xmlns:a16="http://schemas.microsoft.com/office/drawing/2014/main" id="{29D99602-AA74-4ADB-AB18-39FCDB90BF7E}"/>
              </a:ext>
            </a:extLst>
          </p:cNvPr>
          <p:cNvCxnSpPr/>
          <p:nvPr/>
        </p:nvCxnSpPr>
        <p:spPr>
          <a:xfrm>
            <a:off x="2607857" y="1375615"/>
            <a:ext cx="6564702" cy="0"/>
          </a:xfrm>
          <a:prstGeom prst="line">
            <a:avLst/>
          </a:prstGeom>
          <a:ln w="19050">
            <a:solidFill>
              <a:srgbClr val="077B3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7230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A2669FED-244F-47BA-8A66-CE59F391DF43}"/>
              </a:ext>
            </a:extLst>
          </p:cNvPr>
          <p:cNvSpPr txBox="1">
            <a:spLocks/>
          </p:cNvSpPr>
          <p:nvPr/>
        </p:nvSpPr>
        <p:spPr>
          <a:xfrm>
            <a:off x="2213268" y="1579562"/>
            <a:ext cx="7765463"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6500" b="1" dirty="0">
                <a:solidFill>
                  <a:schemeClr val="bg1"/>
                </a:solidFill>
                <a:cs typeface="Arial"/>
              </a:rPr>
              <a:t>Work/Life Balance</a:t>
            </a:r>
          </a:p>
        </p:txBody>
      </p:sp>
    </p:spTree>
    <p:extLst>
      <p:ext uri="{BB962C8B-B14F-4D97-AF65-F5344CB8AC3E}">
        <p14:creationId xmlns:p14="http://schemas.microsoft.com/office/powerpoint/2010/main" val="1093220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4B57C869-15C6-4B74-BA7B-0FE515993718}"/>
              </a:ext>
            </a:extLst>
          </p:cNvPr>
          <p:cNvSpPr txBox="1">
            <a:spLocks/>
          </p:cNvSpPr>
          <p:nvPr/>
        </p:nvSpPr>
        <p:spPr>
          <a:xfrm>
            <a:off x="664071" y="1605626"/>
            <a:ext cx="10863857" cy="498615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u="sng" dirty="0">
                <a:solidFill>
                  <a:srgbClr val="077B3B"/>
                </a:solidFill>
                <a:hlinkClick r:id="rId2">
                  <a:extLst>
                    <a:ext uri="{A12FA001-AC4F-418D-AE19-62706E023703}">
                      <ahyp:hlinkClr xmlns:ahyp="http://schemas.microsoft.com/office/drawing/2018/hyperlinkcolor" val="tx"/>
                    </a:ext>
                  </a:extLst>
                </a:hlinkClick>
              </a:rPr>
              <a:t>Sick Leave</a:t>
            </a:r>
            <a:endParaRPr lang="en-US" sz="1800" b="1" u="sng" dirty="0">
              <a:solidFill>
                <a:srgbClr val="077B3B"/>
              </a:solidFill>
            </a:endParaRPr>
          </a:p>
          <a:p>
            <a:pPr marL="0" indent="0">
              <a:buNone/>
            </a:pPr>
            <a:r>
              <a:rPr lang="en-US" sz="1800" dirty="0">
                <a:solidFill>
                  <a:srgbClr val="077B3B"/>
                </a:solidFill>
              </a:rPr>
              <a:t>Full-time employees earn 8 hours of sick leave per month. Part-time faculty &amp; staff (working 20 hours or more) generally earn 4 hours of sick leave per month.</a:t>
            </a:r>
          </a:p>
          <a:p>
            <a:pPr marL="0" indent="0">
              <a:buNone/>
            </a:pPr>
            <a:endParaRPr lang="en-US" sz="1000" dirty="0">
              <a:solidFill>
                <a:srgbClr val="00853E"/>
              </a:solidFill>
            </a:endParaRPr>
          </a:p>
          <a:p>
            <a:endParaRPr lang="en-US" sz="1400" dirty="0"/>
          </a:p>
          <a:p>
            <a:endParaRPr lang="en-US" sz="1400" dirty="0"/>
          </a:p>
          <a:p>
            <a:endParaRPr lang="en-US" sz="1400" dirty="0"/>
          </a:p>
        </p:txBody>
      </p:sp>
      <p:sp>
        <p:nvSpPr>
          <p:cNvPr id="5" name="Text Placeholder 1">
            <a:extLst>
              <a:ext uri="{FF2B5EF4-FFF2-40B4-BE49-F238E27FC236}">
                <a16:creationId xmlns:a16="http://schemas.microsoft.com/office/drawing/2014/main" id="{2385BC7F-0599-4225-8972-A00648337EA8}"/>
              </a:ext>
            </a:extLst>
          </p:cNvPr>
          <p:cNvSpPr txBox="1">
            <a:spLocks/>
          </p:cNvSpPr>
          <p:nvPr/>
        </p:nvSpPr>
        <p:spPr>
          <a:xfrm>
            <a:off x="1685772" y="499141"/>
            <a:ext cx="8408872"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5500" b="1" dirty="0">
                <a:solidFill>
                  <a:srgbClr val="007B3B"/>
                </a:solidFill>
                <a:cs typeface="Arial"/>
              </a:rPr>
              <a:t>Leave</a:t>
            </a:r>
          </a:p>
        </p:txBody>
      </p:sp>
      <p:cxnSp>
        <p:nvCxnSpPr>
          <p:cNvPr id="6" name="Straight Connector 5">
            <a:extLst>
              <a:ext uri="{FF2B5EF4-FFF2-40B4-BE49-F238E27FC236}">
                <a16:creationId xmlns:a16="http://schemas.microsoft.com/office/drawing/2014/main" id="{F0BE6448-7472-4242-90FB-1BA1005ED996}"/>
              </a:ext>
            </a:extLst>
          </p:cNvPr>
          <p:cNvCxnSpPr/>
          <p:nvPr/>
        </p:nvCxnSpPr>
        <p:spPr>
          <a:xfrm>
            <a:off x="2607857" y="1375615"/>
            <a:ext cx="6564702" cy="0"/>
          </a:xfrm>
          <a:prstGeom prst="line">
            <a:avLst/>
          </a:prstGeom>
          <a:ln w="19050">
            <a:solidFill>
              <a:srgbClr val="007B3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82E847D2-6824-4445-B361-F3E550FD1AF0}"/>
              </a:ext>
            </a:extLst>
          </p:cNvPr>
          <p:cNvSpPr/>
          <p:nvPr/>
        </p:nvSpPr>
        <p:spPr>
          <a:xfrm>
            <a:off x="664071" y="2759803"/>
            <a:ext cx="10863857" cy="3416320"/>
          </a:xfrm>
          <a:prstGeom prst="rect">
            <a:avLst/>
          </a:prstGeom>
        </p:spPr>
        <p:txBody>
          <a:bodyPr wrap="square">
            <a:spAutoFit/>
          </a:bodyPr>
          <a:lstStyle/>
          <a:p>
            <a:r>
              <a:rPr lang="en-US" b="1" dirty="0">
                <a:solidFill>
                  <a:srgbClr val="077B3B"/>
                </a:solidFill>
                <a:hlinkClick r:id="rId3">
                  <a:extLst>
                    <a:ext uri="{A12FA001-AC4F-418D-AE19-62706E023703}">
                      <ahyp:hlinkClr xmlns:ahyp="http://schemas.microsoft.com/office/drawing/2018/hyperlinkcolor" val="tx"/>
                    </a:ext>
                  </a:extLst>
                </a:hlinkClick>
              </a:rPr>
              <a:t>Family Medical Leave</a:t>
            </a:r>
            <a:endParaRPr lang="en-US" b="1" dirty="0">
              <a:solidFill>
                <a:srgbClr val="077B3B"/>
              </a:solidFill>
            </a:endParaRPr>
          </a:p>
          <a:p>
            <a:r>
              <a:rPr lang="en-US" dirty="0">
                <a:solidFill>
                  <a:srgbClr val="077B3B"/>
                </a:solidFill>
              </a:rPr>
              <a:t>Entitles eligible employees to take up to 12 weeks of unpaid, job-protected leave for specified family and medical reasons. The eligibility requirement specifies that the employee must have at least 12 months of state service and have worked at least 1,250 hours in the twelve months preceding the leave (more </a:t>
            </a:r>
            <a:r>
              <a:rPr lang="en-US" dirty="0">
                <a:solidFill>
                  <a:srgbClr val="077B3B"/>
                </a:solidFill>
                <a:hlinkClick r:id="rId4">
                  <a:extLst>
                    <a:ext uri="{A12FA001-AC4F-418D-AE19-62706E023703}">
                      <ahyp:hlinkClr xmlns:ahyp="http://schemas.microsoft.com/office/drawing/2018/hyperlinkcolor" val="tx"/>
                    </a:ext>
                  </a:extLst>
                </a:hlinkClick>
              </a:rPr>
              <a:t>information</a:t>
            </a:r>
            <a:r>
              <a:rPr lang="en-US" dirty="0">
                <a:solidFill>
                  <a:srgbClr val="077B3B"/>
                </a:solidFill>
              </a:rPr>
              <a:t>). </a:t>
            </a:r>
          </a:p>
          <a:p>
            <a:endParaRPr lang="en-US" dirty="0">
              <a:solidFill>
                <a:srgbClr val="077B3B"/>
              </a:solidFill>
            </a:endParaRPr>
          </a:p>
          <a:p>
            <a:r>
              <a:rPr lang="en-US" b="1" dirty="0">
                <a:solidFill>
                  <a:srgbClr val="077B3B"/>
                </a:solidFill>
                <a:hlinkClick r:id="rId5">
                  <a:extLst>
                    <a:ext uri="{A12FA001-AC4F-418D-AE19-62706E023703}">
                      <ahyp:hlinkClr xmlns:ahyp="http://schemas.microsoft.com/office/drawing/2018/hyperlinkcolor" val="tx"/>
                    </a:ext>
                  </a:extLst>
                </a:hlinkClick>
              </a:rPr>
              <a:t>Sick Leave Pool</a:t>
            </a:r>
            <a:r>
              <a:rPr lang="en-US" b="1" dirty="0">
                <a:solidFill>
                  <a:srgbClr val="077B3B"/>
                </a:solidFill>
              </a:rPr>
              <a:t> </a:t>
            </a:r>
          </a:p>
          <a:p>
            <a:r>
              <a:rPr lang="en-US" dirty="0">
                <a:solidFill>
                  <a:srgbClr val="077B3B"/>
                </a:solidFill>
              </a:rPr>
              <a:t>Awarded to qualified employees who suffer or have immediate family members who suffer a catastrophic injury or illness that causes the employee to exhaust all of his/her accrued leave (more </a:t>
            </a:r>
            <a:r>
              <a:rPr lang="en-US" dirty="0">
                <a:solidFill>
                  <a:srgbClr val="077B3B"/>
                </a:solidFill>
                <a:hlinkClick r:id="rId6">
                  <a:extLst>
                    <a:ext uri="{A12FA001-AC4F-418D-AE19-62706E023703}">
                      <ahyp:hlinkClr xmlns:ahyp="http://schemas.microsoft.com/office/drawing/2018/hyperlinkcolor" val="tx"/>
                    </a:ext>
                  </a:extLst>
                </a:hlinkClick>
              </a:rPr>
              <a:t>information</a:t>
            </a:r>
            <a:r>
              <a:rPr lang="en-US" dirty="0">
                <a:solidFill>
                  <a:srgbClr val="077B3B"/>
                </a:solidFill>
              </a:rPr>
              <a:t>).</a:t>
            </a:r>
          </a:p>
          <a:p>
            <a:endParaRPr lang="en-US" dirty="0">
              <a:solidFill>
                <a:srgbClr val="077B3B"/>
              </a:solidFill>
            </a:endParaRPr>
          </a:p>
          <a:p>
            <a:r>
              <a:rPr lang="en-US" b="1" dirty="0">
                <a:solidFill>
                  <a:srgbClr val="077B3B"/>
                </a:solidFill>
                <a:hlinkClick r:id="rId7">
                  <a:extLst>
                    <a:ext uri="{A12FA001-AC4F-418D-AE19-62706E023703}">
                      <ahyp:hlinkClr xmlns:ahyp="http://schemas.microsoft.com/office/drawing/2018/hyperlinkcolor" val="tx"/>
                    </a:ext>
                  </a:extLst>
                </a:hlinkClick>
              </a:rPr>
              <a:t>Sick Leave Donation</a:t>
            </a:r>
            <a:endParaRPr lang="en-US" b="1" dirty="0">
              <a:solidFill>
                <a:srgbClr val="077B3B"/>
              </a:solidFill>
            </a:endParaRPr>
          </a:p>
          <a:p>
            <a:r>
              <a:rPr lang="en-US" dirty="0">
                <a:solidFill>
                  <a:srgbClr val="077B3B"/>
                </a:solidFill>
              </a:rPr>
              <a:t>Sick leave donation is a program that allows all eligible employees to transfer sick leave hours voluntarily to another eligible employee within the same agency (more </a:t>
            </a:r>
            <a:r>
              <a:rPr lang="en-US" dirty="0">
                <a:solidFill>
                  <a:srgbClr val="077B3B"/>
                </a:solidFill>
                <a:hlinkClick r:id="rId6">
                  <a:extLst>
                    <a:ext uri="{A12FA001-AC4F-418D-AE19-62706E023703}">
                      <ahyp:hlinkClr xmlns:ahyp="http://schemas.microsoft.com/office/drawing/2018/hyperlinkcolor" val="tx"/>
                    </a:ext>
                  </a:extLst>
                </a:hlinkClick>
              </a:rPr>
              <a:t>information</a:t>
            </a:r>
            <a:r>
              <a:rPr lang="en-US" dirty="0">
                <a:solidFill>
                  <a:srgbClr val="077B3B"/>
                </a:solidFill>
              </a:rPr>
              <a:t>).</a:t>
            </a:r>
          </a:p>
        </p:txBody>
      </p:sp>
    </p:spTree>
    <p:extLst>
      <p:ext uri="{BB962C8B-B14F-4D97-AF65-F5344CB8AC3E}">
        <p14:creationId xmlns:p14="http://schemas.microsoft.com/office/powerpoint/2010/main" val="1098920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0119EA7-AA5C-44D5-9665-34EA6DD0CDAF}"/>
              </a:ext>
            </a:extLst>
          </p:cNvPr>
          <p:cNvCxnSpPr/>
          <p:nvPr/>
        </p:nvCxnSpPr>
        <p:spPr>
          <a:xfrm>
            <a:off x="2496516" y="1325370"/>
            <a:ext cx="6564702" cy="0"/>
          </a:xfrm>
          <a:prstGeom prst="line">
            <a:avLst/>
          </a:prstGeom>
          <a:ln w="19050">
            <a:solidFill>
              <a:schemeClr val="bg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1" name="Text Placeholder 1">
            <a:extLst>
              <a:ext uri="{FF2B5EF4-FFF2-40B4-BE49-F238E27FC236}">
                <a16:creationId xmlns:a16="http://schemas.microsoft.com/office/drawing/2014/main" id="{1B5259A5-E4A5-422E-A7C7-ABF4C1F8FF84}"/>
              </a:ext>
            </a:extLst>
          </p:cNvPr>
          <p:cNvSpPr txBox="1">
            <a:spLocks/>
          </p:cNvSpPr>
          <p:nvPr/>
        </p:nvSpPr>
        <p:spPr>
          <a:xfrm>
            <a:off x="1736822" y="348220"/>
            <a:ext cx="8075951"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5500" b="1" dirty="0">
                <a:solidFill>
                  <a:schemeClr val="bg1"/>
                </a:solidFill>
                <a:cs typeface="Arial"/>
              </a:rPr>
              <a:t>Holidays</a:t>
            </a:r>
          </a:p>
        </p:txBody>
      </p:sp>
      <p:sp>
        <p:nvSpPr>
          <p:cNvPr id="4" name="Subtitle 2">
            <a:extLst>
              <a:ext uri="{FF2B5EF4-FFF2-40B4-BE49-F238E27FC236}">
                <a16:creationId xmlns:a16="http://schemas.microsoft.com/office/drawing/2014/main" id="{2EE9B4C9-AEB7-494D-B69C-6A2F843DBE4D}"/>
              </a:ext>
            </a:extLst>
          </p:cNvPr>
          <p:cNvSpPr txBox="1">
            <a:spLocks/>
          </p:cNvSpPr>
          <p:nvPr/>
        </p:nvSpPr>
        <p:spPr>
          <a:xfrm>
            <a:off x="1686646" y="1583118"/>
            <a:ext cx="8176301" cy="5066787"/>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solidFill>
                  <a:schemeClr val="bg1"/>
                </a:solidFill>
              </a:rPr>
              <a:t>Fiscal Year 2022 </a:t>
            </a:r>
          </a:p>
          <a:p>
            <a:pPr marL="0" indent="0" algn="ctr">
              <a:buNone/>
            </a:pPr>
            <a:r>
              <a:rPr lang="en-US" sz="2400" i="1" dirty="0">
                <a:solidFill>
                  <a:schemeClr val="bg1"/>
                </a:solidFill>
              </a:rPr>
              <a:t>(September 1, 2021 – August 31, 2022)</a:t>
            </a:r>
          </a:p>
          <a:p>
            <a:r>
              <a:rPr lang="en-US" b="1" dirty="0">
                <a:solidFill>
                  <a:schemeClr val="bg1"/>
                </a:solidFill>
              </a:rPr>
              <a:t>Labor Day </a:t>
            </a:r>
          </a:p>
          <a:p>
            <a:pPr lvl="1"/>
            <a:r>
              <a:rPr lang="en-US" dirty="0">
                <a:solidFill>
                  <a:schemeClr val="bg1"/>
                </a:solidFill>
              </a:rPr>
              <a:t>first Monday in September (September 6, 2021)</a:t>
            </a:r>
          </a:p>
          <a:p>
            <a:r>
              <a:rPr lang="en-US" b="1" dirty="0">
                <a:solidFill>
                  <a:schemeClr val="bg1"/>
                </a:solidFill>
              </a:rPr>
              <a:t>Fall/Holiday Break </a:t>
            </a:r>
          </a:p>
          <a:p>
            <a:pPr lvl="1"/>
            <a:r>
              <a:rPr lang="en-US" dirty="0">
                <a:solidFill>
                  <a:schemeClr val="bg1"/>
                </a:solidFill>
              </a:rPr>
              <a:t>fourth Thursday and Friday in November (November 25 - 26, 2021)</a:t>
            </a:r>
          </a:p>
          <a:p>
            <a:r>
              <a:rPr lang="en-US" b="1" dirty="0">
                <a:solidFill>
                  <a:schemeClr val="bg1"/>
                </a:solidFill>
              </a:rPr>
              <a:t>Winter/Holiday Break </a:t>
            </a:r>
          </a:p>
          <a:p>
            <a:pPr lvl="1"/>
            <a:r>
              <a:rPr lang="en-US" dirty="0">
                <a:solidFill>
                  <a:schemeClr val="bg1"/>
                </a:solidFill>
              </a:rPr>
              <a:t>(December 24; December 27- 31, 2021)</a:t>
            </a:r>
          </a:p>
          <a:p>
            <a:r>
              <a:rPr lang="en-US" b="1" dirty="0">
                <a:solidFill>
                  <a:schemeClr val="bg1"/>
                </a:solidFill>
              </a:rPr>
              <a:t>Martin Luther King Jr. Day</a:t>
            </a:r>
            <a:r>
              <a:rPr lang="en-US" dirty="0">
                <a:solidFill>
                  <a:schemeClr val="bg1"/>
                </a:solidFill>
              </a:rPr>
              <a:t> </a:t>
            </a:r>
          </a:p>
          <a:p>
            <a:pPr lvl="1"/>
            <a:r>
              <a:rPr lang="en-US" dirty="0">
                <a:solidFill>
                  <a:schemeClr val="bg1"/>
                </a:solidFill>
              </a:rPr>
              <a:t>third Monday in January (January 17, 2022)</a:t>
            </a:r>
          </a:p>
          <a:p>
            <a:r>
              <a:rPr lang="en-US" b="1" dirty="0">
                <a:solidFill>
                  <a:schemeClr val="bg1"/>
                </a:solidFill>
              </a:rPr>
              <a:t>Memorial Day </a:t>
            </a:r>
          </a:p>
          <a:p>
            <a:pPr lvl="1"/>
            <a:r>
              <a:rPr lang="en-US" dirty="0">
                <a:solidFill>
                  <a:schemeClr val="bg1"/>
                </a:solidFill>
              </a:rPr>
              <a:t>fourth Monday in May (May 30, 2022)</a:t>
            </a:r>
          </a:p>
          <a:p>
            <a:r>
              <a:rPr lang="en-US" b="1" dirty="0">
                <a:solidFill>
                  <a:schemeClr val="bg1"/>
                </a:solidFill>
              </a:rPr>
              <a:t>Independence Day </a:t>
            </a:r>
          </a:p>
          <a:p>
            <a:pPr lvl="1"/>
            <a:r>
              <a:rPr lang="en-US" dirty="0">
                <a:solidFill>
                  <a:schemeClr val="bg1"/>
                </a:solidFill>
              </a:rPr>
              <a:t>Monday, July 4, 2022</a:t>
            </a:r>
          </a:p>
          <a:p>
            <a:pPr marL="0" indent="0">
              <a:buNone/>
            </a:pPr>
            <a:endParaRPr lang="en-US" u="sng" dirty="0">
              <a:solidFill>
                <a:schemeClr val="bg1"/>
              </a:solidFill>
            </a:endParaRPr>
          </a:p>
          <a:p>
            <a:endParaRPr lang="en-US" b="1" u="sng" dirty="0">
              <a:solidFill>
                <a:schemeClr val="bg1"/>
              </a:solidFill>
            </a:endParaRPr>
          </a:p>
          <a:p>
            <a:endParaRPr lang="en-US" sz="1200" i="1" dirty="0">
              <a:solidFill>
                <a:schemeClr val="bg1"/>
              </a:solidFill>
            </a:endParaRPr>
          </a:p>
          <a:p>
            <a:pPr marL="0" indent="0" algn="ctr">
              <a:buNone/>
            </a:pPr>
            <a:endParaRPr lang="en-US" sz="1000" dirty="0">
              <a:solidFill>
                <a:schemeClr val="bg1"/>
              </a:solidFill>
            </a:endParaRPr>
          </a:p>
          <a:p>
            <a:pPr marL="0" indent="0" algn="ctr">
              <a:buNone/>
            </a:pPr>
            <a:r>
              <a:rPr lang="en-US" sz="1800" dirty="0">
                <a:solidFill>
                  <a:schemeClr val="bg1"/>
                </a:solidFill>
                <a:hlinkClick r:id="rId2">
                  <a:extLst>
                    <a:ext uri="{A12FA001-AC4F-418D-AE19-62706E023703}">
                      <ahyp:hlinkClr xmlns:ahyp="http://schemas.microsoft.com/office/drawing/2018/hyperlinkcolor" val="tx"/>
                    </a:ext>
                  </a:extLst>
                </a:hlinkClick>
              </a:rPr>
              <a:t>https://www.untsystem.edu/hr-it-business-services/payroll/holidays-all-locations</a:t>
            </a:r>
            <a:endParaRPr lang="en-US" sz="1800" dirty="0">
              <a:solidFill>
                <a:schemeClr val="bg1"/>
              </a:solidFill>
            </a:endParaRPr>
          </a:p>
          <a:p>
            <a:endParaRPr lang="en-US" sz="2500" dirty="0"/>
          </a:p>
          <a:p>
            <a:endParaRPr lang="en-US" sz="2000" dirty="0"/>
          </a:p>
        </p:txBody>
      </p:sp>
    </p:spTree>
    <p:extLst>
      <p:ext uri="{BB962C8B-B14F-4D97-AF65-F5344CB8AC3E}">
        <p14:creationId xmlns:p14="http://schemas.microsoft.com/office/powerpoint/2010/main" val="3295072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D3DC3C-82B9-4248-BCA3-647D7A33AA5E}"/>
              </a:ext>
            </a:extLst>
          </p:cNvPr>
          <p:cNvCxnSpPr/>
          <p:nvPr/>
        </p:nvCxnSpPr>
        <p:spPr>
          <a:xfrm>
            <a:off x="2424977" y="1494162"/>
            <a:ext cx="6564702" cy="0"/>
          </a:xfrm>
          <a:prstGeom prst="line">
            <a:avLst/>
          </a:prstGeom>
          <a:ln w="19050">
            <a:solidFill>
              <a:srgbClr val="007B3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3" name="Text Placeholder 1">
            <a:extLst>
              <a:ext uri="{FF2B5EF4-FFF2-40B4-BE49-F238E27FC236}">
                <a16:creationId xmlns:a16="http://schemas.microsoft.com/office/drawing/2014/main" id="{C5EAA7FC-6CB2-461D-B861-8EDC5275F252}"/>
              </a:ext>
            </a:extLst>
          </p:cNvPr>
          <p:cNvSpPr txBox="1">
            <a:spLocks/>
          </p:cNvSpPr>
          <p:nvPr/>
        </p:nvSpPr>
        <p:spPr>
          <a:xfrm>
            <a:off x="1186369" y="576251"/>
            <a:ext cx="9407678"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500" b="1" dirty="0">
                <a:solidFill>
                  <a:srgbClr val="007B3B"/>
                </a:solidFill>
                <a:cs typeface="Arial"/>
              </a:rPr>
              <a:t>Americans with Disabilities Act (ADA)</a:t>
            </a:r>
          </a:p>
        </p:txBody>
      </p:sp>
      <p:sp>
        <p:nvSpPr>
          <p:cNvPr id="3" name="Rectangle 2">
            <a:extLst>
              <a:ext uri="{FF2B5EF4-FFF2-40B4-BE49-F238E27FC236}">
                <a16:creationId xmlns:a16="http://schemas.microsoft.com/office/drawing/2014/main" id="{0C427C50-E467-4130-8F9A-972F1B584C71}"/>
              </a:ext>
            </a:extLst>
          </p:cNvPr>
          <p:cNvSpPr/>
          <p:nvPr/>
        </p:nvSpPr>
        <p:spPr>
          <a:xfrm>
            <a:off x="504092" y="2116126"/>
            <a:ext cx="11183815" cy="3970318"/>
          </a:xfrm>
          <a:prstGeom prst="rect">
            <a:avLst/>
          </a:prstGeom>
        </p:spPr>
        <p:txBody>
          <a:bodyPr wrap="square">
            <a:spAutoFit/>
          </a:bodyPr>
          <a:lstStyle/>
          <a:p>
            <a:r>
              <a:rPr lang="en-US" sz="2400" dirty="0">
                <a:solidFill>
                  <a:srgbClr val="077B3B"/>
                </a:solidFill>
                <a:latin typeface="Calibri" panose="020F0502020204030204" pitchFamily="34" charset="0"/>
                <a:ea typeface="Calibri" panose="020F0502020204030204" pitchFamily="34" charset="0"/>
              </a:rPr>
              <a:t>The University of North Texas can provide reasonable accommodations for qualified individuals with disabilities in all terms and conditions of employment and application.</a:t>
            </a:r>
          </a:p>
          <a:p>
            <a:endParaRPr lang="en-US" sz="1200" dirty="0">
              <a:solidFill>
                <a:srgbClr val="077B3B"/>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400" dirty="0">
                <a:solidFill>
                  <a:srgbClr val="077B3B"/>
                </a:solidFill>
                <a:latin typeface="Calibri" panose="020F0502020204030204" pitchFamily="34" charset="0"/>
                <a:ea typeface="Calibri" panose="020F0502020204030204" pitchFamily="34" charset="0"/>
              </a:rPr>
              <a:t>If an employee is having trouble performing their job or aspects of their job due to a disability (temporary or permanent), please contact Human Resources or visit the </a:t>
            </a:r>
            <a:r>
              <a:rPr lang="en-US" sz="2400" b="1" u="sng" dirty="0">
                <a:solidFill>
                  <a:srgbClr val="077B3B"/>
                </a:solidFill>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Human Resources website</a:t>
            </a:r>
            <a:r>
              <a:rPr lang="en-US" sz="2400" dirty="0">
                <a:solidFill>
                  <a:srgbClr val="077B3B"/>
                </a:solidFill>
                <a:latin typeface="Calibri" panose="020F0502020204030204" pitchFamily="34" charset="0"/>
                <a:ea typeface="Calibri" panose="020F0502020204030204" pitchFamily="34" charset="0"/>
              </a:rPr>
              <a:t> for more information. </a:t>
            </a:r>
          </a:p>
          <a:p>
            <a:pPr marL="285750" indent="-285750">
              <a:buFont typeface="Arial" panose="020B0604020202020204" pitchFamily="34" charset="0"/>
              <a:buChar char="•"/>
            </a:pPr>
            <a:r>
              <a:rPr lang="en-US" sz="2400" dirty="0">
                <a:solidFill>
                  <a:srgbClr val="077B3B"/>
                </a:solidFill>
                <a:latin typeface="Calibri" panose="020F0502020204030204" pitchFamily="34" charset="0"/>
                <a:ea typeface="Calibri" panose="020F0502020204030204" pitchFamily="34" charset="0"/>
              </a:rPr>
              <a:t>There are two forms to be completed in order to complete the interactive process for accommodations:</a:t>
            </a:r>
          </a:p>
          <a:p>
            <a:pPr marL="742950" lvl="1" indent="-285750">
              <a:buFont typeface="Arial" panose="020B0604020202020204" pitchFamily="34" charset="0"/>
              <a:buChar char="•"/>
            </a:pPr>
            <a:r>
              <a:rPr lang="en-US" sz="2400" b="1" u="sng" dirty="0">
                <a:solidFill>
                  <a:srgbClr val="077B3B"/>
                </a:solidFill>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Request for Disability Accommodation in Employment</a:t>
            </a:r>
            <a:r>
              <a:rPr lang="en-US" sz="2400" dirty="0">
                <a:solidFill>
                  <a:srgbClr val="077B3B"/>
                </a:solidFill>
                <a:latin typeface="Calibri" panose="020F0502020204030204" pitchFamily="34" charset="0"/>
                <a:ea typeface="Calibri" panose="020F0502020204030204" pitchFamily="34" charset="0"/>
              </a:rPr>
              <a:t> </a:t>
            </a:r>
          </a:p>
          <a:p>
            <a:pPr marL="742950" lvl="1" indent="-285750">
              <a:buFont typeface="Arial" panose="020B0604020202020204" pitchFamily="34" charset="0"/>
              <a:buChar char="•"/>
            </a:pPr>
            <a:r>
              <a:rPr lang="en-US" sz="2400" b="1" u="sng" dirty="0">
                <a:solidFill>
                  <a:srgbClr val="077B3B"/>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Medical Practitioner Certification</a:t>
            </a:r>
            <a:endParaRPr lang="en-US" sz="2400" b="1" u="sng" dirty="0">
              <a:solidFill>
                <a:srgbClr val="077B3B"/>
              </a:solidFill>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endParaRPr lang="en-US" sz="2400" b="1" u="sng" dirty="0">
              <a:solidFill>
                <a:srgbClr val="077B3B"/>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4634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0119EA7-AA5C-44D5-9665-34EA6DD0CDAF}"/>
              </a:ext>
            </a:extLst>
          </p:cNvPr>
          <p:cNvCxnSpPr/>
          <p:nvPr/>
        </p:nvCxnSpPr>
        <p:spPr>
          <a:xfrm>
            <a:off x="2496516" y="1325370"/>
            <a:ext cx="6564702" cy="0"/>
          </a:xfrm>
          <a:prstGeom prst="line">
            <a:avLst/>
          </a:prstGeom>
          <a:ln w="19050">
            <a:solidFill>
              <a:schemeClr val="bg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1" name="Text Placeholder 1">
            <a:extLst>
              <a:ext uri="{FF2B5EF4-FFF2-40B4-BE49-F238E27FC236}">
                <a16:creationId xmlns:a16="http://schemas.microsoft.com/office/drawing/2014/main" id="{1B5259A5-E4A5-422E-A7C7-ABF4C1F8FF84}"/>
              </a:ext>
            </a:extLst>
          </p:cNvPr>
          <p:cNvSpPr txBox="1">
            <a:spLocks/>
          </p:cNvSpPr>
          <p:nvPr/>
        </p:nvSpPr>
        <p:spPr>
          <a:xfrm>
            <a:off x="1378917" y="434749"/>
            <a:ext cx="8799899"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500" b="1" dirty="0">
                <a:solidFill>
                  <a:schemeClr val="bg1"/>
                </a:solidFill>
                <a:cs typeface="Arial"/>
              </a:rPr>
              <a:t>Employee Assistance Program (EAP)</a:t>
            </a:r>
          </a:p>
        </p:txBody>
      </p:sp>
      <p:sp>
        <p:nvSpPr>
          <p:cNvPr id="5" name="Subtitle 2">
            <a:extLst>
              <a:ext uri="{FF2B5EF4-FFF2-40B4-BE49-F238E27FC236}">
                <a16:creationId xmlns:a16="http://schemas.microsoft.com/office/drawing/2014/main" id="{06CBD9E1-157C-484D-8844-CA5374576CEA}"/>
              </a:ext>
            </a:extLst>
          </p:cNvPr>
          <p:cNvSpPr txBox="1">
            <a:spLocks/>
          </p:cNvSpPr>
          <p:nvPr/>
        </p:nvSpPr>
        <p:spPr>
          <a:xfrm>
            <a:off x="798903" y="1608160"/>
            <a:ext cx="9959926" cy="384701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900" dirty="0">
                <a:solidFill>
                  <a:schemeClr val="bg1"/>
                </a:solidFill>
              </a:rPr>
              <a:t>Alliance Work Partners can assist you with these challenges and more:</a:t>
            </a:r>
          </a:p>
          <a:p>
            <a:pPr algn="just"/>
            <a:endParaRPr lang="en-US" sz="1600" dirty="0">
              <a:solidFill>
                <a:schemeClr val="bg1"/>
              </a:solidFill>
            </a:endParaRPr>
          </a:p>
          <a:p>
            <a:pPr algn="just"/>
            <a:endParaRPr lang="en-US" sz="1600" dirty="0"/>
          </a:p>
          <a:p>
            <a:pPr algn="just"/>
            <a:endParaRPr lang="en-US" sz="1600" dirty="0"/>
          </a:p>
          <a:p>
            <a:pPr algn="just"/>
            <a:endParaRPr lang="en-US" sz="1600" dirty="0"/>
          </a:p>
          <a:p>
            <a:pPr algn="just"/>
            <a:endParaRPr lang="en-US" sz="1600" dirty="0"/>
          </a:p>
          <a:p>
            <a:pPr algn="just"/>
            <a:endParaRPr lang="en-US" sz="1600" dirty="0"/>
          </a:p>
          <a:p>
            <a:pPr algn="just"/>
            <a:endParaRPr lang="en-US" sz="1600" dirty="0"/>
          </a:p>
          <a:p>
            <a:pPr marL="0" indent="0" algn="ctr">
              <a:buNone/>
            </a:pPr>
            <a:r>
              <a:rPr lang="en-US" sz="1600" dirty="0">
                <a:solidFill>
                  <a:schemeClr val="bg1"/>
                </a:solidFill>
              </a:rPr>
              <a:t>Employees may self-refer to EAP or managers may refer an employee. EAP consultations (up to four per year, per situation) are free and confidential.</a:t>
            </a:r>
          </a:p>
          <a:p>
            <a:pPr marL="0" indent="0" algn="ctr">
              <a:buNone/>
            </a:pPr>
            <a:endParaRPr lang="en-US" sz="600" dirty="0">
              <a:solidFill>
                <a:schemeClr val="bg1"/>
              </a:solidFill>
            </a:endParaRPr>
          </a:p>
          <a:p>
            <a:pPr marL="0" indent="0" algn="ctr">
              <a:buNone/>
            </a:pPr>
            <a:r>
              <a:rPr lang="en-US" sz="1600" dirty="0">
                <a:solidFill>
                  <a:schemeClr val="bg1"/>
                </a:solidFill>
                <a:cs typeface="Arial" panose="020B0604020202020204" pitchFamily="34" charset="0"/>
              </a:rPr>
              <a:t>For information: </a:t>
            </a:r>
            <a:r>
              <a:rPr lang="en-US" sz="1600" dirty="0">
                <a:solidFill>
                  <a:schemeClr val="bg1"/>
                </a:solidFill>
                <a:cs typeface="Arial" panose="020B0604020202020204" pitchFamily="34" charset="0"/>
                <a:hlinkClick r:id="rId2">
                  <a:extLst>
                    <a:ext uri="{A12FA001-AC4F-418D-AE19-62706E023703}">
                      <ahyp:hlinkClr xmlns:ahyp="http://schemas.microsoft.com/office/drawing/2018/hyperlinkcolor" val="tx"/>
                    </a:ext>
                  </a:extLst>
                </a:hlinkClick>
              </a:rPr>
              <a:t>https://hr.untsystem.edu/employee-assistance-program</a:t>
            </a:r>
            <a:r>
              <a:rPr lang="en-US" sz="1600" dirty="0">
                <a:solidFill>
                  <a:schemeClr val="bg1"/>
                </a:solidFill>
                <a:cs typeface="Arial" panose="020B0604020202020204" pitchFamily="34" charset="0"/>
              </a:rPr>
              <a:t> </a:t>
            </a:r>
            <a:endParaRPr lang="en-US" sz="1600" dirty="0">
              <a:solidFill>
                <a:schemeClr val="bg1"/>
              </a:solidFill>
            </a:endParaRPr>
          </a:p>
        </p:txBody>
      </p:sp>
      <p:sp>
        <p:nvSpPr>
          <p:cNvPr id="6" name="Rectangle 5">
            <a:extLst>
              <a:ext uri="{FF2B5EF4-FFF2-40B4-BE49-F238E27FC236}">
                <a16:creationId xmlns:a16="http://schemas.microsoft.com/office/drawing/2014/main" id="{53D91F47-0115-4B6E-97A2-80C2780D5CF4}"/>
              </a:ext>
            </a:extLst>
          </p:cNvPr>
          <p:cNvSpPr/>
          <p:nvPr/>
        </p:nvSpPr>
        <p:spPr>
          <a:xfrm>
            <a:off x="2003894" y="4949785"/>
            <a:ext cx="8619735" cy="1754326"/>
          </a:xfrm>
          <a:prstGeom prst="rect">
            <a:avLst/>
          </a:prstGeom>
        </p:spPr>
        <p:txBody>
          <a:bodyPr wrap="square">
            <a:spAutoFit/>
          </a:bodyPr>
          <a:lstStyle/>
          <a:p>
            <a:endParaRPr lang="en-US" sz="1200" dirty="0">
              <a:cs typeface="Arial" panose="020B0604020202020204" pitchFamily="34" charset="0"/>
            </a:endParaRPr>
          </a:p>
          <a:p>
            <a:r>
              <a:rPr lang="en-US" b="1" dirty="0">
                <a:solidFill>
                  <a:schemeClr val="bg1"/>
                </a:solidFill>
                <a:cs typeface="Arial" panose="020B0604020202020204" pitchFamily="34" charset="0"/>
              </a:rPr>
              <a:t>To speak to a counselor</a:t>
            </a:r>
            <a:r>
              <a:rPr lang="en-US" dirty="0">
                <a:solidFill>
                  <a:schemeClr val="bg1"/>
                </a:solidFill>
                <a:cs typeface="Arial" panose="020B0604020202020204" pitchFamily="34" charset="0"/>
              </a:rPr>
              <a:t>: 1-800-343-3822, </a:t>
            </a:r>
          </a:p>
          <a:p>
            <a:r>
              <a:rPr lang="en-US" dirty="0">
                <a:solidFill>
                  <a:schemeClr val="bg1"/>
                </a:solidFill>
                <a:cs typeface="Arial" panose="020B0604020202020204" pitchFamily="34" charset="0"/>
              </a:rPr>
              <a:t>any time 24 hours a day, 365 days a year</a:t>
            </a:r>
          </a:p>
          <a:p>
            <a:r>
              <a:rPr lang="en-US" dirty="0">
                <a:solidFill>
                  <a:schemeClr val="bg1"/>
                </a:solidFill>
                <a:cs typeface="Arial" panose="020B0604020202020204" pitchFamily="34" charset="0"/>
              </a:rPr>
              <a:t>Or access benefits online at </a:t>
            </a:r>
            <a:r>
              <a:rPr lang="en-US" dirty="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https://www.awpnow.com</a:t>
            </a:r>
            <a:r>
              <a:rPr lang="en-US" dirty="0">
                <a:solidFill>
                  <a:schemeClr val="bg1"/>
                </a:solidFill>
                <a:cs typeface="Arial" panose="020B0604020202020204" pitchFamily="34" charset="0"/>
              </a:rPr>
              <a:t> </a:t>
            </a:r>
          </a:p>
          <a:p>
            <a:endParaRPr lang="en-US" sz="800" dirty="0">
              <a:solidFill>
                <a:schemeClr val="bg1"/>
              </a:solidFill>
              <a:cs typeface="Arial" panose="020B0604020202020204" pitchFamily="34" charset="0"/>
            </a:endParaRPr>
          </a:p>
          <a:p>
            <a:r>
              <a:rPr lang="en-US" dirty="0" err="1">
                <a:solidFill>
                  <a:schemeClr val="bg1"/>
                </a:solidFill>
                <a:cs typeface="Arial" panose="020B0604020202020204" pitchFamily="34" charset="0"/>
              </a:rPr>
              <a:t>Servicios</a:t>
            </a:r>
            <a:r>
              <a:rPr lang="en-US" dirty="0">
                <a:solidFill>
                  <a:schemeClr val="bg1"/>
                </a:solidFill>
                <a:cs typeface="Arial" panose="020B0604020202020204" pitchFamily="34" charset="0"/>
              </a:rPr>
              <a:t> en </a:t>
            </a:r>
            <a:r>
              <a:rPr lang="en-US" dirty="0" err="1">
                <a:solidFill>
                  <a:schemeClr val="bg1"/>
                </a:solidFill>
                <a:cs typeface="Arial" panose="020B0604020202020204" pitchFamily="34" charset="0"/>
              </a:rPr>
              <a:t>español</a:t>
            </a:r>
            <a:r>
              <a:rPr lang="en-US" dirty="0">
                <a:solidFill>
                  <a:schemeClr val="bg1"/>
                </a:solidFill>
                <a:cs typeface="Arial" panose="020B0604020202020204" pitchFamily="34" charset="0"/>
              </a:rPr>
              <a:t> </a:t>
            </a:r>
            <a:r>
              <a:rPr lang="en-US" dirty="0" err="1">
                <a:solidFill>
                  <a:schemeClr val="bg1"/>
                </a:solidFill>
                <a:cs typeface="Arial" panose="020B0604020202020204" pitchFamily="34" charset="0"/>
              </a:rPr>
              <a:t>disponibles</a:t>
            </a:r>
            <a:r>
              <a:rPr lang="en-US" dirty="0">
                <a:solidFill>
                  <a:schemeClr val="bg1"/>
                </a:solidFill>
                <a:cs typeface="Arial" panose="020B0604020202020204" pitchFamily="34" charset="0"/>
              </a:rPr>
              <a:t>	</a:t>
            </a:r>
            <a:r>
              <a:rPr lang="en-US" sz="1600" b="1" dirty="0">
                <a:solidFill>
                  <a:schemeClr val="bg1"/>
                </a:solidFill>
              </a:rPr>
              <a:t>						</a:t>
            </a:r>
            <a:endParaRPr lang="en-US" sz="2000" b="1" i="1" dirty="0">
              <a:solidFill>
                <a:schemeClr val="bg1"/>
              </a:solidFill>
            </a:endParaRPr>
          </a:p>
        </p:txBody>
      </p:sp>
      <p:pic>
        <p:nvPicPr>
          <p:cNvPr id="7" name="Picture 2" descr="Image result for alliance work partners logo">
            <a:extLst>
              <a:ext uri="{FF2B5EF4-FFF2-40B4-BE49-F238E27FC236}">
                <a16:creationId xmlns:a16="http://schemas.microsoft.com/office/drawing/2014/main" id="{74402DD2-0D28-41DD-BDE6-16DE6A4CC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938" y="5284023"/>
            <a:ext cx="2095500" cy="1085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5EB79818-33B1-42B9-83D6-B83BF175A64E}"/>
              </a:ext>
            </a:extLst>
          </p:cNvPr>
          <p:cNvGraphicFramePr>
            <a:graphicFrameLocks noGrp="1"/>
          </p:cNvGraphicFramePr>
          <p:nvPr>
            <p:extLst>
              <p:ext uri="{D42A27DB-BD31-4B8C-83A1-F6EECF244321}">
                <p14:modId xmlns:p14="http://schemas.microsoft.com/office/powerpoint/2010/main" val="3298207170"/>
              </p:ext>
            </p:extLst>
          </p:nvPr>
        </p:nvGraphicFramePr>
        <p:xfrm>
          <a:off x="2006850" y="2091529"/>
          <a:ext cx="7544032" cy="1840128"/>
        </p:xfrm>
        <a:graphic>
          <a:graphicData uri="http://schemas.openxmlformats.org/drawingml/2006/table">
            <a:tbl>
              <a:tblPr bandRow="1">
                <a:effectLst/>
                <a:tableStyleId>{5C22544A-7EE6-4342-B048-85BDC9FD1C3A}</a:tableStyleId>
              </a:tblPr>
              <a:tblGrid>
                <a:gridCol w="2946152">
                  <a:extLst>
                    <a:ext uri="{9D8B030D-6E8A-4147-A177-3AD203B41FA5}">
                      <a16:colId xmlns:a16="http://schemas.microsoft.com/office/drawing/2014/main" val="20000"/>
                    </a:ext>
                  </a:extLst>
                </a:gridCol>
                <a:gridCol w="2390724">
                  <a:extLst>
                    <a:ext uri="{9D8B030D-6E8A-4147-A177-3AD203B41FA5}">
                      <a16:colId xmlns:a16="http://schemas.microsoft.com/office/drawing/2014/main" val="20001"/>
                    </a:ext>
                  </a:extLst>
                </a:gridCol>
                <a:gridCol w="2207156">
                  <a:extLst>
                    <a:ext uri="{9D8B030D-6E8A-4147-A177-3AD203B41FA5}">
                      <a16:colId xmlns:a16="http://schemas.microsoft.com/office/drawing/2014/main" val="20002"/>
                    </a:ext>
                  </a:extLst>
                </a:gridCol>
              </a:tblGrid>
              <a:tr h="282537">
                <a:tc>
                  <a:txBody>
                    <a:bodyPr/>
                    <a:lstStyle/>
                    <a:p>
                      <a:pPr marL="285750" indent="-285750">
                        <a:buFont typeface="Arial" panose="020B0604020202020204" pitchFamily="34" charset="0"/>
                        <a:buChar char="•"/>
                      </a:pPr>
                      <a:r>
                        <a:rPr lang="en-US" sz="1400" b="0" dirty="0">
                          <a:solidFill>
                            <a:schemeClr val="bg1"/>
                          </a:solidFill>
                        </a:rPr>
                        <a:t>Job Performance</a:t>
                      </a:r>
                    </a:p>
                  </a:txBody>
                  <a:tcPr>
                    <a:noFill/>
                  </a:tcPr>
                </a:tc>
                <a:tc>
                  <a:txBody>
                    <a:bodyPr/>
                    <a:lstStyle/>
                    <a:p>
                      <a:pPr marL="285750" indent="-285750">
                        <a:buFont typeface="Arial" panose="020B0604020202020204" pitchFamily="34" charset="0"/>
                        <a:buChar char="•"/>
                      </a:pPr>
                      <a:r>
                        <a:rPr lang="en-US" sz="1400" b="0" dirty="0">
                          <a:solidFill>
                            <a:schemeClr val="bg1"/>
                          </a:solidFill>
                        </a:rPr>
                        <a:t>Personal Concerns</a:t>
                      </a:r>
                    </a:p>
                  </a:txBody>
                  <a:tcPr>
                    <a:noFill/>
                  </a:tcPr>
                </a:tc>
                <a:tc>
                  <a:txBody>
                    <a:bodyPr/>
                    <a:lstStyle/>
                    <a:p>
                      <a:pPr marL="285750" indent="-285750">
                        <a:buFont typeface="Arial" panose="020B0604020202020204" pitchFamily="34" charset="0"/>
                        <a:buChar char="•"/>
                      </a:pPr>
                      <a:r>
                        <a:rPr lang="en-US" sz="1400" b="0" dirty="0">
                          <a:solidFill>
                            <a:schemeClr val="bg1"/>
                          </a:solidFill>
                        </a:rPr>
                        <a:t>Marital difficulties</a:t>
                      </a:r>
                    </a:p>
                  </a:txBody>
                  <a:tcPr>
                    <a:noFill/>
                  </a:tcPr>
                </a:tc>
                <a:extLst>
                  <a:ext uri="{0D108BD9-81ED-4DB2-BD59-A6C34878D82A}">
                    <a16:rowId xmlns:a16="http://schemas.microsoft.com/office/drawing/2014/main" val="10000"/>
                  </a:ext>
                </a:extLst>
              </a:tr>
              <a:tr h="282537">
                <a:tc>
                  <a:txBody>
                    <a:bodyPr/>
                    <a:lstStyle/>
                    <a:p>
                      <a:pPr marL="285750" indent="-285750">
                        <a:buFont typeface="Arial" panose="020B0604020202020204" pitchFamily="34" charset="0"/>
                        <a:buChar char="•"/>
                      </a:pPr>
                      <a:r>
                        <a:rPr lang="en-US" sz="1400" b="0" dirty="0">
                          <a:solidFill>
                            <a:schemeClr val="bg1"/>
                          </a:solidFill>
                        </a:rPr>
                        <a:t>Child &amp;</a:t>
                      </a:r>
                      <a:r>
                        <a:rPr lang="en-US" sz="1400" b="0" baseline="0" dirty="0">
                          <a:solidFill>
                            <a:schemeClr val="bg1"/>
                          </a:solidFill>
                        </a:rPr>
                        <a:t> Elder care resources </a:t>
                      </a:r>
                      <a:endParaRPr lang="en-US" sz="1400" b="0" dirty="0">
                        <a:solidFill>
                          <a:schemeClr val="bg1"/>
                        </a:solidFill>
                      </a:endParaRPr>
                    </a:p>
                  </a:txBody>
                  <a:tcPr>
                    <a:noFill/>
                  </a:tcPr>
                </a:tc>
                <a:tc>
                  <a:txBody>
                    <a:bodyPr/>
                    <a:lstStyle/>
                    <a:p>
                      <a:pPr marL="285750" indent="-285750">
                        <a:buFont typeface="Arial" panose="020B0604020202020204" pitchFamily="34" charset="0"/>
                        <a:buChar char="•"/>
                      </a:pPr>
                      <a:r>
                        <a:rPr lang="en-US" sz="1400" b="0" dirty="0">
                          <a:solidFill>
                            <a:schemeClr val="bg1"/>
                          </a:solidFill>
                        </a:rPr>
                        <a:t>Parenting support</a:t>
                      </a:r>
                    </a:p>
                  </a:txBody>
                  <a:tcPr>
                    <a:noFill/>
                  </a:tcPr>
                </a:tc>
                <a:tc>
                  <a:txBody>
                    <a:bodyPr/>
                    <a:lstStyle/>
                    <a:p>
                      <a:pPr marL="285750" indent="-285750">
                        <a:buFont typeface="Arial" panose="020B0604020202020204" pitchFamily="34" charset="0"/>
                        <a:buChar char="•"/>
                      </a:pPr>
                      <a:r>
                        <a:rPr lang="en-US" sz="1400" b="0" dirty="0">
                          <a:solidFill>
                            <a:schemeClr val="bg1"/>
                          </a:solidFill>
                        </a:rPr>
                        <a:t>Time management</a:t>
                      </a:r>
                    </a:p>
                  </a:txBody>
                  <a:tcPr>
                    <a:noFill/>
                  </a:tcPr>
                </a:tc>
                <a:extLst>
                  <a:ext uri="{0D108BD9-81ED-4DB2-BD59-A6C34878D82A}">
                    <a16:rowId xmlns:a16="http://schemas.microsoft.com/office/drawing/2014/main" val="10001"/>
                  </a:ext>
                </a:extLst>
              </a:tr>
              <a:tr h="282537">
                <a:tc>
                  <a:txBody>
                    <a:bodyPr/>
                    <a:lstStyle/>
                    <a:p>
                      <a:pPr marL="285750" indent="-285750">
                        <a:buFont typeface="Arial" panose="020B0604020202020204" pitchFamily="34" charset="0"/>
                        <a:buChar char="•"/>
                      </a:pPr>
                      <a:r>
                        <a:rPr lang="en-US" sz="1400" b="0" dirty="0">
                          <a:solidFill>
                            <a:schemeClr val="bg1"/>
                          </a:solidFill>
                        </a:rPr>
                        <a:t>Family issues</a:t>
                      </a:r>
                    </a:p>
                  </a:txBody>
                  <a:tcPr>
                    <a:noFill/>
                  </a:tcPr>
                </a:tc>
                <a:tc>
                  <a:txBody>
                    <a:bodyPr/>
                    <a:lstStyle/>
                    <a:p>
                      <a:pPr marL="285750" indent="-285750">
                        <a:buFont typeface="Arial" panose="020B0604020202020204" pitchFamily="34" charset="0"/>
                        <a:buChar char="•"/>
                      </a:pPr>
                      <a:r>
                        <a:rPr lang="en-US" sz="1400" b="0" dirty="0">
                          <a:solidFill>
                            <a:schemeClr val="bg1"/>
                          </a:solidFill>
                        </a:rPr>
                        <a:t>Anger management</a:t>
                      </a:r>
                    </a:p>
                  </a:txBody>
                  <a:tcPr>
                    <a:noFill/>
                  </a:tcPr>
                </a:tc>
                <a:tc>
                  <a:txBody>
                    <a:bodyPr/>
                    <a:lstStyle/>
                    <a:p>
                      <a:pPr marL="285750" indent="-285750">
                        <a:buFont typeface="Arial" panose="020B0604020202020204" pitchFamily="34" charset="0"/>
                        <a:buChar char="•"/>
                      </a:pPr>
                      <a:r>
                        <a:rPr lang="en-US" sz="1400" b="0" dirty="0">
                          <a:solidFill>
                            <a:schemeClr val="bg1"/>
                          </a:solidFill>
                        </a:rPr>
                        <a:t>Stress management</a:t>
                      </a:r>
                    </a:p>
                  </a:txBody>
                  <a:tcPr>
                    <a:noFill/>
                  </a:tcPr>
                </a:tc>
                <a:extLst>
                  <a:ext uri="{0D108BD9-81ED-4DB2-BD59-A6C34878D82A}">
                    <a16:rowId xmlns:a16="http://schemas.microsoft.com/office/drawing/2014/main" val="10002"/>
                  </a:ext>
                </a:extLst>
              </a:tr>
              <a:tr h="316128">
                <a:tc>
                  <a:txBody>
                    <a:bodyPr/>
                    <a:lstStyle/>
                    <a:p>
                      <a:pPr marL="285750" indent="-285750">
                        <a:buFont typeface="Arial" panose="020B0604020202020204" pitchFamily="34" charset="0"/>
                        <a:buChar char="•"/>
                      </a:pPr>
                      <a:r>
                        <a:rPr lang="en-US" sz="1400" b="0" dirty="0">
                          <a:solidFill>
                            <a:schemeClr val="bg1"/>
                          </a:solidFill>
                        </a:rPr>
                        <a:t>Communication</a:t>
                      </a:r>
                      <a:r>
                        <a:rPr lang="en-US" sz="1400" b="0" baseline="0" dirty="0">
                          <a:solidFill>
                            <a:schemeClr val="bg1"/>
                          </a:solidFill>
                        </a:rPr>
                        <a:t> skills &amp; anxiety </a:t>
                      </a:r>
                      <a:endParaRPr lang="en-US" sz="1400" b="0" dirty="0">
                        <a:solidFill>
                          <a:schemeClr val="bg1"/>
                        </a:solidFill>
                      </a:endParaRPr>
                    </a:p>
                  </a:txBody>
                  <a:tcPr>
                    <a:noFill/>
                  </a:tcPr>
                </a:tc>
                <a:tc>
                  <a:txBody>
                    <a:bodyPr/>
                    <a:lstStyle/>
                    <a:p>
                      <a:pPr marL="285750" indent="-285750">
                        <a:buFont typeface="Arial" panose="020B0604020202020204" pitchFamily="34" charset="0"/>
                        <a:buChar char="•"/>
                      </a:pPr>
                      <a:r>
                        <a:rPr lang="en-US" sz="1400" b="0" dirty="0">
                          <a:solidFill>
                            <a:schemeClr val="bg1"/>
                          </a:solidFill>
                        </a:rPr>
                        <a:t>Weight loss</a:t>
                      </a:r>
                    </a:p>
                  </a:txBody>
                  <a:tcPr>
                    <a:noFill/>
                  </a:tcPr>
                </a:tc>
                <a:tc>
                  <a:txBody>
                    <a:bodyPr/>
                    <a:lstStyle/>
                    <a:p>
                      <a:pPr marL="285750" indent="-285750">
                        <a:buFont typeface="Arial" panose="020B0604020202020204" pitchFamily="34" charset="0"/>
                        <a:buChar char="•"/>
                      </a:pPr>
                      <a:r>
                        <a:rPr lang="en-US" sz="1400" b="0" dirty="0">
                          <a:solidFill>
                            <a:schemeClr val="bg1"/>
                          </a:solidFill>
                        </a:rPr>
                        <a:t>Managing</a:t>
                      </a:r>
                      <a:r>
                        <a:rPr lang="en-US" sz="1400" b="0" baseline="0" dirty="0">
                          <a:solidFill>
                            <a:schemeClr val="bg1"/>
                          </a:solidFill>
                        </a:rPr>
                        <a:t> depression</a:t>
                      </a:r>
                      <a:endParaRPr lang="en-US" sz="1400" b="0" dirty="0">
                        <a:solidFill>
                          <a:schemeClr val="bg1"/>
                        </a:solidFill>
                      </a:endParaRPr>
                    </a:p>
                  </a:txBody>
                  <a:tcPr>
                    <a:noFill/>
                  </a:tcPr>
                </a:tc>
                <a:extLst>
                  <a:ext uri="{0D108BD9-81ED-4DB2-BD59-A6C34878D82A}">
                    <a16:rowId xmlns:a16="http://schemas.microsoft.com/office/drawing/2014/main" val="10003"/>
                  </a:ext>
                </a:extLst>
              </a:tr>
              <a:tr h="282537">
                <a:tc>
                  <a:txBody>
                    <a:bodyPr/>
                    <a:lstStyle/>
                    <a:p>
                      <a:pPr marL="285750" indent="-285750">
                        <a:buFont typeface="Arial" panose="020B0604020202020204" pitchFamily="34" charset="0"/>
                        <a:buChar char="•"/>
                      </a:pPr>
                      <a:r>
                        <a:rPr lang="en-US" sz="1400" b="0" dirty="0">
                          <a:solidFill>
                            <a:schemeClr val="bg1"/>
                          </a:solidFill>
                        </a:rPr>
                        <a:t>Legal &amp; financial resources</a:t>
                      </a:r>
                    </a:p>
                  </a:txBody>
                  <a:tcPr>
                    <a:noFill/>
                  </a:tcPr>
                </a:tc>
                <a:tc>
                  <a:txBody>
                    <a:bodyPr/>
                    <a:lstStyle/>
                    <a:p>
                      <a:pPr marL="285750" indent="-285750">
                        <a:buFont typeface="Arial" panose="020B0604020202020204" pitchFamily="34" charset="0"/>
                        <a:buChar char="•"/>
                      </a:pPr>
                      <a:r>
                        <a:rPr lang="en-US" sz="1400" b="0" dirty="0">
                          <a:solidFill>
                            <a:schemeClr val="bg1"/>
                          </a:solidFill>
                        </a:rPr>
                        <a:t>Career</a:t>
                      </a:r>
                      <a:r>
                        <a:rPr lang="en-US" sz="1400" b="0" baseline="0" dirty="0">
                          <a:solidFill>
                            <a:schemeClr val="bg1"/>
                          </a:solidFill>
                        </a:rPr>
                        <a:t> management</a:t>
                      </a:r>
                      <a:endParaRPr lang="en-US" sz="1400" b="0" dirty="0">
                        <a:solidFill>
                          <a:schemeClr val="bg1"/>
                        </a:solidFill>
                      </a:endParaRPr>
                    </a:p>
                  </a:txBody>
                  <a:tcPr>
                    <a:noFill/>
                  </a:tcPr>
                </a:tc>
                <a:tc>
                  <a:txBody>
                    <a:bodyPr/>
                    <a:lstStyle/>
                    <a:p>
                      <a:pPr marL="285750" indent="-285750">
                        <a:buFont typeface="Arial" panose="020B0604020202020204" pitchFamily="34" charset="0"/>
                        <a:buChar char="•"/>
                      </a:pPr>
                      <a:r>
                        <a:rPr lang="en-US" sz="1400" b="0" dirty="0">
                          <a:solidFill>
                            <a:schemeClr val="bg1"/>
                          </a:solidFill>
                        </a:rPr>
                        <a:t>Grief &amp;</a:t>
                      </a:r>
                      <a:r>
                        <a:rPr lang="en-US" sz="1400" b="0" baseline="0" dirty="0">
                          <a:solidFill>
                            <a:schemeClr val="bg1"/>
                          </a:solidFill>
                        </a:rPr>
                        <a:t> bereavement</a:t>
                      </a:r>
                      <a:endParaRPr lang="en-US" sz="1400" b="0" dirty="0">
                        <a:solidFill>
                          <a:schemeClr val="bg1"/>
                        </a:solidFill>
                      </a:endParaRPr>
                    </a:p>
                  </a:txBody>
                  <a:tcPr>
                    <a:solidFill>
                      <a:srgbClr val="007B3B"/>
                    </a:solidFill>
                  </a:tcPr>
                </a:tc>
                <a:extLst>
                  <a:ext uri="{0D108BD9-81ED-4DB2-BD59-A6C34878D82A}">
                    <a16:rowId xmlns:a16="http://schemas.microsoft.com/office/drawing/2014/main" val="10004"/>
                  </a:ext>
                </a:extLst>
              </a:tr>
              <a:tr h="287695">
                <a:tc>
                  <a:txBody>
                    <a:bodyPr/>
                    <a:lstStyle/>
                    <a:p>
                      <a:pPr marL="285750" indent="-285750">
                        <a:buFont typeface="Arial" panose="020B0604020202020204" pitchFamily="34" charset="0"/>
                        <a:buChar char="•"/>
                      </a:pPr>
                      <a:r>
                        <a:rPr lang="en-US" sz="1400" b="0" dirty="0">
                          <a:solidFill>
                            <a:schemeClr val="bg1"/>
                          </a:solidFill>
                        </a:rPr>
                        <a:t>Alcohol/substance abuse</a:t>
                      </a:r>
                    </a:p>
                  </a:txBody>
                  <a:tcPr>
                    <a:noFill/>
                  </a:tcPr>
                </a:tc>
                <a:tc>
                  <a:txBody>
                    <a:bodyPr/>
                    <a:lstStyle/>
                    <a:p>
                      <a:pPr marL="285750" indent="-285750">
                        <a:buFont typeface="Arial" panose="020B0604020202020204" pitchFamily="34" charset="0"/>
                        <a:buChar char="•"/>
                      </a:pPr>
                      <a:r>
                        <a:rPr lang="en-US" sz="1400" b="0" dirty="0">
                          <a:solidFill>
                            <a:schemeClr val="bg1"/>
                          </a:solidFill>
                        </a:rPr>
                        <a:t>Self-improvement plans</a:t>
                      </a:r>
                    </a:p>
                  </a:txBody>
                  <a:tcPr>
                    <a:noFill/>
                  </a:tcPr>
                </a:tc>
                <a:tc>
                  <a:txBody>
                    <a:bodyPr/>
                    <a:lstStyle/>
                    <a:p>
                      <a:pPr marL="285750" indent="-285750">
                        <a:buFont typeface="Arial" panose="020B0604020202020204" pitchFamily="34" charset="0"/>
                        <a:buChar char="•"/>
                      </a:pPr>
                      <a:r>
                        <a:rPr lang="en-US" sz="1400" b="0" dirty="0">
                          <a:solidFill>
                            <a:schemeClr val="bg1"/>
                          </a:solidFill>
                        </a:rPr>
                        <a:t>Smoking cessation</a:t>
                      </a:r>
                    </a:p>
                  </a:txBody>
                  <a:tcP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35265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F2F3D09A-6D1E-498D-BA96-54C822177941}"/>
              </a:ext>
            </a:extLst>
          </p:cNvPr>
          <p:cNvSpPr txBox="1">
            <a:spLocks/>
          </p:cNvSpPr>
          <p:nvPr/>
        </p:nvSpPr>
        <p:spPr>
          <a:xfrm>
            <a:off x="2213268" y="1579562"/>
            <a:ext cx="7765463"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6500" b="1" dirty="0">
                <a:solidFill>
                  <a:srgbClr val="077B3B"/>
                </a:solidFill>
                <a:cs typeface="Arial"/>
              </a:rPr>
              <a:t>UNT Perks</a:t>
            </a:r>
          </a:p>
        </p:txBody>
      </p:sp>
    </p:spTree>
    <p:extLst>
      <p:ext uri="{BB962C8B-B14F-4D97-AF65-F5344CB8AC3E}">
        <p14:creationId xmlns:p14="http://schemas.microsoft.com/office/powerpoint/2010/main" val="2325300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C21C917E-4405-41CF-B8B5-9636107327BC}"/>
              </a:ext>
            </a:extLst>
          </p:cNvPr>
          <p:cNvSpPr txBox="1">
            <a:spLocks/>
          </p:cNvSpPr>
          <p:nvPr/>
        </p:nvSpPr>
        <p:spPr>
          <a:xfrm>
            <a:off x="882675" y="1920847"/>
            <a:ext cx="10426649" cy="46582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spcBef>
                <a:spcPts val="0"/>
              </a:spcBef>
              <a:spcAft>
                <a:spcPts val="600"/>
              </a:spcAft>
              <a:buNone/>
              <a:defRPr/>
            </a:pPr>
            <a:r>
              <a:rPr lang="en-US" sz="2200" b="1" u="sng" kern="0" dirty="0">
                <a:solidFill>
                  <a:schemeClr val="bg1"/>
                </a:solidFill>
                <a:cs typeface="Arial" panose="020B0604020202020204" pitchFamily="34" charset="0"/>
              </a:rPr>
              <a:t>Faculty/Staff Scholarship</a:t>
            </a:r>
          </a:p>
          <a:p>
            <a:pPr>
              <a:defRPr/>
            </a:pPr>
            <a:endParaRPr lang="en-US" sz="600" b="1" u="sng" kern="0" dirty="0">
              <a:solidFill>
                <a:schemeClr val="bg1"/>
              </a:solidFill>
              <a:cs typeface="Arial" panose="020B0604020202020204" pitchFamily="34" charset="0"/>
            </a:endParaRPr>
          </a:p>
          <a:p>
            <a:pPr>
              <a:spcBef>
                <a:spcPts val="384"/>
              </a:spcBef>
              <a:defRPr/>
            </a:pPr>
            <a:r>
              <a:rPr lang="en-US" sz="1600" kern="0" dirty="0">
                <a:solidFill>
                  <a:schemeClr val="bg1"/>
                </a:solidFill>
                <a:cs typeface="Arial" panose="020B0604020202020204" pitchFamily="34" charset="0"/>
              </a:rPr>
              <a:t>Full-time employees, part-time employees with 5 years of service, retirees, and dependents are all eligible. Must re-apply each semester.</a:t>
            </a:r>
          </a:p>
          <a:p>
            <a:pPr>
              <a:lnSpc>
                <a:spcPct val="110000"/>
              </a:lnSpc>
              <a:spcBef>
                <a:spcPts val="0"/>
              </a:spcBef>
              <a:spcAft>
                <a:spcPts val="600"/>
              </a:spcAft>
              <a:defRPr/>
            </a:pPr>
            <a:r>
              <a:rPr lang="en-US" sz="1600" kern="0" dirty="0">
                <a:solidFill>
                  <a:schemeClr val="bg1"/>
                </a:solidFill>
                <a:cs typeface="Arial" panose="020B0604020202020204" pitchFamily="34" charset="0"/>
              </a:rPr>
              <a:t>For more information, see the policy at </a:t>
            </a:r>
            <a:r>
              <a:rPr lang="en-US" sz="1600" u="sng" kern="0" dirty="0">
                <a:solidFill>
                  <a:schemeClr val="bg1"/>
                </a:solidFill>
                <a:cs typeface="Arial" panose="020B0604020202020204" pitchFamily="34" charset="0"/>
                <a:hlinkClick r:id="rId2">
                  <a:extLst>
                    <a:ext uri="{A12FA001-AC4F-418D-AE19-62706E023703}">
                      <ahyp:hlinkClr xmlns:ahyp="http://schemas.microsoft.com/office/drawing/2018/hyperlinkcolor" val="tx"/>
                    </a:ext>
                  </a:extLst>
                </a:hlinkClick>
              </a:rPr>
              <a:t>https://policy.unt.edu/policy/10-025</a:t>
            </a:r>
            <a:endParaRPr lang="en-US" sz="1600" kern="0" dirty="0">
              <a:solidFill>
                <a:schemeClr val="bg1"/>
              </a:solidFill>
              <a:cs typeface="Arial" panose="020B0604020202020204" pitchFamily="34" charset="0"/>
            </a:endParaRPr>
          </a:p>
          <a:p>
            <a:pPr>
              <a:lnSpc>
                <a:spcPct val="110000"/>
              </a:lnSpc>
              <a:spcBef>
                <a:spcPts val="0"/>
              </a:spcBef>
              <a:spcAft>
                <a:spcPts val="600"/>
              </a:spcAft>
              <a:defRPr/>
            </a:pPr>
            <a:r>
              <a:rPr lang="en-US" sz="1600" kern="0" dirty="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https://sfs.unt.edu/sites/default/files/Faculty%20Staff%20Scholarship%20Informational%20Form%2012172019_0.pdf</a:t>
            </a:r>
            <a:endParaRPr lang="en-US" sz="1600" kern="0" dirty="0">
              <a:solidFill>
                <a:schemeClr val="bg1"/>
              </a:solidFill>
              <a:cs typeface="Arial" panose="020B0604020202020204" pitchFamily="34" charset="0"/>
            </a:endParaRPr>
          </a:p>
          <a:p>
            <a:pPr>
              <a:lnSpc>
                <a:spcPct val="110000"/>
              </a:lnSpc>
              <a:spcBef>
                <a:spcPts val="0"/>
              </a:spcBef>
              <a:spcAft>
                <a:spcPts val="600"/>
              </a:spcAft>
              <a:defRPr/>
            </a:pPr>
            <a:endParaRPr lang="en-US" sz="1000" u="sng" kern="0" dirty="0">
              <a:solidFill>
                <a:schemeClr val="bg1"/>
              </a:solidFill>
              <a:cs typeface="Arial" panose="020B0604020202020204" pitchFamily="34" charset="0"/>
            </a:endParaRPr>
          </a:p>
          <a:p>
            <a:pPr marL="0" indent="0">
              <a:lnSpc>
                <a:spcPct val="110000"/>
              </a:lnSpc>
              <a:spcBef>
                <a:spcPts val="0"/>
              </a:spcBef>
              <a:spcAft>
                <a:spcPts val="600"/>
              </a:spcAft>
              <a:buNone/>
            </a:pPr>
            <a:r>
              <a:rPr lang="en-US" sz="2200" b="1" u="sng" dirty="0">
                <a:solidFill>
                  <a:schemeClr val="bg1"/>
                </a:solidFill>
                <a:cs typeface="Arial" panose="020B0604020202020204" pitchFamily="34" charset="0"/>
              </a:rPr>
              <a:t>Libraries </a:t>
            </a:r>
            <a:endParaRPr lang="en-US" sz="600" b="1" u="sng" dirty="0">
              <a:solidFill>
                <a:schemeClr val="bg1"/>
              </a:solidFill>
              <a:cs typeface="Arial" panose="020B0604020202020204" pitchFamily="34" charset="0"/>
            </a:endParaRPr>
          </a:p>
          <a:p>
            <a:pPr>
              <a:lnSpc>
                <a:spcPct val="110000"/>
              </a:lnSpc>
              <a:spcBef>
                <a:spcPts val="0"/>
              </a:spcBef>
            </a:pPr>
            <a:r>
              <a:rPr lang="en-US" sz="1600" dirty="0">
                <a:solidFill>
                  <a:schemeClr val="bg1"/>
                </a:solidFill>
                <a:cs typeface="Arial" panose="020B0604020202020204" pitchFamily="34" charset="0"/>
              </a:rPr>
              <a:t>Access to all UNT, UNT-HSC and UNT Dallas libraries’ resources with UNT or System ID.</a:t>
            </a:r>
            <a:r>
              <a:rPr lang="en-US" sz="2000" u="sng" dirty="0">
                <a:solidFill>
                  <a:schemeClr val="bg1"/>
                </a:solidFill>
                <a:hlinkClick r:id="rId4" tooltip="https://guides.library.unt.edu/neurodiversityfacultystaff">
                  <a:extLst>
                    <a:ext uri="{A12FA001-AC4F-418D-AE19-62706E023703}">
                      <ahyp:hlinkClr xmlns:ahyp="http://schemas.microsoft.com/office/drawing/2018/hyperlinkcolor" val="tx"/>
                    </a:ext>
                  </a:extLst>
                </a:hlinkClick>
              </a:rPr>
              <a:t> </a:t>
            </a:r>
            <a:endParaRPr lang="en-US" sz="2000" u="sng" dirty="0">
              <a:solidFill>
                <a:schemeClr val="bg1"/>
              </a:solidFill>
            </a:endParaRPr>
          </a:p>
          <a:p>
            <a:pPr>
              <a:lnSpc>
                <a:spcPct val="110000"/>
              </a:lnSpc>
              <a:spcBef>
                <a:spcPts val="0"/>
              </a:spcBef>
            </a:pPr>
            <a:r>
              <a:rPr lang="en-US" sz="1800" dirty="0">
                <a:solidFill>
                  <a:schemeClr val="bg1"/>
                </a:solidFill>
                <a:cs typeface="Arial" panose="020B0604020202020204" pitchFamily="34" charset="0"/>
              </a:rPr>
              <a:t>Visit University Libraries page for more information about resources and services: </a:t>
            </a:r>
            <a:r>
              <a:rPr lang="en-US" sz="1800"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https://library.unt.edu/</a:t>
            </a:r>
            <a:r>
              <a:rPr lang="en-US" sz="1800" dirty="0">
                <a:solidFill>
                  <a:schemeClr val="bg1"/>
                </a:solidFill>
                <a:cs typeface="Arial" panose="020B0604020202020204" pitchFamily="34" charset="0"/>
              </a:rPr>
              <a:t> </a:t>
            </a:r>
            <a:endParaRPr lang="en-US" sz="1700" u="sng" dirty="0">
              <a:solidFill>
                <a:schemeClr val="bg1"/>
              </a:solidFill>
            </a:endParaRPr>
          </a:p>
          <a:p>
            <a:pPr>
              <a:lnSpc>
                <a:spcPct val="110000"/>
              </a:lnSpc>
              <a:spcBef>
                <a:spcPts val="0"/>
              </a:spcBef>
              <a:spcAft>
                <a:spcPts val="600"/>
              </a:spcAft>
            </a:pPr>
            <a:endParaRPr lang="en-US" sz="1600" b="1" u="sng" dirty="0">
              <a:cs typeface="Arial" panose="020B0604020202020204" pitchFamily="34" charset="0"/>
            </a:endParaRPr>
          </a:p>
        </p:txBody>
      </p:sp>
      <p:sp>
        <p:nvSpPr>
          <p:cNvPr id="15" name="Rectangle 14">
            <a:extLst>
              <a:ext uri="{FF2B5EF4-FFF2-40B4-BE49-F238E27FC236}">
                <a16:creationId xmlns:a16="http://schemas.microsoft.com/office/drawing/2014/main" id="{C536FFBF-B440-4B15-A63B-0CA6FA385757}"/>
              </a:ext>
            </a:extLst>
          </p:cNvPr>
          <p:cNvSpPr/>
          <p:nvPr/>
        </p:nvSpPr>
        <p:spPr>
          <a:xfrm>
            <a:off x="2440828" y="391432"/>
            <a:ext cx="6858000" cy="1000274"/>
          </a:xfrm>
          <a:prstGeom prst="rect">
            <a:avLst/>
          </a:prstGeom>
        </p:spPr>
        <p:txBody>
          <a:bodyPr>
            <a:spAutoFit/>
          </a:bodyPr>
          <a:lstStyle/>
          <a:p>
            <a:pPr algn="ctr">
              <a:defRPr/>
            </a:pPr>
            <a:r>
              <a:rPr lang="en-US" sz="5900" b="1" kern="0" dirty="0">
                <a:solidFill>
                  <a:schemeClr val="bg1"/>
                </a:solidFill>
                <a:cs typeface="Arial" panose="020B0604020202020204" pitchFamily="34" charset="0"/>
              </a:rPr>
              <a:t>Perks</a:t>
            </a:r>
          </a:p>
        </p:txBody>
      </p:sp>
      <p:cxnSp>
        <p:nvCxnSpPr>
          <p:cNvPr id="16" name="Straight Connector 15">
            <a:extLst>
              <a:ext uri="{FF2B5EF4-FFF2-40B4-BE49-F238E27FC236}">
                <a16:creationId xmlns:a16="http://schemas.microsoft.com/office/drawing/2014/main" id="{6767E51F-E2BB-453A-9B6D-9C4131B6F226}"/>
              </a:ext>
            </a:extLst>
          </p:cNvPr>
          <p:cNvCxnSpPr/>
          <p:nvPr/>
        </p:nvCxnSpPr>
        <p:spPr>
          <a:xfrm>
            <a:off x="2496516" y="1476291"/>
            <a:ext cx="6564702" cy="0"/>
          </a:xfrm>
          <a:prstGeom prst="line">
            <a:avLst/>
          </a:prstGeom>
          <a:ln w="19050">
            <a:solidFill>
              <a:schemeClr val="bg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5909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F246C55-D2BF-4B6E-A940-E61E32F5D578}"/>
              </a:ext>
            </a:extLst>
          </p:cNvPr>
          <p:cNvSpPr txBox="1">
            <a:spLocks/>
          </p:cNvSpPr>
          <p:nvPr/>
        </p:nvSpPr>
        <p:spPr>
          <a:xfrm>
            <a:off x="1575557" y="1639813"/>
            <a:ext cx="9040886"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6500" b="1" dirty="0">
                <a:solidFill>
                  <a:srgbClr val="077B3B"/>
                </a:solidFill>
                <a:cs typeface="Arial"/>
              </a:rPr>
              <a:t>Welcome</a:t>
            </a:r>
            <a:r>
              <a:rPr lang="en-US" sz="6500" b="1" dirty="0">
                <a:solidFill>
                  <a:srgbClr val="007B3B"/>
                </a:solidFill>
                <a:cs typeface="Arial"/>
              </a:rPr>
              <a:t> to </a:t>
            </a:r>
          </a:p>
          <a:p>
            <a:pPr marL="0" indent="0" algn="ctr">
              <a:buNone/>
            </a:pPr>
            <a:r>
              <a:rPr lang="en-US" sz="6500" b="1" dirty="0">
                <a:solidFill>
                  <a:srgbClr val="007B3B"/>
                </a:solidFill>
                <a:cs typeface="Arial"/>
              </a:rPr>
              <a:t>New Faculty  Orientation</a:t>
            </a:r>
          </a:p>
        </p:txBody>
      </p:sp>
    </p:spTree>
    <p:extLst>
      <p:ext uri="{BB962C8B-B14F-4D97-AF65-F5344CB8AC3E}">
        <p14:creationId xmlns:p14="http://schemas.microsoft.com/office/powerpoint/2010/main" val="116646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F3ABD5FF-B4C9-4CCC-B5B1-339311A5D132}"/>
              </a:ext>
            </a:extLst>
          </p:cNvPr>
          <p:cNvSpPr txBox="1">
            <a:spLocks/>
          </p:cNvSpPr>
          <p:nvPr/>
        </p:nvSpPr>
        <p:spPr>
          <a:xfrm>
            <a:off x="1685772" y="499141"/>
            <a:ext cx="8408872"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5500" b="1" dirty="0">
                <a:solidFill>
                  <a:srgbClr val="007B3B"/>
                </a:solidFill>
                <a:cs typeface="Arial"/>
              </a:rPr>
              <a:t>Perks</a:t>
            </a:r>
          </a:p>
        </p:txBody>
      </p:sp>
      <p:cxnSp>
        <p:nvCxnSpPr>
          <p:cNvPr id="4" name="Straight Connector 3">
            <a:extLst>
              <a:ext uri="{FF2B5EF4-FFF2-40B4-BE49-F238E27FC236}">
                <a16:creationId xmlns:a16="http://schemas.microsoft.com/office/drawing/2014/main" id="{C908367A-16CB-4011-B3B9-4348F5609BCF}"/>
              </a:ext>
            </a:extLst>
          </p:cNvPr>
          <p:cNvCxnSpPr/>
          <p:nvPr/>
        </p:nvCxnSpPr>
        <p:spPr>
          <a:xfrm>
            <a:off x="2607857" y="1375615"/>
            <a:ext cx="6564702" cy="0"/>
          </a:xfrm>
          <a:prstGeom prst="line">
            <a:avLst/>
          </a:prstGeom>
          <a:ln w="19050">
            <a:solidFill>
              <a:srgbClr val="007B3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1564784D-8E8C-48B0-9488-30A82FD31707}"/>
              </a:ext>
            </a:extLst>
          </p:cNvPr>
          <p:cNvSpPr txBox="1">
            <a:spLocks/>
          </p:cNvSpPr>
          <p:nvPr/>
        </p:nvSpPr>
        <p:spPr>
          <a:xfrm>
            <a:off x="677334" y="1661448"/>
            <a:ext cx="10830038" cy="46974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u="sng" dirty="0">
                <a:solidFill>
                  <a:srgbClr val="077B3B"/>
                </a:solidFill>
                <a:cs typeface="Arial" panose="020B0604020202020204" pitchFamily="34" charset="0"/>
              </a:rPr>
              <a:t>Libraries </a:t>
            </a:r>
          </a:p>
          <a:p>
            <a:r>
              <a:rPr lang="en-US" sz="1800" b="1" dirty="0">
                <a:solidFill>
                  <a:srgbClr val="077B3B"/>
                </a:solidFill>
              </a:rPr>
              <a:t>Document Delivery and Interlibrary Loan</a:t>
            </a:r>
          </a:p>
          <a:p>
            <a:r>
              <a:rPr lang="en-US" sz="1800" b="1" dirty="0">
                <a:solidFill>
                  <a:srgbClr val="077B3B"/>
                </a:solidFill>
              </a:rPr>
              <a:t>Course Reserve</a:t>
            </a:r>
          </a:p>
          <a:p>
            <a:r>
              <a:rPr lang="en-US" sz="1800" b="1" dirty="0">
                <a:solidFill>
                  <a:srgbClr val="077B3B"/>
                </a:solidFill>
              </a:rPr>
              <a:t>ID Grant and Funding Opportunities</a:t>
            </a:r>
          </a:p>
          <a:p>
            <a:r>
              <a:rPr lang="en-US" sz="1800" b="1" dirty="0">
                <a:solidFill>
                  <a:srgbClr val="077B3B"/>
                </a:solidFill>
              </a:rPr>
              <a:t>Scholarly Communication</a:t>
            </a:r>
          </a:p>
          <a:p>
            <a:r>
              <a:rPr lang="en-US" sz="1800" b="1" dirty="0">
                <a:solidFill>
                  <a:srgbClr val="077B3B"/>
                </a:solidFill>
              </a:rPr>
              <a:t>Subject Librarians </a:t>
            </a:r>
            <a:endParaRPr lang="en-US" sz="1800" dirty="0">
              <a:solidFill>
                <a:srgbClr val="077B3B"/>
              </a:solidFill>
            </a:endParaRPr>
          </a:p>
          <a:p>
            <a:pPr lvl="1"/>
            <a:r>
              <a:rPr lang="en-US" sz="1800" dirty="0">
                <a:solidFill>
                  <a:srgbClr val="077B3B"/>
                </a:solidFill>
              </a:rPr>
              <a:t>Library faculty specializing in specific subject areas</a:t>
            </a:r>
          </a:p>
          <a:p>
            <a:pPr lvl="1"/>
            <a:r>
              <a:rPr lang="en-US" sz="1800" dirty="0">
                <a:solidFill>
                  <a:srgbClr val="077B3B"/>
                </a:solidFill>
              </a:rPr>
              <a:t>Library instruction and research support for you and your classes, including individual appointments </a:t>
            </a:r>
          </a:p>
          <a:p>
            <a:pPr lvl="1"/>
            <a:r>
              <a:rPr lang="en-US" sz="1800" dirty="0">
                <a:solidFill>
                  <a:srgbClr val="077B3B"/>
                </a:solidFill>
              </a:rPr>
              <a:t>Partner to create help guides for your students tailored to your course or assignment</a:t>
            </a:r>
          </a:p>
          <a:p>
            <a:pPr lvl="1"/>
            <a:r>
              <a:rPr lang="en-US" sz="1800" dirty="0">
                <a:solidFill>
                  <a:srgbClr val="077B3B"/>
                </a:solidFill>
              </a:rPr>
              <a:t>Request collections materials</a:t>
            </a:r>
          </a:p>
          <a:p>
            <a:pPr marL="457200" lvl="1"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9" name="Picture 2" descr="C:\Users\sbd0003\AppData\Local\Microsoft\Windows\Temporary Internet Files\Content.IE5\SLOQC5FN\MP900427686[1].jpg">
            <a:extLst>
              <a:ext uri="{FF2B5EF4-FFF2-40B4-BE49-F238E27FC236}">
                <a16:creationId xmlns:a16="http://schemas.microsoft.com/office/drawing/2014/main" id="{B15FF401-390A-494C-96A3-BEFA5CFE93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0467" y="1696058"/>
            <a:ext cx="2724183" cy="18026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2367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C21C917E-4405-41CF-B8B5-9636107327BC}"/>
              </a:ext>
            </a:extLst>
          </p:cNvPr>
          <p:cNvSpPr txBox="1">
            <a:spLocks/>
          </p:cNvSpPr>
          <p:nvPr/>
        </p:nvSpPr>
        <p:spPr>
          <a:xfrm>
            <a:off x="882675" y="1808305"/>
            <a:ext cx="10426649" cy="4658263"/>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spcBef>
                <a:spcPts val="0"/>
              </a:spcBef>
              <a:spcAft>
                <a:spcPts val="600"/>
              </a:spcAft>
              <a:buNone/>
            </a:pPr>
            <a:r>
              <a:rPr lang="en-US" sz="3100" b="1" u="sng" dirty="0">
                <a:solidFill>
                  <a:schemeClr val="bg1"/>
                </a:solidFill>
                <a:cs typeface="Arial" panose="020B0604020202020204" pitchFamily="34" charset="0"/>
              </a:rPr>
              <a:t>Libraries </a:t>
            </a:r>
          </a:p>
          <a:p>
            <a:pPr marL="0" indent="0">
              <a:buNone/>
            </a:pPr>
            <a:r>
              <a:rPr lang="en-US" sz="2900" b="1" dirty="0">
                <a:solidFill>
                  <a:schemeClr val="bg1"/>
                </a:solidFill>
              </a:rPr>
              <a:t>Resources Beyond Books –</a:t>
            </a:r>
          </a:p>
          <a:p>
            <a:pPr lvl="0"/>
            <a:r>
              <a:rPr lang="en-US" sz="2300" u="sng" dirty="0">
                <a:solidFill>
                  <a:schemeClr val="bg1"/>
                </a:solidFill>
                <a:hlinkClick r:id="rId2">
                  <a:extLst>
                    <a:ext uri="{A12FA001-AC4F-418D-AE19-62706E023703}">
                      <ahyp:hlinkClr xmlns:ahyp="http://schemas.microsoft.com/office/drawing/2018/hyperlinkcolor" val="tx"/>
                    </a:ext>
                  </a:extLst>
                </a:hlinkClick>
              </a:rPr>
              <a:t>Media Library</a:t>
            </a:r>
            <a:r>
              <a:rPr lang="en-US" sz="2300" dirty="0">
                <a:solidFill>
                  <a:schemeClr val="bg1"/>
                </a:solidFill>
              </a:rPr>
              <a:t>: films, documentaries, games</a:t>
            </a:r>
          </a:p>
          <a:p>
            <a:pPr lvl="1"/>
            <a:r>
              <a:rPr lang="en-US" sz="2300" u="sng" dirty="0">
                <a:solidFill>
                  <a:schemeClr val="bg1"/>
                </a:solidFill>
                <a:hlinkClick r:id="rId3">
                  <a:extLst>
                    <a:ext uri="{A12FA001-AC4F-418D-AE19-62706E023703}">
                      <ahyp:hlinkClr xmlns:ahyp="http://schemas.microsoft.com/office/drawing/2018/hyperlinkcolor" val="tx"/>
                    </a:ext>
                  </a:extLst>
                </a:hlinkClick>
              </a:rPr>
              <a:t>The Nest</a:t>
            </a:r>
            <a:r>
              <a:rPr lang="en-US" sz="2300" dirty="0">
                <a:solidFill>
                  <a:schemeClr val="bg1"/>
                </a:solidFill>
              </a:rPr>
              <a:t>, the e-sports gaming space (Chilton Hall &amp; Discovery Park) </a:t>
            </a:r>
          </a:p>
          <a:p>
            <a:pPr lvl="0"/>
            <a:r>
              <a:rPr lang="en-US" sz="2300" u="sng" dirty="0">
                <a:solidFill>
                  <a:schemeClr val="bg1"/>
                </a:solidFill>
                <a:hlinkClick r:id="rId4">
                  <a:extLst>
                    <a:ext uri="{A12FA001-AC4F-418D-AE19-62706E023703}">
                      <ahyp:hlinkClr xmlns:ahyp="http://schemas.microsoft.com/office/drawing/2018/hyperlinkcolor" val="tx"/>
                    </a:ext>
                  </a:extLst>
                </a:hlinkClick>
              </a:rPr>
              <a:t>UNT Digital Library</a:t>
            </a:r>
            <a:r>
              <a:rPr lang="en-US" sz="2300" dirty="0">
                <a:solidFill>
                  <a:schemeClr val="bg1"/>
                </a:solidFill>
              </a:rPr>
              <a:t>: The Portal to Texas History, UNT Scholarly Works institutional repository, web archives, Congressional Research Service (CRS) reports  </a:t>
            </a:r>
          </a:p>
          <a:p>
            <a:pPr lvl="0"/>
            <a:r>
              <a:rPr lang="en-US" sz="2300" u="sng" dirty="0">
                <a:solidFill>
                  <a:schemeClr val="bg1"/>
                </a:solidFill>
                <a:hlinkClick r:id="rId5">
                  <a:extLst>
                    <a:ext uri="{A12FA001-AC4F-418D-AE19-62706E023703}">
                      <ahyp:hlinkClr xmlns:ahyp="http://schemas.microsoft.com/office/drawing/2018/hyperlinkcolor" val="tx"/>
                    </a:ext>
                  </a:extLst>
                </a:hlinkClick>
              </a:rPr>
              <a:t>Music Library</a:t>
            </a:r>
            <a:r>
              <a:rPr lang="en-US" sz="2300" dirty="0">
                <a:solidFill>
                  <a:schemeClr val="bg1"/>
                </a:solidFill>
              </a:rPr>
              <a:t>: Scores, monographs, sound recordings, CDs</a:t>
            </a:r>
          </a:p>
          <a:p>
            <a:pPr lvl="0"/>
            <a:r>
              <a:rPr lang="en-US" sz="2300" u="sng" dirty="0">
                <a:solidFill>
                  <a:schemeClr val="bg1"/>
                </a:solidFill>
                <a:hlinkClick r:id="rId6">
                  <a:extLst>
                    <a:ext uri="{A12FA001-AC4F-418D-AE19-62706E023703}">
                      <ahyp:hlinkClr xmlns:ahyp="http://schemas.microsoft.com/office/drawing/2018/hyperlinkcolor" val="tx"/>
                    </a:ext>
                  </a:extLst>
                </a:hlinkClick>
              </a:rPr>
              <a:t>Eagle Commons Library</a:t>
            </a:r>
            <a:r>
              <a:rPr lang="en-US" sz="2300" dirty="0">
                <a:solidFill>
                  <a:schemeClr val="bg1"/>
                </a:solidFill>
              </a:rPr>
              <a:t>: Government Documents, Law, Political Science, Geography and Business collections</a:t>
            </a:r>
          </a:p>
          <a:p>
            <a:pPr lvl="0"/>
            <a:r>
              <a:rPr lang="en-US" sz="2300" dirty="0">
                <a:solidFill>
                  <a:schemeClr val="bg1"/>
                </a:solidFill>
                <a:hlinkClick r:id="rId7">
                  <a:extLst>
                    <a:ext uri="{A12FA001-AC4F-418D-AE19-62706E023703}">
                      <ahyp:hlinkClr xmlns:ahyp="http://schemas.microsoft.com/office/drawing/2018/hyperlinkcolor" val="tx"/>
                    </a:ext>
                  </a:extLst>
                </a:hlinkClick>
              </a:rPr>
              <a:t>Special Collections</a:t>
            </a:r>
            <a:r>
              <a:rPr lang="en-US" sz="2300" dirty="0">
                <a:solidFill>
                  <a:schemeClr val="bg1"/>
                </a:solidFill>
              </a:rPr>
              <a:t>: Maps, archival collections, photos, art and artifacts, rare books, and miniature book collection</a:t>
            </a:r>
          </a:p>
          <a:p>
            <a:pPr lvl="0"/>
            <a:r>
              <a:rPr lang="en-US" sz="2300" u="sng" dirty="0">
                <a:solidFill>
                  <a:schemeClr val="bg1"/>
                </a:solidFill>
                <a:hlinkClick r:id="rId8">
                  <a:extLst>
                    <a:ext uri="{A12FA001-AC4F-418D-AE19-62706E023703}">
                      <ahyp:hlinkClr xmlns:ahyp="http://schemas.microsoft.com/office/drawing/2018/hyperlinkcolor" val="tx"/>
                    </a:ext>
                  </a:extLst>
                </a:hlinkClick>
              </a:rPr>
              <a:t>The Spark Makerspace</a:t>
            </a:r>
            <a:r>
              <a:rPr lang="en-US" sz="2300" dirty="0">
                <a:solidFill>
                  <a:schemeClr val="bg1"/>
                </a:solidFill>
              </a:rPr>
              <a:t> (Willis Library): Audio/visual equipment, electronics, programming, prototyping, 3D Printing, die &amp; laser cutting, sewing machines, weaving looms, hand/electric tools, and reference materials</a:t>
            </a:r>
          </a:p>
          <a:p>
            <a:pPr lvl="0"/>
            <a:r>
              <a:rPr lang="en-US" sz="2300" dirty="0">
                <a:solidFill>
                  <a:schemeClr val="bg1"/>
                </a:solidFill>
                <a:hlinkClick r:id="rId9">
                  <a:extLst>
                    <a:ext uri="{A12FA001-AC4F-418D-AE19-62706E023703}">
                      <ahyp:hlinkClr xmlns:ahyp="http://schemas.microsoft.com/office/drawing/2018/hyperlinkcolor" val="tx"/>
                    </a:ext>
                  </a:extLst>
                </a:hlinkClick>
              </a:rPr>
              <a:t>Diversity &amp; Inclusion Resources     </a:t>
            </a:r>
            <a:endParaRPr lang="en-US" sz="2300" dirty="0">
              <a:solidFill>
                <a:schemeClr val="bg1"/>
              </a:solidFill>
            </a:endParaRPr>
          </a:p>
          <a:p>
            <a:pPr lvl="0"/>
            <a:r>
              <a:rPr lang="en-US" sz="2300" dirty="0">
                <a:solidFill>
                  <a:schemeClr val="bg1"/>
                </a:solidFill>
                <a:hlinkClick r:id="rId10">
                  <a:extLst>
                    <a:ext uri="{A12FA001-AC4F-418D-AE19-62706E023703}">
                      <ahyp:hlinkClr xmlns:ahyp="http://schemas.microsoft.com/office/drawing/2018/hyperlinkcolor" val="tx"/>
                    </a:ext>
                  </a:extLst>
                </a:hlinkClick>
              </a:rPr>
              <a:t>Neurodiversity Resources for UNT Faculty &amp; Staff</a:t>
            </a:r>
            <a:endParaRPr lang="en-US" sz="2300" dirty="0">
              <a:solidFill>
                <a:schemeClr val="bg1"/>
              </a:solidFill>
            </a:endParaRPr>
          </a:p>
          <a:p>
            <a:pPr>
              <a:lnSpc>
                <a:spcPct val="110000"/>
              </a:lnSpc>
              <a:spcBef>
                <a:spcPts val="0"/>
              </a:spcBef>
              <a:spcAft>
                <a:spcPts val="600"/>
              </a:spcAft>
            </a:pPr>
            <a:endParaRPr lang="en-US" sz="1600" b="1" u="sng" dirty="0">
              <a:cs typeface="Arial" panose="020B0604020202020204" pitchFamily="34" charset="0"/>
            </a:endParaRPr>
          </a:p>
        </p:txBody>
      </p:sp>
      <p:sp>
        <p:nvSpPr>
          <p:cNvPr id="15" name="Rectangle 14">
            <a:extLst>
              <a:ext uri="{FF2B5EF4-FFF2-40B4-BE49-F238E27FC236}">
                <a16:creationId xmlns:a16="http://schemas.microsoft.com/office/drawing/2014/main" id="{C536FFBF-B440-4B15-A63B-0CA6FA385757}"/>
              </a:ext>
            </a:extLst>
          </p:cNvPr>
          <p:cNvSpPr/>
          <p:nvPr/>
        </p:nvSpPr>
        <p:spPr>
          <a:xfrm>
            <a:off x="2440828" y="391432"/>
            <a:ext cx="6858000" cy="1000274"/>
          </a:xfrm>
          <a:prstGeom prst="rect">
            <a:avLst/>
          </a:prstGeom>
        </p:spPr>
        <p:txBody>
          <a:bodyPr>
            <a:spAutoFit/>
          </a:bodyPr>
          <a:lstStyle/>
          <a:p>
            <a:pPr algn="ctr">
              <a:defRPr/>
            </a:pPr>
            <a:r>
              <a:rPr lang="en-US" sz="5900" b="1" kern="0" dirty="0">
                <a:solidFill>
                  <a:schemeClr val="bg1"/>
                </a:solidFill>
                <a:cs typeface="Arial" panose="020B0604020202020204" pitchFamily="34" charset="0"/>
              </a:rPr>
              <a:t>Perks</a:t>
            </a:r>
          </a:p>
        </p:txBody>
      </p:sp>
      <p:cxnSp>
        <p:nvCxnSpPr>
          <p:cNvPr id="16" name="Straight Connector 15">
            <a:extLst>
              <a:ext uri="{FF2B5EF4-FFF2-40B4-BE49-F238E27FC236}">
                <a16:creationId xmlns:a16="http://schemas.microsoft.com/office/drawing/2014/main" id="{6767E51F-E2BB-453A-9B6D-9C4131B6F226}"/>
              </a:ext>
            </a:extLst>
          </p:cNvPr>
          <p:cNvCxnSpPr/>
          <p:nvPr/>
        </p:nvCxnSpPr>
        <p:spPr>
          <a:xfrm>
            <a:off x="2496516" y="1476291"/>
            <a:ext cx="6564702" cy="0"/>
          </a:xfrm>
          <a:prstGeom prst="line">
            <a:avLst/>
          </a:prstGeom>
          <a:ln w="19050">
            <a:solidFill>
              <a:schemeClr val="bg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8095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E76149DF-9160-43D0-A3CF-35B96F9A9601}"/>
              </a:ext>
            </a:extLst>
          </p:cNvPr>
          <p:cNvSpPr txBox="1">
            <a:spLocks/>
          </p:cNvSpPr>
          <p:nvPr/>
        </p:nvSpPr>
        <p:spPr>
          <a:xfrm>
            <a:off x="1685772" y="499141"/>
            <a:ext cx="8408872"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5500" b="1" dirty="0">
                <a:solidFill>
                  <a:srgbClr val="007B3B"/>
                </a:solidFill>
                <a:cs typeface="Arial"/>
              </a:rPr>
              <a:t>Discounts</a:t>
            </a:r>
          </a:p>
        </p:txBody>
      </p:sp>
      <p:cxnSp>
        <p:nvCxnSpPr>
          <p:cNvPr id="5" name="Straight Connector 4">
            <a:extLst>
              <a:ext uri="{FF2B5EF4-FFF2-40B4-BE49-F238E27FC236}">
                <a16:creationId xmlns:a16="http://schemas.microsoft.com/office/drawing/2014/main" id="{42D9F3B6-7F0E-4D6A-B3CB-0AFBC1B486A5}"/>
              </a:ext>
            </a:extLst>
          </p:cNvPr>
          <p:cNvCxnSpPr/>
          <p:nvPr/>
        </p:nvCxnSpPr>
        <p:spPr>
          <a:xfrm>
            <a:off x="2607857" y="1375615"/>
            <a:ext cx="6564702" cy="0"/>
          </a:xfrm>
          <a:prstGeom prst="line">
            <a:avLst/>
          </a:prstGeom>
          <a:ln w="19050">
            <a:solidFill>
              <a:srgbClr val="007B3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 name="Subtitle 2">
            <a:extLst>
              <a:ext uri="{FF2B5EF4-FFF2-40B4-BE49-F238E27FC236}">
                <a16:creationId xmlns:a16="http://schemas.microsoft.com/office/drawing/2014/main" id="{40617A57-E67F-46B6-92FB-3216D939C073}"/>
              </a:ext>
            </a:extLst>
          </p:cNvPr>
          <p:cNvSpPr txBox="1">
            <a:spLocks/>
          </p:cNvSpPr>
          <p:nvPr/>
        </p:nvSpPr>
        <p:spPr>
          <a:xfrm>
            <a:off x="1095267" y="1807955"/>
            <a:ext cx="10001466" cy="5050043"/>
          </a:xfrm>
          <a:prstGeom prst="rect">
            <a:avLst/>
          </a:prstGeom>
        </p:spPr>
        <p:txBody>
          <a:bodyPr>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3400" b="1" u="sng" kern="0" dirty="0">
                <a:solidFill>
                  <a:srgbClr val="00853E"/>
                </a:solidFill>
                <a:cs typeface="Arial" panose="020B0604020202020204" pitchFamily="34" charset="0"/>
              </a:rPr>
              <a:t>Cellular Phone Service Discounts</a:t>
            </a:r>
          </a:p>
          <a:p>
            <a:pPr>
              <a:buFont typeface="Arial" pitchFamily="34" charset="0"/>
              <a:buChar char="•"/>
              <a:defRPr/>
            </a:pPr>
            <a:r>
              <a:rPr lang="en-US" dirty="0">
                <a:solidFill>
                  <a:srgbClr val="00853E"/>
                </a:solidFill>
                <a:cs typeface="Arial" panose="020B0604020202020204" pitchFamily="34" charset="0"/>
              </a:rPr>
              <a:t>AT&amp;T, Sprint, Verizon and T-Mobile offer discounts to UNT Staff and Faculty for their monthly personal cell phone service costs.  </a:t>
            </a:r>
          </a:p>
          <a:p>
            <a:pPr>
              <a:buFont typeface="Arial" pitchFamily="34" charset="0"/>
              <a:buChar char="•"/>
              <a:defRPr/>
            </a:pPr>
            <a:r>
              <a:rPr lang="en-US" dirty="0">
                <a:solidFill>
                  <a:srgbClr val="00853E"/>
                </a:solidFill>
                <a:cs typeface="Arial" panose="020B0604020202020204" pitchFamily="34" charset="0"/>
              </a:rPr>
              <a:t>Go </a:t>
            </a:r>
            <a:r>
              <a:rPr lang="en-US" dirty="0">
                <a:solidFill>
                  <a:srgbClr val="00853E"/>
                </a:solidFill>
                <a:cs typeface="Arial" panose="020B0604020202020204" pitchFamily="34" charset="0"/>
                <a:hlinkClick r:id="rId2">
                  <a:extLst>
                    <a:ext uri="{A12FA001-AC4F-418D-AE19-62706E023703}">
                      <ahyp:hlinkClr xmlns:ahyp="http://schemas.microsoft.com/office/drawing/2018/hyperlinkcolor" val="tx"/>
                    </a:ext>
                  </a:extLst>
                </a:hlinkClick>
              </a:rPr>
              <a:t>here</a:t>
            </a:r>
            <a:r>
              <a:rPr lang="en-US" dirty="0">
                <a:solidFill>
                  <a:srgbClr val="00853E"/>
                </a:solidFill>
                <a:cs typeface="Arial" panose="020B0604020202020204" pitchFamily="34" charset="0"/>
              </a:rPr>
              <a:t> for more details.</a:t>
            </a:r>
          </a:p>
          <a:p>
            <a:pPr marL="0" indent="0">
              <a:buNone/>
            </a:pPr>
            <a:endParaRPr lang="en-US" sz="1900" dirty="0">
              <a:solidFill>
                <a:srgbClr val="00853E"/>
              </a:solidFill>
            </a:endParaRPr>
          </a:p>
          <a:p>
            <a:pPr marL="0" indent="0">
              <a:buNone/>
            </a:pPr>
            <a:r>
              <a:rPr lang="en-US" sz="3400" b="1" u="sng" dirty="0">
                <a:solidFill>
                  <a:srgbClr val="00853E"/>
                </a:solidFill>
              </a:rPr>
              <a:t>Software and Bookstore Discounts</a:t>
            </a:r>
          </a:p>
          <a:p>
            <a:r>
              <a:rPr lang="en-US" dirty="0">
                <a:solidFill>
                  <a:srgbClr val="00853E"/>
                </a:solidFill>
              </a:rPr>
              <a:t>Employees have access to free and discounted </a:t>
            </a:r>
            <a:r>
              <a:rPr lang="en-US" u="sng" dirty="0">
                <a:solidFill>
                  <a:srgbClr val="00853E"/>
                </a:solidFill>
                <a:hlinkClick r:id="rId3">
                  <a:extLst>
                    <a:ext uri="{A12FA001-AC4F-418D-AE19-62706E023703}">
                      <ahyp:hlinkClr xmlns:ahyp="http://schemas.microsoft.com/office/drawing/2018/hyperlinkcolor" val="tx"/>
                    </a:ext>
                  </a:extLst>
                </a:hlinkClick>
              </a:rPr>
              <a:t>software</a:t>
            </a:r>
            <a:r>
              <a:rPr lang="en-US" dirty="0">
                <a:solidFill>
                  <a:srgbClr val="00853E"/>
                </a:solidFill>
              </a:rPr>
              <a:t>:</a:t>
            </a:r>
          </a:p>
          <a:p>
            <a:pPr lvl="1"/>
            <a:r>
              <a:rPr lang="en-US" sz="3200" b="1" dirty="0">
                <a:solidFill>
                  <a:srgbClr val="00853E"/>
                </a:solidFill>
              </a:rPr>
              <a:t>MS Office 365</a:t>
            </a:r>
            <a:r>
              <a:rPr lang="en-US" sz="3200" dirty="0">
                <a:solidFill>
                  <a:srgbClr val="00853E"/>
                </a:solidFill>
              </a:rPr>
              <a:t> is available free to faculty and staff  for home use.</a:t>
            </a:r>
          </a:p>
          <a:p>
            <a:pPr lvl="1"/>
            <a:r>
              <a:rPr lang="en-US" sz="3200" b="1" dirty="0">
                <a:solidFill>
                  <a:srgbClr val="00853E"/>
                </a:solidFill>
              </a:rPr>
              <a:t>Adobe Creative Cloud</a:t>
            </a:r>
            <a:r>
              <a:rPr lang="en-US" sz="3200" dirty="0">
                <a:solidFill>
                  <a:srgbClr val="00853E"/>
                </a:solidFill>
              </a:rPr>
              <a:t> is also available to faculty and staff for home use in accordance with the system's Enterprise Term License Agreement for Education.</a:t>
            </a:r>
          </a:p>
          <a:p>
            <a:pPr lvl="1"/>
            <a:r>
              <a:rPr lang="en-US" sz="3200" dirty="0">
                <a:solidFill>
                  <a:srgbClr val="00853E"/>
                </a:solidFill>
              </a:rPr>
              <a:t>Click </a:t>
            </a:r>
            <a:r>
              <a:rPr lang="en-US" sz="3200" u="sng" dirty="0">
                <a:solidFill>
                  <a:srgbClr val="00853E"/>
                </a:solidFill>
                <a:hlinkClick r:id="rId3">
                  <a:extLst>
                    <a:ext uri="{A12FA001-AC4F-418D-AE19-62706E023703}">
                      <ahyp:hlinkClr xmlns:ahyp="http://schemas.microsoft.com/office/drawing/2018/hyperlinkcolor" val="tx"/>
                    </a:ext>
                  </a:extLst>
                </a:hlinkClick>
              </a:rPr>
              <a:t>here</a:t>
            </a:r>
            <a:r>
              <a:rPr lang="en-US" sz="3200" dirty="0">
                <a:solidFill>
                  <a:srgbClr val="00853E"/>
                </a:solidFill>
              </a:rPr>
              <a:t> or on the word Software (above) to download your copy of MS Office and/or Adobe CC now. Registration is required.</a:t>
            </a:r>
          </a:p>
          <a:p>
            <a:pPr lvl="1"/>
            <a:r>
              <a:rPr lang="en-US" sz="3200" dirty="0">
                <a:solidFill>
                  <a:srgbClr val="00853E"/>
                </a:solidFill>
              </a:rPr>
              <a:t>Other academic-priced software for many platforms is available to faculty and staff from campus bookstores: Faculty/staff Id is required to receive the discount. Faculty and staff also receive discounts on merchandise during special appreciation events and sales:</a:t>
            </a:r>
          </a:p>
          <a:p>
            <a:pPr lvl="2"/>
            <a:r>
              <a:rPr lang="en-US" sz="3200" u="sng" dirty="0">
                <a:solidFill>
                  <a:srgbClr val="00853E"/>
                </a:solidFill>
                <a:hlinkClick r:id="rId4">
                  <a:extLst>
                    <a:ext uri="{A12FA001-AC4F-418D-AE19-62706E023703}">
                      <ahyp:hlinkClr xmlns:ahyp="http://schemas.microsoft.com/office/drawing/2018/hyperlinkcolor" val="tx"/>
                    </a:ext>
                  </a:extLst>
                </a:hlinkClick>
              </a:rPr>
              <a:t>UNT Bookstore</a:t>
            </a:r>
            <a:endParaRPr lang="en-US" sz="3200" dirty="0">
              <a:solidFill>
                <a:srgbClr val="00853E"/>
              </a:solidFill>
            </a:endParaRPr>
          </a:p>
          <a:p>
            <a:pPr marL="0" indent="0">
              <a:buNone/>
              <a:defRPr/>
            </a:pPr>
            <a:endParaRPr lang="en-US" sz="1900" dirty="0">
              <a:solidFill>
                <a:srgbClr val="00853E"/>
              </a:solidFill>
              <a:cs typeface="Arial" panose="020B0604020202020204" pitchFamily="34" charset="0"/>
            </a:endParaRPr>
          </a:p>
          <a:p>
            <a:pPr marL="0" indent="0">
              <a:buNone/>
              <a:defRPr/>
            </a:pPr>
            <a:r>
              <a:rPr lang="en-US" sz="3400" b="1" u="sng" kern="0" dirty="0" err="1">
                <a:solidFill>
                  <a:srgbClr val="00853E"/>
                </a:solidFill>
                <a:cs typeface="Arial" panose="020B0604020202020204" pitchFamily="34" charset="0"/>
              </a:rPr>
              <a:t>PerkSpot</a:t>
            </a:r>
            <a:r>
              <a:rPr lang="en-US" sz="3400" b="1" u="sng" kern="0" dirty="0">
                <a:solidFill>
                  <a:srgbClr val="00853E"/>
                </a:solidFill>
                <a:cs typeface="Arial" panose="020B0604020202020204" pitchFamily="34" charset="0"/>
              </a:rPr>
              <a:t> / </a:t>
            </a:r>
            <a:r>
              <a:rPr lang="en-US" sz="3400" b="1" u="sng" kern="0" dirty="0" err="1">
                <a:solidFill>
                  <a:srgbClr val="00853E"/>
                </a:solidFill>
                <a:cs typeface="Arial" panose="020B0604020202020204" pitchFamily="34" charset="0"/>
              </a:rPr>
              <a:t>PerksConnect</a:t>
            </a:r>
            <a:endParaRPr lang="en-US" sz="3400" b="1" u="sng" kern="0" dirty="0">
              <a:solidFill>
                <a:srgbClr val="00853E"/>
              </a:solidFill>
              <a:cs typeface="Arial" panose="020B0604020202020204" pitchFamily="34" charset="0"/>
            </a:endParaRPr>
          </a:p>
          <a:p>
            <a:pPr>
              <a:defRPr/>
            </a:pPr>
            <a:r>
              <a:rPr lang="en-US" kern="0" dirty="0">
                <a:solidFill>
                  <a:srgbClr val="00853E"/>
                </a:solidFill>
                <a:cs typeface="Arial" panose="020B0604020202020204" pitchFamily="34" charset="0"/>
              </a:rPr>
              <a:t>Offer discounts on apparel, auto, movie tickets, travel, computers, electronics and much more!</a:t>
            </a:r>
          </a:p>
          <a:p>
            <a:pPr marL="0" indent="0">
              <a:buNone/>
              <a:defRPr/>
            </a:pPr>
            <a:endParaRPr lang="en-US" sz="1900" kern="0" dirty="0">
              <a:solidFill>
                <a:srgbClr val="00853E"/>
              </a:solidFill>
              <a:cs typeface="Arial" panose="020B0604020202020204" pitchFamily="34" charset="0"/>
            </a:endParaRPr>
          </a:p>
          <a:p>
            <a:pPr marL="0" indent="0" algn="ctr">
              <a:buNone/>
              <a:defRPr/>
            </a:pPr>
            <a:r>
              <a:rPr lang="en-US" sz="3400" b="1" kern="0" dirty="0">
                <a:solidFill>
                  <a:srgbClr val="00853E"/>
                </a:solidFill>
                <a:cs typeface="Arial" panose="020B0604020202020204" pitchFamily="34" charset="0"/>
              </a:rPr>
              <a:t>For more information on all available perks and</a:t>
            </a:r>
            <a:br>
              <a:rPr lang="en-US" sz="3400" b="1" kern="0" dirty="0">
                <a:solidFill>
                  <a:srgbClr val="00853E"/>
                </a:solidFill>
                <a:cs typeface="Arial" panose="020B0604020202020204" pitchFamily="34" charset="0"/>
              </a:rPr>
            </a:br>
            <a:r>
              <a:rPr lang="en-US" sz="3400" b="1" kern="0" dirty="0">
                <a:solidFill>
                  <a:srgbClr val="00853E"/>
                </a:solidFill>
                <a:cs typeface="Arial" panose="020B0604020202020204" pitchFamily="34" charset="0"/>
              </a:rPr>
              <a:t>discounts, visit the </a:t>
            </a:r>
            <a:r>
              <a:rPr lang="en-US" sz="3400" b="1" kern="0" dirty="0">
                <a:solidFill>
                  <a:srgbClr val="00853E"/>
                </a:solidFill>
                <a:cs typeface="Arial" panose="020B0604020202020204" pitchFamily="34" charset="0"/>
                <a:hlinkClick r:id="rId5">
                  <a:extLst>
                    <a:ext uri="{A12FA001-AC4F-418D-AE19-62706E023703}">
                      <ahyp:hlinkClr xmlns:ahyp="http://schemas.microsoft.com/office/drawing/2018/hyperlinkcolor" val="tx"/>
                    </a:ext>
                  </a:extLst>
                </a:hlinkClick>
              </a:rPr>
              <a:t>UNT System Perks</a:t>
            </a:r>
            <a:r>
              <a:rPr lang="en-US" sz="3400" b="1" kern="0" dirty="0">
                <a:solidFill>
                  <a:srgbClr val="00853E"/>
                </a:solidFill>
                <a:cs typeface="Arial" panose="020B0604020202020204" pitchFamily="34" charset="0"/>
              </a:rPr>
              <a:t> page.</a:t>
            </a:r>
          </a:p>
          <a:p>
            <a:endParaRPr lang="en-US" dirty="0"/>
          </a:p>
        </p:txBody>
      </p:sp>
      <p:pic>
        <p:nvPicPr>
          <p:cNvPr id="6" name="Picture 2" descr="http://www.targetmarketingmag.com/common/img/photos/biz/tm/2009/10/tm1009-nuts-affiliatespot-perksp-large.jpg">
            <a:extLst>
              <a:ext uri="{FF2B5EF4-FFF2-40B4-BE49-F238E27FC236}">
                <a16:creationId xmlns:a16="http://schemas.microsoft.com/office/drawing/2014/main" id="{78E4EF2D-E122-4894-B778-81E9FE5083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6573" y="2414227"/>
            <a:ext cx="1870549" cy="10147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0BEF7A8-BA63-4A3D-85A2-654357330358}"/>
              </a:ext>
            </a:extLst>
          </p:cNvPr>
          <p:cNvPicPr>
            <a:picLocks noChangeAspect="1"/>
          </p:cNvPicPr>
          <p:nvPr/>
        </p:nvPicPr>
        <p:blipFill>
          <a:blip r:embed="rId7"/>
          <a:stretch>
            <a:fillRect/>
          </a:stretch>
        </p:blipFill>
        <p:spPr>
          <a:xfrm>
            <a:off x="9143612" y="4894552"/>
            <a:ext cx="2852928" cy="637154"/>
          </a:xfrm>
          <a:prstGeom prst="rect">
            <a:avLst/>
          </a:prstGeom>
        </p:spPr>
      </p:pic>
    </p:spTree>
    <p:extLst>
      <p:ext uri="{BB962C8B-B14F-4D97-AF65-F5344CB8AC3E}">
        <p14:creationId xmlns:p14="http://schemas.microsoft.com/office/powerpoint/2010/main" val="4085307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90690B-F4C5-440C-932A-DF5A49B15B9F}"/>
              </a:ext>
            </a:extLst>
          </p:cNvPr>
          <p:cNvSpPr/>
          <p:nvPr/>
        </p:nvSpPr>
        <p:spPr>
          <a:xfrm>
            <a:off x="2440828" y="391432"/>
            <a:ext cx="6858000" cy="1000274"/>
          </a:xfrm>
          <a:prstGeom prst="rect">
            <a:avLst/>
          </a:prstGeom>
        </p:spPr>
        <p:txBody>
          <a:bodyPr>
            <a:spAutoFit/>
          </a:bodyPr>
          <a:lstStyle/>
          <a:p>
            <a:pPr algn="ctr">
              <a:defRPr/>
            </a:pPr>
            <a:r>
              <a:rPr lang="en-US" sz="5900" b="1" kern="0" dirty="0">
                <a:solidFill>
                  <a:schemeClr val="bg1"/>
                </a:solidFill>
                <a:cs typeface="Arial" panose="020B0604020202020204" pitchFamily="34" charset="0"/>
              </a:rPr>
              <a:t>On-Site Services</a:t>
            </a:r>
          </a:p>
        </p:txBody>
      </p:sp>
      <p:cxnSp>
        <p:nvCxnSpPr>
          <p:cNvPr id="6" name="Straight Connector 5">
            <a:extLst>
              <a:ext uri="{FF2B5EF4-FFF2-40B4-BE49-F238E27FC236}">
                <a16:creationId xmlns:a16="http://schemas.microsoft.com/office/drawing/2014/main" id="{480E5ABA-03DD-48EB-AA14-C5C99B6CC838}"/>
              </a:ext>
            </a:extLst>
          </p:cNvPr>
          <p:cNvCxnSpPr/>
          <p:nvPr/>
        </p:nvCxnSpPr>
        <p:spPr>
          <a:xfrm>
            <a:off x="2496516" y="1476291"/>
            <a:ext cx="6564702" cy="0"/>
          </a:xfrm>
          <a:prstGeom prst="line">
            <a:avLst/>
          </a:prstGeom>
          <a:ln w="19050">
            <a:solidFill>
              <a:schemeClr val="bg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 name="Subtitle 2">
            <a:extLst>
              <a:ext uri="{FF2B5EF4-FFF2-40B4-BE49-F238E27FC236}">
                <a16:creationId xmlns:a16="http://schemas.microsoft.com/office/drawing/2014/main" id="{2A24FBBE-E4BA-4F9F-BFD3-E791C063F38D}"/>
              </a:ext>
            </a:extLst>
          </p:cNvPr>
          <p:cNvSpPr txBox="1">
            <a:spLocks/>
          </p:cNvSpPr>
          <p:nvPr/>
        </p:nvSpPr>
        <p:spPr>
          <a:xfrm>
            <a:off x="1255917" y="1984076"/>
            <a:ext cx="9680165" cy="487392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2200" b="1" u="sng" kern="0" dirty="0">
                <a:solidFill>
                  <a:schemeClr val="bg1"/>
                </a:solidFill>
                <a:cs typeface="Arial" panose="020B0604020202020204" pitchFamily="34" charset="0"/>
              </a:rPr>
              <a:t>Optometrist</a:t>
            </a:r>
            <a:r>
              <a:rPr lang="en-US" sz="2200" b="1" kern="0" dirty="0">
                <a:solidFill>
                  <a:schemeClr val="bg1"/>
                </a:solidFill>
                <a:cs typeface="Arial" panose="020B0604020202020204" pitchFamily="34" charset="0"/>
              </a:rPr>
              <a:t> </a:t>
            </a:r>
          </a:p>
          <a:p>
            <a:pPr marL="0" indent="0">
              <a:buNone/>
              <a:defRPr/>
            </a:pPr>
            <a:r>
              <a:rPr lang="en-US" sz="2200" dirty="0">
                <a:solidFill>
                  <a:schemeClr val="bg1"/>
                </a:solidFill>
                <a:cs typeface="Arial" panose="020B0604020202020204" pitchFamily="34" charset="0"/>
              </a:rPr>
              <a:t>College Optical Express (COE) is a full service optical office located on campus. COE </a:t>
            </a:r>
            <a:r>
              <a:rPr lang="en-US" sz="2200" kern="0" dirty="0">
                <a:solidFill>
                  <a:schemeClr val="bg1"/>
                </a:solidFill>
                <a:cs typeface="Arial" panose="020B0604020202020204" pitchFamily="34" charset="0"/>
              </a:rPr>
              <a:t>accepts UNT vision coverage and </a:t>
            </a:r>
            <a:r>
              <a:rPr lang="en-US" sz="2200" dirty="0">
                <a:solidFill>
                  <a:schemeClr val="bg1"/>
                </a:solidFill>
              </a:rPr>
              <a:t>grants a substantial discount for all UNT-affiliated patients with proper identification. This includes current students, faculty, staff, and alumni, as well as UNT-affiliated family members. </a:t>
            </a:r>
            <a:r>
              <a:rPr lang="en-US" sz="2200" kern="0" dirty="0">
                <a:solidFill>
                  <a:schemeClr val="bg1"/>
                </a:solidFill>
                <a:cs typeface="Arial" panose="020B0604020202020204" pitchFamily="34" charset="0"/>
              </a:rPr>
              <a:t>Contact the COE at </a:t>
            </a:r>
            <a:r>
              <a:rPr lang="en-US" sz="2200" dirty="0">
                <a:solidFill>
                  <a:schemeClr val="bg1"/>
                </a:solidFill>
                <a:cs typeface="Arial" panose="020B0604020202020204" pitchFamily="34" charset="0"/>
              </a:rPr>
              <a:t>940-369-7441 or </a:t>
            </a:r>
            <a:r>
              <a:rPr lang="en-US" sz="2200" dirty="0">
                <a:solidFill>
                  <a:schemeClr val="bg1"/>
                </a:solidFill>
                <a:cs typeface="Arial" panose="020B0604020202020204" pitchFamily="34" charset="0"/>
                <a:hlinkClick r:id="rId2">
                  <a:extLst>
                    <a:ext uri="{A12FA001-AC4F-418D-AE19-62706E023703}">
                      <ahyp:hlinkClr xmlns:ahyp="http://schemas.microsoft.com/office/drawing/2018/hyperlinkcolor" val="tx"/>
                    </a:ext>
                  </a:extLst>
                </a:hlinkClick>
              </a:rPr>
              <a:t>www.coeunt.com</a:t>
            </a:r>
            <a:r>
              <a:rPr lang="en-US" sz="2200" dirty="0">
                <a:solidFill>
                  <a:schemeClr val="bg1"/>
                </a:solidFill>
                <a:cs typeface="Arial" panose="020B0604020202020204" pitchFamily="34" charset="0"/>
              </a:rPr>
              <a:t>.</a:t>
            </a:r>
          </a:p>
          <a:p>
            <a:pPr marL="0" indent="0">
              <a:buNone/>
              <a:defRPr/>
            </a:pPr>
            <a:endParaRPr lang="en-US" sz="2200" dirty="0">
              <a:solidFill>
                <a:schemeClr val="bg1"/>
              </a:solidFill>
              <a:cs typeface="Arial" panose="020B0604020202020204" pitchFamily="34" charset="0"/>
            </a:endParaRPr>
          </a:p>
          <a:p>
            <a:pPr marL="0" indent="0">
              <a:spcBef>
                <a:spcPts val="0"/>
              </a:spcBef>
              <a:buNone/>
              <a:defRPr/>
            </a:pPr>
            <a:r>
              <a:rPr lang="en-US" sz="2200" b="1" u="sng" kern="0" dirty="0">
                <a:solidFill>
                  <a:schemeClr val="bg1"/>
                </a:solidFill>
                <a:cs typeface="Arial" panose="020B0604020202020204" pitchFamily="34" charset="0"/>
              </a:rPr>
              <a:t>Pharmacy</a:t>
            </a:r>
            <a:r>
              <a:rPr lang="en-US" sz="2200" b="1" kern="0" dirty="0">
                <a:solidFill>
                  <a:schemeClr val="bg1"/>
                </a:solidFill>
                <a:cs typeface="Arial" panose="020B0604020202020204" pitchFamily="34" charset="0"/>
              </a:rPr>
              <a:t> </a:t>
            </a:r>
          </a:p>
          <a:p>
            <a:pPr marL="0" indent="0">
              <a:buNone/>
              <a:defRPr/>
            </a:pPr>
            <a:r>
              <a:rPr lang="en-US" sz="2200" dirty="0">
                <a:solidFill>
                  <a:schemeClr val="bg1"/>
                </a:solidFill>
              </a:rPr>
              <a:t>As a state-owned, fully-licensed pharmacy, the Student Health &amp; Wellness Center Pharmacy is open to all eligible students, faculty and staff, with a UNT ID card.</a:t>
            </a:r>
            <a:r>
              <a:rPr lang="en-US" sz="2200" kern="0" dirty="0">
                <a:solidFill>
                  <a:schemeClr val="bg1"/>
                </a:solidFill>
                <a:cs typeface="Arial" panose="020B0604020202020204" pitchFamily="34" charset="0"/>
              </a:rPr>
              <a:t> Contact the pharmacy at </a:t>
            </a:r>
            <a:r>
              <a:rPr lang="en-US" sz="2200" dirty="0">
                <a:solidFill>
                  <a:schemeClr val="bg1"/>
                </a:solidFill>
                <a:cs typeface="Arial" panose="020B0604020202020204" pitchFamily="34" charset="0"/>
              </a:rPr>
              <a:t>940-565-2790 or </a:t>
            </a:r>
            <a:r>
              <a:rPr lang="en-US" sz="2200" dirty="0">
                <a:solidFill>
                  <a:schemeClr val="bg1"/>
                </a:solidFill>
                <a:cs typeface="Arial" panose="020B0604020202020204" pitchFamily="34" charset="0"/>
                <a:hlinkClick r:id="rId3">
                  <a:extLst>
                    <a:ext uri="{A12FA001-AC4F-418D-AE19-62706E023703}">
                      <ahyp:hlinkClr xmlns:ahyp="http://schemas.microsoft.com/office/drawing/2018/hyperlinkcolor" val="tx"/>
                    </a:ext>
                  </a:extLst>
                </a:hlinkClick>
              </a:rPr>
              <a:t>http://studentaffairs.unt.edu/pharmacy</a:t>
            </a:r>
            <a:r>
              <a:rPr lang="en-US" sz="2200" dirty="0">
                <a:solidFill>
                  <a:schemeClr val="bg1"/>
                </a:solidFill>
                <a:cs typeface="Arial" panose="020B0604020202020204" pitchFamily="34" charset="0"/>
              </a:rPr>
              <a:t>. </a:t>
            </a:r>
          </a:p>
          <a:p>
            <a:pPr marL="548640" lvl="1">
              <a:defRPr/>
            </a:pPr>
            <a:endParaRPr lang="en-US" sz="600" dirty="0">
              <a:solidFill>
                <a:schemeClr val="bg1"/>
              </a:solidFill>
              <a:cs typeface="Arial" panose="020B0604020202020204" pitchFamily="34" charset="0"/>
            </a:endParaRPr>
          </a:p>
        </p:txBody>
      </p:sp>
    </p:spTree>
    <p:extLst>
      <p:ext uri="{BB962C8B-B14F-4D97-AF65-F5344CB8AC3E}">
        <p14:creationId xmlns:p14="http://schemas.microsoft.com/office/powerpoint/2010/main" val="2779706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E76149DF-9160-43D0-A3CF-35B96F9A9601}"/>
              </a:ext>
            </a:extLst>
          </p:cNvPr>
          <p:cNvSpPr txBox="1">
            <a:spLocks/>
          </p:cNvSpPr>
          <p:nvPr/>
        </p:nvSpPr>
        <p:spPr>
          <a:xfrm>
            <a:off x="1546270" y="499141"/>
            <a:ext cx="8687875"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5000" b="1" dirty="0">
                <a:solidFill>
                  <a:srgbClr val="007B3B"/>
                </a:solidFill>
                <a:cs typeface="Arial"/>
              </a:rPr>
              <a:t>On-Site Campus Dining Options</a:t>
            </a:r>
          </a:p>
        </p:txBody>
      </p:sp>
      <p:cxnSp>
        <p:nvCxnSpPr>
          <p:cNvPr id="5" name="Straight Connector 4">
            <a:extLst>
              <a:ext uri="{FF2B5EF4-FFF2-40B4-BE49-F238E27FC236}">
                <a16:creationId xmlns:a16="http://schemas.microsoft.com/office/drawing/2014/main" id="{42D9F3B6-7F0E-4D6A-B3CB-0AFBC1B486A5}"/>
              </a:ext>
            </a:extLst>
          </p:cNvPr>
          <p:cNvCxnSpPr/>
          <p:nvPr/>
        </p:nvCxnSpPr>
        <p:spPr>
          <a:xfrm>
            <a:off x="2607857" y="1375615"/>
            <a:ext cx="6564702" cy="0"/>
          </a:xfrm>
          <a:prstGeom prst="line">
            <a:avLst/>
          </a:prstGeom>
          <a:ln w="19050">
            <a:solidFill>
              <a:srgbClr val="007B3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 name="Subtitle 2">
            <a:extLst>
              <a:ext uri="{FF2B5EF4-FFF2-40B4-BE49-F238E27FC236}">
                <a16:creationId xmlns:a16="http://schemas.microsoft.com/office/drawing/2014/main" id="{B9161135-85A5-4BDB-AB72-A915E782D3BC}"/>
              </a:ext>
            </a:extLst>
          </p:cNvPr>
          <p:cNvSpPr txBox="1">
            <a:spLocks/>
          </p:cNvSpPr>
          <p:nvPr/>
        </p:nvSpPr>
        <p:spPr>
          <a:xfrm>
            <a:off x="1693894" y="1765618"/>
            <a:ext cx="2594169" cy="178457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b="1" u="sng" dirty="0">
                <a:solidFill>
                  <a:srgbClr val="007B3B"/>
                </a:solidFill>
              </a:rPr>
              <a:t>Dining Halls</a:t>
            </a:r>
            <a:r>
              <a:rPr lang="en-US" sz="1600" b="1" dirty="0">
                <a:solidFill>
                  <a:srgbClr val="007B3B"/>
                </a:solidFill>
              </a:rPr>
              <a:t>:</a:t>
            </a:r>
          </a:p>
          <a:p>
            <a:pPr marL="0" indent="0">
              <a:spcBef>
                <a:spcPts val="0"/>
              </a:spcBef>
              <a:buNone/>
            </a:pPr>
            <a:r>
              <a:rPr lang="en-US" sz="1400" dirty="0">
                <a:solidFill>
                  <a:srgbClr val="007B3B"/>
                </a:solidFill>
              </a:rPr>
              <a:t>Bruce Dining Hall</a:t>
            </a:r>
          </a:p>
          <a:p>
            <a:pPr marL="0" indent="0">
              <a:spcBef>
                <a:spcPts val="0"/>
              </a:spcBef>
              <a:buNone/>
            </a:pPr>
            <a:r>
              <a:rPr lang="en-US" sz="1400" dirty="0">
                <a:solidFill>
                  <a:srgbClr val="007B3B"/>
                </a:solidFill>
              </a:rPr>
              <a:t>Champs Cafeteria at Victory Hall</a:t>
            </a:r>
          </a:p>
          <a:p>
            <a:pPr marL="0" indent="0">
              <a:spcBef>
                <a:spcPts val="0"/>
              </a:spcBef>
              <a:buNone/>
            </a:pPr>
            <a:r>
              <a:rPr lang="en-US" sz="1400" dirty="0">
                <a:solidFill>
                  <a:srgbClr val="007B3B"/>
                </a:solidFill>
              </a:rPr>
              <a:t>Eagle Landing</a:t>
            </a:r>
          </a:p>
          <a:p>
            <a:pPr marL="0" indent="0">
              <a:spcBef>
                <a:spcPts val="0"/>
              </a:spcBef>
              <a:buNone/>
            </a:pPr>
            <a:r>
              <a:rPr lang="en-US" sz="1400" dirty="0">
                <a:solidFill>
                  <a:srgbClr val="007B3B"/>
                </a:solidFill>
              </a:rPr>
              <a:t>Kitchen West at West Hall</a:t>
            </a:r>
          </a:p>
          <a:p>
            <a:pPr marL="0" indent="0">
              <a:spcBef>
                <a:spcPts val="0"/>
              </a:spcBef>
              <a:buNone/>
            </a:pPr>
            <a:r>
              <a:rPr lang="en-US" sz="1400" dirty="0">
                <a:solidFill>
                  <a:srgbClr val="007B3B"/>
                </a:solidFill>
              </a:rPr>
              <a:t>Mean Greens Café at Maple Hall</a:t>
            </a:r>
          </a:p>
          <a:p>
            <a:pPr marL="0" indent="0">
              <a:buNone/>
            </a:pPr>
            <a:endParaRPr lang="en-US" sz="1200" dirty="0"/>
          </a:p>
          <a:p>
            <a:endParaRPr lang="en-US" sz="1200" dirty="0"/>
          </a:p>
          <a:p>
            <a:endParaRPr lang="en-US" sz="1200" dirty="0"/>
          </a:p>
        </p:txBody>
      </p:sp>
      <p:pic>
        <p:nvPicPr>
          <p:cNvPr id="6" name="Picture 5">
            <a:extLst>
              <a:ext uri="{FF2B5EF4-FFF2-40B4-BE49-F238E27FC236}">
                <a16:creationId xmlns:a16="http://schemas.microsoft.com/office/drawing/2014/main" id="{8A5D6780-50D2-40C4-B216-DFC533511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5211" y="1758117"/>
            <a:ext cx="3636678" cy="2427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804D234C-BA06-4B45-8156-BFF3675D171A}"/>
              </a:ext>
            </a:extLst>
          </p:cNvPr>
          <p:cNvSpPr txBox="1"/>
          <p:nvPr/>
        </p:nvSpPr>
        <p:spPr>
          <a:xfrm>
            <a:off x="1693894" y="3300692"/>
            <a:ext cx="3132999" cy="2339102"/>
          </a:xfrm>
          <a:prstGeom prst="rect">
            <a:avLst/>
          </a:prstGeom>
          <a:noFill/>
        </p:spPr>
        <p:txBody>
          <a:bodyPr wrap="square" rtlCol="0">
            <a:spAutoFit/>
          </a:bodyPr>
          <a:lstStyle/>
          <a:p>
            <a:r>
              <a:rPr lang="en-US" sz="1600" b="1" u="sng" dirty="0">
                <a:solidFill>
                  <a:srgbClr val="007B3B"/>
                </a:solidFill>
              </a:rPr>
              <a:t>Discovery Park</a:t>
            </a:r>
            <a:r>
              <a:rPr lang="en-US" sz="1600" b="1" dirty="0">
                <a:solidFill>
                  <a:srgbClr val="007B3B"/>
                </a:solidFill>
              </a:rPr>
              <a:t>:</a:t>
            </a:r>
          </a:p>
          <a:p>
            <a:r>
              <a:rPr lang="en-US" sz="1400" dirty="0">
                <a:solidFill>
                  <a:srgbClr val="007B3B"/>
                </a:solidFill>
              </a:rPr>
              <a:t>Discovery Perks Market </a:t>
            </a:r>
          </a:p>
          <a:p>
            <a:r>
              <a:rPr lang="en-US" sz="1400" dirty="0">
                <a:solidFill>
                  <a:srgbClr val="007B3B"/>
                </a:solidFill>
              </a:rPr>
              <a:t>Discovery Perks Grill</a:t>
            </a:r>
          </a:p>
          <a:p>
            <a:endParaRPr lang="en-US" sz="1600" b="1" u="sng" dirty="0">
              <a:solidFill>
                <a:srgbClr val="007B3B"/>
              </a:solidFill>
            </a:endParaRPr>
          </a:p>
          <a:p>
            <a:r>
              <a:rPr lang="en-US" sz="1600" b="1" u="sng" dirty="0">
                <a:solidFill>
                  <a:srgbClr val="007B3B"/>
                </a:solidFill>
              </a:rPr>
              <a:t>Grab-and-Go</a:t>
            </a:r>
            <a:r>
              <a:rPr lang="en-US" sz="1600" b="1" dirty="0">
                <a:solidFill>
                  <a:srgbClr val="007B3B"/>
                </a:solidFill>
              </a:rPr>
              <a:t>:</a:t>
            </a:r>
          </a:p>
          <a:p>
            <a:r>
              <a:rPr lang="en-US" sz="1400" dirty="0">
                <a:solidFill>
                  <a:srgbClr val="007B3B"/>
                </a:solidFill>
              </a:rPr>
              <a:t>Biz Café (Business Leadership Building)</a:t>
            </a:r>
          </a:p>
          <a:p>
            <a:r>
              <a:rPr lang="en-US" sz="1400" dirty="0">
                <a:solidFill>
                  <a:srgbClr val="007B3B"/>
                </a:solidFill>
              </a:rPr>
              <a:t>Café GAB (General Academic Building)</a:t>
            </a:r>
          </a:p>
          <a:p>
            <a:r>
              <a:rPr lang="en-US" sz="1400" dirty="0" err="1">
                <a:solidFill>
                  <a:srgbClr val="007B3B"/>
                </a:solidFill>
              </a:rPr>
              <a:t>Khush</a:t>
            </a:r>
            <a:r>
              <a:rPr lang="en-US" sz="1400" dirty="0">
                <a:solidFill>
                  <a:srgbClr val="007B3B"/>
                </a:solidFill>
              </a:rPr>
              <a:t> Roti (between Sycamore &amp; GAB)</a:t>
            </a:r>
          </a:p>
          <a:p>
            <a:r>
              <a:rPr lang="en-US" sz="1400" dirty="0">
                <a:solidFill>
                  <a:srgbClr val="007B3B"/>
                </a:solidFill>
              </a:rPr>
              <a:t>Starbucks Stand (between Hurley &amp; the Music building)</a:t>
            </a:r>
          </a:p>
        </p:txBody>
      </p:sp>
      <p:sp>
        <p:nvSpPr>
          <p:cNvPr id="8" name="Subtitle 2">
            <a:extLst>
              <a:ext uri="{FF2B5EF4-FFF2-40B4-BE49-F238E27FC236}">
                <a16:creationId xmlns:a16="http://schemas.microsoft.com/office/drawing/2014/main" id="{664591CA-66C4-4A24-8A01-6F0BD3CAB694}"/>
              </a:ext>
            </a:extLst>
          </p:cNvPr>
          <p:cNvSpPr txBox="1">
            <a:spLocks/>
          </p:cNvSpPr>
          <p:nvPr/>
        </p:nvSpPr>
        <p:spPr>
          <a:xfrm>
            <a:off x="4695113" y="1763334"/>
            <a:ext cx="2073048" cy="294584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600" b="1" u="sng" dirty="0">
                <a:solidFill>
                  <a:srgbClr val="007B3B"/>
                </a:solidFill>
              </a:rPr>
              <a:t>The Union</a:t>
            </a:r>
            <a:r>
              <a:rPr lang="en-US" sz="1600" b="1" dirty="0">
                <a:solidFill>
                  <a:srgbClr val="007B3B"/>
                </a:solidFill>
              </a:rPr>
              <a:t>:</a:t>
            </a:r>
          </a:p>
          <a:p>
            <a:pPr algn="l">
              <a:spcBef>
                <a:spcPts val="0"/>
              </a:spcBef>
            </a:pPr>
            <a:r>
              <a:rPr lang="en-US" sz="1400" dirty="0" err="1">
                <a:solidFill>
                  <a:srgbClr val="007B3B"/>
                </a:solidFill>
              </a:rPr>
              <a:t>Avesta</a:t>
            </a:r>
            <a:r>
              <a:rPr lang="en-US" sz="1400" dirty="0">
                <a:solidFill>
                  <a:srgbClr val="007B3B"/>
                </a:solidFill>
              </a:rPr>
              <a:t> Restaurant</a:t>
            </a:r>
          </a:p>
          <a:p>
            <a:pPr algn="l">
              <a:spcBef>
                <a:spcPts val="0"/>
              </a:spcBef>
            </a:pPr>
            <a:r>
              <a:rPr lang="en-US" sz="1400" dirty="0">
                <a:solidFill>
                  <a:srgbClr val="007B3B"/>
                </a:solidFill>
              </a:rPr>
              <a:t>Burger King</a:t>
            </a:r>
          </a:p>
          <a:p>
            <a:pPr algn="l">
              <a:spcBef>
                <a:spcPts val="0"/>
              </a:spcBef>
            </a:pPr>
            <a:r>
              <a:rPr lang="en-US" sz="1400" dirty="0">
                <a:solidFill>
                  <a:srgbClr val="007B3B"/>
                </a:solidFill>
              </a:rPr>
              <a:t>Campus Chat Food Court</a:t>
            </a:r>
          </a:p>
          <a:p>
            <a:pPr algn="l">
              <a:spcBef>
                <a:spcPts val="0"/>
              </a:spcBef>
            </a:pPr>
            <a:r>
              <a:rPr lang="en-US" sz="1400" dirty="0">
                <a:solidFill>
                  <a:srgbClr val="007B3B"/>
                </a:solidFill>
              </a:rPr>
              <a:t>Chick-fil-a</a:t>
            </a:r>
          </a:p>
          <a:p>
            <a:pPr algn="l">
              <a:spcBef>
                <a:spcPts val="0"/>
              </a:spcBef>
            </a:pPr>
            <a:r>
              <a:rPr lang="en-US" sz="1400" dirty="0">
                <a:solidFill>
                  <a:srgbClr val="007B3B"/>
                </a:solidFill>
              </a:rPr>
              <a:t>The Corner Store</a:t>
            </a:r>
          </a:p>
          <a:p>
            <a:pPr algn="l">
              <a:spcBef>
                <a:spcPts val="0"/>
              </a:spcBef>
            </a:pPr>
            <a:r>
              <a:rPr lang="en-US" sz="1400" dirty="0">
                <a:solidFill>
                  <a:srgbClr val="007B3B"/>
                </a:solidFill>
              </a:rPr>
              <a:t>Fuzzy’s Taco Shop</a:t>
            </a:r>
          </a:p>
          <a:p>
            <a:pPr algn="l">
              <a:spcBef>
                <a:spcPts val="0"/>
              </a:spcBef>
            </a:pPr>
            <a:r>
              <a:rPr lang="en-US" sz="1400" dirty="0">
                <a:solidFill>
                  <a:srgbClr val="007B3B"/>
                </a:solidFill>
              </a:rPr>
              <a:t>Jamba</a:t>
            </a:r>
          </a:p>
          <a:p>
            <a:pPr algn="l">
              <a:spcBef>
                <a:spcPts val="0"/>
              </a:spcBef>
            </a:pPr>
            <a:r>
              <a:rPr lang="en-US" sz="1400" dirty="0">
                <a:solidFill>
                  <a:srgbClr val="007B3B"/>
                </a:solidFill>
              </a:rPr>
              <a:t>Krispy </a:t>
            </a:r>
            <a:r>
              <a:rPr lang="en-US" sz="1400" dirty="0" err="1">
                <a:solidFill>
                  <a:srgbClr val="007B3B"/>
                </a:solidFill>
              </a:rPr>
              <a:t>Krunchy</a:t>
            </a:r>
            <a:r>
              <a:rPr lang="en-US" sz="1400" dirty="0">
                <a:solidFill>
                  <a:srgbClr val="007B3B"/>
                </a:solidFill>
              </a:rPr>
              <a:t> Chicken</a:t>
            </a:r>
          </a:p>
          <a:p>
            <a:pPr algn="l">
              <a:spcBef>
                <a:spcPts val="0"/>
              </a:spcBef>
            </a:pPr>
            <a:r>
              <a:rPr lang="en-US" sz="1400" dirty="0">
                <a:solidFill>
                  <a:srgbClr val="007B3B"/>
                </a:solidFill>
              </a:rPr>
              <a:t>Starbucks</a:t>
            </a:r>
          </a:p>
          <a:p>
            <a:pPr algn="l">
              <a:spcBef>
                <a:spcPts val="0"/>
              </a:spcBef>
            </a:pPr>
            <a:r>
              <a:rPr lang="en-US" sz="1400" dirty="0">
                <a:solidFill>
                  <a:srgbClr val="007B3B"/>
                </a:solidFill>
              </a:rPr>
              <a:t>Taco Bueno</a:t>
            </a:r>
          </a:p>
          <a:p>
            <a:pPr algn="l">
              <a:spcBef>
                <a:spcPts val="0"/>
              </a:spcBef>
            </a:pPr>
            <a:r>
              <a:rPr lang="en-US" sz="1400" dirty="0">
                <a:solidFill>
                  <a:srgbClr val="007B3B"/>
                </a:solidFill>
              </a:rPr>
              <a:t>Which </a:t>
            </a:r>
            <a:r>
              <a:rPr lang="en-US" sz="1400" dirty="0" err="1">
                <a:solidFill>
                  <a:srgbClr val="007B3B"/>
                </a:solidFill>
              </a:rPr>
              <a:t>Wich</a:t>
            </a:r>
            <a:endParaRPr lang="en-US" sz="1400" dirty="0">
              <a:solidFill>
                <a:srgbClr val="007B3B"/>
              </a:solidFill>
            </a:endParaRPr>
          </a:p>
          <a:p>
            <a:pPr algn="l"/>
            <a:endParaRPr lang="en-US" sz="1400" dirty="0">
              <a:solidFill>
                <a:schemeClr val="tx1"/>
              </a:solidFill>
            </a:endParaRPr>
          </a:p>
          <a:p>
            <a:pPr algn="l"/>
            <a:endParaRPr lang="en-US" sz="1200" dirty="0">
              <a:solidFill>
                <a:schemeClr val="tx1"/>
              </a:solidFill>
            </a:endParaRPr>
          </a:p>
          <a:p>
            <a:pPr algn="l"/>
            <a:endParaRPr lang="en-US" sz="1200" dirty="0"/>
          </a:p>
        </p:txBody>
      </p:sp>
      <p:sp>
        <p:nvSpPr>
          <p:cNvPr id="9" name="Subtitle 2">
            <a:extLst>
              <a:ext uri="{FF2B5EF4-FFF2-40B4-BE49-F238E27FC236}">
                <a16:creationId xmlns:a16="http://schemas.microsoft.com/office/drawing/2014/main" id="{1D480484-2DEB-4737-A3CC-164863C3D965}"/>
              </a:ext>
            </a:extLst>
          </p:cNvPr>
          <p:cNvSpPr txBox="1">
            <a:spLocks/>
          </p:cNvSpPr>
          <p:nvPr/>
        </p:nvSpPr>
        <p:spPr>
          <a:xfrm rot="16200000">
            <a:off x="-322146" y="2855241"/>
            <a:ext cx="2756799" cy="572984"/>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b="1" dirty="0">
                <a:solidFill>
                  <a:srgbClr val="007B3B"/>
                </a:solidFill>
              </a:rPr>
              <a:t>Where to eat?</a:t>
            </a:r>
          </a:p>
          <a:p>
            <a:pPr algn="l"/>
            <a:endParaRPr lang="en-US" sz="1200" dirty="0">
              <a:solidFill>
                <a:schemeClr val="tx1"/>
              </a:solidFill>
            </a:endParaRPr>
          </a:p>
          <a:p>
            <a:pPr algn="l"/>
            <a:endParaRPr lang="en-US" sz="1200" dirty="0">
              <a:solidFill>
                <a:schemeClr val="tx1"/>
              </a:solidFill>
            </a:endParaRPr>
          </a:p>
          <a:p>
            <a:pPr algn="l"/>
            <a:endParaRPr lang="en-US" sz="1200" dirty="0"/>
          </a:p>
        </p:txBody>
      </p:sp>
      <p:sp>
        <p:nvSpPr>
          <p:cNvPr id="10" name="Rectangle 9">
            <a:extLst>
              <a:ext uri="{FF2B5EF4-FFF2-40B4-BE49-F238E27FC236}">
                <a16:creationId xmlns:a16="http://schemas.microsoft.com/office/drawing/2014/main" id="{6E00B12C-81AB-4143-A9F9-D621A600E9F8}"/>
              </a:ext>
            </a:extLst>
          </p:cNvPr>
          <p:cNvSpPr/>
          <p:nvPr/>
        </p:nvSpPr>
        <p:spPr>
          <a:xfrm>
            <a:off x="6455549" y="4721502"/>
            <a:ext cx="4356340" cy="1637357"/>
          </a:xfrm>
          <a:prstGeom prst="rect">
            <a:avLst/>
          </a:prstGeom>
          <a:noFill/>
          <a:ln w="19050">
            <a:solidFill>
              <a:srgbClr val="077B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 dirty="0">
              <a:solidFill>
                <a:schemeClr val="tx1"/>
              </a:solidFill>
              <a:cs typeface="Arial"/>
            </a:endParaRPr>
          </a:p>
          <a:p>
            <a:pPr algn="ctr"/>
            <a:r>
              <a:rPr lang="en-US" sz="1600" u="sng" dirty="0">
                <a:solidFill>
                  <a:srgbClr val="007B3B"/>
                </a:solidFill>
                <a:cs typeface="Arial"/>
              </a:rPr>
              <a:t>Faculty/Staff Meal Plans</a:t>
            </a:r>
            <a:r>
              <a:rPr lang="en-US" sz="1600" dirty="0">
                <a:solidFill>
                  <a:srgbClr val="007B3B"/>
                </a:solidFill>
                <a:cs typeface="Arial"/>
              </a:rPr>
              <a:t>:</a:t>
            </a:r>
          </a:p>
          <a:p>
            <a:pPr algn="ctr"/>
            <a:endParaRPr lang="en-US" sz="600" dirty="0">
              <a:solidFill>
                <a:srgbClr val="007B3B"/>
              </a:solidFill>
              <a:cs typeface="Arial"/>
            </a:endParaRPr>
          </a:p>
          <a:p>
            <a:pPr marL="285750" indent="-285750" algn="ctr">
              <a:buFont typeface="Arial" panose="020B0604020202020204" pitchFamily="34" charset="0"/>
              <a:buChar char="•"/>
            </a:pPr>
            <a:r>
              <a:rPr lang="en-US" sz="1600" dirty="0">
                <a:solidFill>
                  <a:srgbClr val="007B3B"/>
                </a:solidFill>
                <a:cs typeface="Arial"/>
              </a:rPr>
              <a:t>Meals range from $5.00 - $6.25 each</a:t>
            </a:r>
          </a:p>
          <a:p>
            <a:pPr marL="285750" indent="-285750" algn="ctr">
              <a:buFont typeface="Arial" panose="020B0604020202020204" pitchFamily="34" charset="0"/>
              <a:buChar char="•"/>
            </a:pPr>
            <a:r>
              <a:rPr lang="en-US" sz="1600" dirty="0">
                <a:solidFill>
                  <a:srgbClr val="007B3B"/>
                </a:solidFill>
                <a:cs typeface="Arial"/>
              </a:rPr>
              <a:t>Meal plans are loaded onto UNT ID card</a:t>
            </a:r>
          </a:p>
          <a:p>
            <a:pPr marL="285750" indent="-285750" algn="ctr">
              <a:buFont typeface="Arial" panose="020B0604020202020204" pitchFamily="34" charset="0"/>
              <a:buChar char="•"/>
            </a:pPr>
            <a:r>
              <a:rPr lang="en-US" sz="1600" dirty="0">
                <a:solidFill>
                  <a:srgbClr val="007B3B"/>
                </a:solidFill>
                <a:cs typeface="Arial"/>
              </a:rPr>
              <a:t>Meal plans can be purchased online at: </a:t>
            </a:r>
            <a:r>
              <a:rPr lang="en-US" sz="1600" dirty="0">
                <a:solidFill>
                  <a:srgbClr val="007B3B"/>
                </a:solidFill>
                <a:cs typeface="Arial"/>
                <a:hlinkClick r:id="rId3">
                  <a:extLst>
                    <a:ext uri="{A12FA001-AC4F-418D-AE19-62706E023703}">
                      <ahyp:hlinkClr xmlns:ahyp="http://schemas.microsoft.com/office/drawing/2018/hyperlinkcolor" val="tx"/>
                    </a:ext>
                  </a:extLst>
                </a:hlinkClick>
              </a:rPr>
              <a:t>https://dining.unt.edu/fs</a:t>
            </a:r>
            <a:r>
              <a:rPr lang="en-US" sz="1600" dirty="0">
                <a:solidFill>
                  <a:srgbClr val="007B3B"/>
                </a:solidFill>
                <a:cs typeface="Arial"/>
              </a:rPr>
              <a:t> </a:t>
            </a:r>
            <a:endParaRPr lang="en-US" dirty="0">
              <a:solidFill>
                <a:srgbClr val="007B3B"/>
              </a:solidFill>
            </a:endParaRPr>
          </a:p>
        </p:txBody>
      </p:sp>
      <p:sp>
        <p:nvSpPr>
          <p:cNvPr id="11" name="Rectangle 10">
            <a:extLst>
              <a:ext uri="{FF2B5EF4-FFF2-40B4-BE49-F238E27FC236}">
                <a16:creationId xmlns:a16="http://schemas.microsoft.com/office/drawing/2014/main" id="{6F5DCAFC-62DE-4DE0-826B-FE51710C1837}"/>
              </a:ext>
            </a:extLst>
          </p:cNvPr>
          <p:cNvSpPr/>
          <p:nvPr/>
        </p:nvSpPr>
        <p:spPr>
          <a:xfrm>
            <a:off x="1693894" y="5858677"/>
            <a:ext cx="3441940" cy="584775"/>
          </a:xfrm>
          <a:prstGeom prst="rect">
            <a:avLst/>
          </a:prstGeom>
        </p:spPr>
        <p:txBody>
          <a:bodyPr wrap="square">
            <a:spAutoFit/>
          </a:bodyPr>
          <a:lstStyle/>
          <a:p>
            <a:r>
              <a:rPr lang="en-US" sz="1600" dirty="0">
                <a:solidFill>
                  <a:srgbClr val="007B3B"/>
                </a:solidFill>
                <a:latin typeface="Calibri" panose="020F0502020204030204" pitchFamily="34" charset="0"/>
                <a:ea typeface="Calibri" panose="020F0502020204030204" pitchFamily="34" charset="0"/>
              </a:rPr>
              <a:t>For up-to-date locations and hours: </a:t>
            </a:r>
            <a:r>
              <a:rPr lang="en-US" sz="1600" u="sng" dirty="0">
                <a:solidFill>
                  <a:srgbClr val="007B3B"/>
                </a:solidFill>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https://dining.unt.edu/hours</a:t>
            </a:r>
            <a:endParaRPr lang="en-US" sz="1600" dirty="0">
              <a:solidFill>
                <a:srgbClr val="007B3B"/>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20044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90690B-F4C5-440C-932A-DF5A49B15B9F}"/>
              </a:ext>
            </a:extLst>
          </p:cNvPr>
          <p:cNvSpPr/>
          <p:nvPr/>
        </p:nvSpPr>
        <p:spPr>
          <a:xfrm>
            <a:off x="2280195" y="409403"/>
            <a:ext cx="6858000" cy="938719"/>
          </a:xfrm>
          <a:prstGeom prst="rect">
            <a:avLst/>
          </a:prstGeom>
        </p:spPr>
        <p:txBody>
          <a:bodyPr>
            <a:spAutoFit/>
          </a:bodyPr>
          <a:lstStyle/>
          <a:p>
            <a:pPr algn="ctr">
              <a:defRPr/>
            </a:pPr>
            <a:r>
              <a:rPr lang="en-US" sz="5500" b="1" kern="0" dirty="0">
                <a:solidFill>
                  <a:schemeClr val="bg1"/>
                </a:solidFill>
                <a:cs typeface="Arial" panose="020B0604020202020204" pitchFamily="34" charset="0"/>
              </a:rPr>
              <a:t>Athletics &amp; Rec Center</a:t>
            </a:r>
          </a:p>
        </p:txBody>
      </p:sp>
      <p:cxnSp>
        <p:nvCxnSpPr>
          <p:cNvPr id="6" name="Straight Connector 5">
            <a:extLst>
              <a:ext uri="{FF2B5EF4-FFF2-40B4-BE49-F238E27FC236}">
                <a16:creationId xmlns:a16="http://schemas.microsoft.com/office/drawing/2014/main" id="{480E5ABA-03DD-48EB-AA14-C5C99B6CC838}"/>
              </a:ext>
            </a:extLst>
          </p:cNvPr>
          <p:cNvCxnSpPr/>
          <p:nvPr/>
        </p:nvCxnSpPr>
        <p:spPr>
          <a:xfrm>
            <a:off x="2496516" y="1476291"/>
            <a:ext cx="6564702" cy="0"/>
          </a:xfrm>
          <a:prstGeom prst="line">
            <a:avLst/>
          </a:prstGeom>
          <a:ln w="19050">
            <a:solidFill>
              <a:schemeClr val="bg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 name="Subtitle 2">
            <a:extLst>
              <a:ext uri="{FF2B5EF4-FFF2-40B4-BE49-F238E27FC236}">
                <a16:creationId xmlns:a16="http://schemas.microsoft.com/office/drawing/2014/main" id="{ACAD0C98-A6DC-4FB2-A26A-4BEAADE18C97}"/>
              </a:ext>
            </a:extLst>
          </p:cNvPr>
          <p:cNvSpPr txBox="1">
            <a:spLocks/>
          </p:cNvSpPr>
          <p:nvPr/>
        </p:nvSpPr>
        <p:spPr>
          <a:xfrm>
            <a:off x="6170612" y="1847256"/>
            <a:ext cx="2514979" cy="2337191"/>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a:solidFill>
                  <a:schemeClr val="bg1"/>
                </a:solidFill>
              </a:rPr>
              <a:t>Pohl Recreation Center</a:t>
            </a:r>
          </a:p>
          <a:p>
            <a:pPr marL="0" indent="0">
              <a:buNone/>
            </a:pPr>
            <a:endParaRPr lang="en-US" sz="600" b="1" dirty="0">
              <a:solidFill>
                <a:schemeClr val="bg1"/>
              </a:solidFill>
            </a:endParaRPr>
          </a:p>
          <a:p>
            <a:pPr marL="0" indent="0">
              <a:lnSpc>
                <a:spcPct val="110000"/>
              </a:lnSpc>
              <a:spcBef>
                <a:spcPts val="0"/>
              </a:spcBef>
              <a:buNone/>
            </a:pPr>
            <a:r>
              <a:rPr lang="en-US" sz="1500" dirty="0">
                <a:solidFill>
                  <a:schemeClr val="bg1"/>
                </a:solidFill>
              </a:rPr>
              <a:t>The Rec Center is a 138,000 square foot facility that features an indoor climbing wall, lap pool, 1/8 mile walking/jogging track, multi-purpose courts for basketball, volleyball, badminton and much more!</a:t>
            </a:r>
          </a:p>
          <a:p>
            <a:pPr marL="285750" indent="-285750">
              <a:buFont typeface="Arial" panose="020B0604020202020204" pitchFamily="34" charset="0"/>
              <a:buChar char="•"/>
            </a:pPr>
            <a:endParaRPr lang="en-US" sz="1400" dirty="0"/>
          </a:p>
        </p:txBody>
      </p:sp>
      <p:pic>
        <p:nvPicPr>
          <p:cNvPr id="7" name="Picture 6">
            <a:extLst>
              <a:ext uri="{FF2B5EF4-FFF2-40B4-BE49-F238E27FC236}">
                <a16:creationId xmlns:a16="http://schemas.microsoft.com/office/drawing/2014/main" id="{5B3A2670-C531-4CA0-9973-DDEBCCBAEBD0}"/>
              </a:ext>
            </a:extLst>
          </p:cNvPr>
          <p:cNvPicPr>
            <a:picLocks noChangeAspect="1"/>
          </p:cNvPicPr>
          <p:nvPr/>
        </p:nvPicPr>
        <p:blipFill rotWithShape="1">
          <a:blip r:embed="rId2">
            <a:extLst>
              <a:ext uri="{28A0092B-C50C-407E-A947-70E740481C1C}">
                <a14:useLocalDpi xmlns:a14="http://schemas.microsoft.com/office/drawing/2010/main" val="0"/>
              </a:ext>
            </a:extLst>
          </a:blip>
          <a:srcRect l="13215" r="29732" b="1857"/>
          <a:stretch/>
        </p:blipFill>
        <p:spPr>
          <a:xfrm>
            <a:off x="1849013" y="4534630"/>
            <a:ext cx="2734538" cy="1959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E4E85F5E-4F9C-4964-A568-AD872B997B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8086" y="1797880"/>
            <a:ext cx="1849210" cy="24331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ubtitle 2">
            <a:extLst>
              <a:ext uri="{FF2B5EF4-FFF2-40B4-BE49-F238E27FC236}">
                <a16:creationId xmlns:a16="http://schemas.microsoft.com/office/drawing/2014/main" id="{16883AC6-2125-4A3E-A01F-1A2088183524}"/>
              </a:ext>
            </a:extLst>
          </p:cNvPr>
          <p:cNvSpPr txBox="1">
            <a:spLocks/>
          </p:cNvSpPr>
          <p:nvPr/>
        </p:nvSpPr>
        <p:spPr>
          <a:xfrm>
            <a:off x="6421346" y="3984808"/>
            <a:ext cx="4528491" cy="2095445"/>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1400" dirty="0">
              <a:solidFill>
                <a:schemeClr val="tx1"/>
              </a:solidFill>
            </a:endParaRPr>
          </a:p>
          <a:p>
            <a:r>
              <a:rPr lang="en-US" sz="2200" b="1" dirty="0">
                <a:solidFill>
                  <a:schemeClr val="bg1"/>
                </a:solidFill>
              </a:rPr>
              <a:t>Faculty/Staff Fitness Program</a:t>
            </a:r>
          </a:p>
          <a:p>
            <a:endParaRPr lang="en-US" sz="600" b="1" dirty="0">
              <a:solidFill>
                <a:schemeClr val="bg1"/>
              </a:solidFill>
            </a:endParaRPr>
          </a:p>
          <a:p>
            <a:pPr marL="285750" indent="-285750" algn="l">
              <a:buFont typeface="Arial" panose="020B0604020202020204" pitchFamily="34" charset="0"/>
              <a:buChar char="•"/>
            </a:pPr>
            <a:r>
              <a:rPr lang="en-US" sz="1400" dirty="0">
                <a:solidFill>
                  <a:schemeClr val="bg1"/>
                </a:solidFill>
              </a:rPr>
              <a:t>UNT faculty &amp; staff are eligible to purchase a membership to the Rec Center at a discounted rate.</a:t>
            </a:r>
          </a:p>
          <a:p>
            <a:pPr marL="285750" indent="-285750" algn="l">
              <a:buFont typeface="Arial" panose="020B0604020202020204" pitchFamily="34" charset="0"/>
              <a:buChar char="•"/>
            </a:pPr>
            <a:r>
              <a:rPr lang="en-US" sz="1400" dirty="0">
                <a:solidFill>
                  <a:schemeClr val="bg1"/>
                </a:solidFill>
              </a:rPr>
              <a:t>Employees may request fitness leave up to 30 minutes 3 times a week with supervisor approval. </a:t>
            </a:r>
          </a:p>
          <a:p>
            <a:pPr marL="285750" indent="-285750" algn="l">
              <a:buFont typeface="Arial" panose="020B0604020202020204" pitchFamily="34" charset="0"/>
              <a:buChar char="•"/>
            </a:pPr>
            <a:r>
              <a:rPr lang="en-US" sz="1400" dirty="0">
                <a:solidFill>
                  <a:schemeClr val="bg1"/>
                </a:solidFill>
              </a:rPr>
              <a:t>This must be tied to the beginning or end of the work day or lunch period.</a:t>
            </a:r>
          </a:p>
          <a:p>
            <a:pPr marL="285750" indent="-285750" algn="l">
              <a:buFont typeface="Arial" panose="020B0604020202020204" pitchFamily="34" charset="0"/>
              <a:buChar char="•"/>
            </a:pPr>
            <a:endParaRPr lang="en-US" sz="1400" dirty="0">
              <a:solidFill>
                <a:schemeClr val="tx1"/>
              </a:solidFill>
            </a:endParaRPr>
          </a:p>
        </p:txBody>
      </p:sp>
      <p:pic>
        <p:nvPicPr>
          <p:cNvPr id="10" name="Picture 9">
            <a:extLst>
              <a:ext uri="{FF2B5EF4-FFF2-40B4-BE49-F238E27FC236}">
                <a16:creationId xmlns:a16="http://schemas.microsoft.com/office/drawing/2014/main" id="{DBEC7BA6-F4FA-4533-94BE-AA359564F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260" y="6125132"/>
            <a:ext cx="4535336" cy="265583"/>
          </a:xfrm>
          <a:prstGeom prst="rect">
            <a:avLst/>
          </a:prstGeom>
        </p:spPr>
      </p:pic>
      <p:pic>
        <p:nvPicPr>
          <p:cNvPr id="11" name="Picture 10">
            <a:extLst>
              <a:ext uri="{FF2B5EF4-FFF2-40B4-BE49-F238E27FC236}">
                <a16:creationId xmlns:a16="http://schemas.microsoft.com/office/drawing/2014/main" id="{55E388D7-1C88-476C-A6CF-896E83C705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1110" y="5786597"/>
            <a:ext cx="784150" cy="858831"/>
          </a:xfrm>
          <a:prstGeom prst="rect">
            <a:avLst/>
          </a:prstGeom>
        </p:spPr>
      </p:pic>
      <p:sp>
        <p:nvSpPr>
          <p:cNvPr id="12" name="Subtitle 2">
            <a:extLst>
              <a:ext uri="{FF2B5EF4-FFF2-40B4-BE49-F238E27FC236}">
                <a16:creationId xmlns:a16="http://schemas.microsoft.com/office/drawing/2014/main" id="{A6A8257F-5127-4006-94FD-F52ADBB8E5E2}"/>
              </a:ext>
            </a:extLst>
          </p:cNvPr>
          <p:cNvSpPr txBox="1">
            <a:spLocks/>
          </p:cNvSpPr>
          <p:nvPr/>
        </p:nvSpPr>
        <p:spPr>
          <a:xfrm>
            <a:off x="1470301" y="2171783"/>
            <a:ext cx="1745981" cy="13613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600" b="1" dirty="0">
              <a:solidFill>
                <a:schemeClr val="bg1"/>
              </a:solidFill>
            </a:endParaRPr>
          </a:p>
          <a:p>
            <a:pPr>
              <a:spcBef>
                <a:spcPts val="0"/>
              </a:spcBef>
            </a:pPr>
            <a:r>
              <a:rPr lang="en-US" sz="1400" dirty="0">
                <a:solidFill>
                  <a:schemeClr val="bg1"/>
                </a:solidFill>
              </a:rPr>
              <a:t>Football</a:t>
            </a:r>
          </a:p>
          <a:p>
            <a:pPr>
              <a:spcBef>
                <a:spcPts val="0"/>
              </a:spcBef>
            </a:pPr>
            <a:r>
              <a:rPr lang="en-US" sz="1400" dirty="0">
                <a:solidFill>
                  <a:schemeClr val="bg1"/>
                </a:solidFill>
              </a:rPr>
              <a:t>Basketball</a:t>
            </a:r>
          </a:p>
          <a:p>
            <a:pPr>
              <a:spcBef>
                <a:spcPts val="0"/>
              </a:spcBef>
            </a:pPr>
            <a:r>
              <a:rPr lang="en-US" sz="1400" dirty="0">
                <a:solidFill>
                  <a:schemeClr val="bg1"/>
                </a:solidFill>
              </a:rPr>
              <a:t>Volleyball</a:t>
            </a:r>
          </a:p>
          <a:p>
            <a:pPr>
              <a:spcBef>
                <a:spcPts val="0"/>
              </a:spcBef>
            </a:pPr>
            <a:r>
              <a:rPr lang="en-US" sz="1400" dirty="0">
                <a:solidFill>
                  <a:schemeClr val="bg1"/>
                </a:solidFill>
              </a:rPr>
              <a:t>Swimming &amp; Diving</a:t>
            </a:r>
          </a:p>
          <a:p>
            <a:pPr>
              <a:spcBef>
                <a:spcPts val="0"/>
              </a:spcBef>
            </a:pPr>
            <a:r>
              <a:rPr lang="en-US" sz="1400" dirty="0">
                <a:solidFill>
                  <a:schemeClr val="bg1"/>
                </a:solidFill>
              </a:rPr>
              <a:t>Softball</a:t>
            </a:r>
            <a:endParaRPr lang="en-US" sz="600" dirty="0">
              <a:solidFill>
                <a:schemeClr val="bg1"/>
              </a:solidFill>
            </a:endParaRPr>
          </a:p>
          <a:p>
            <a:endParaRPr lang="en-US" sz="1400" dirty="0">
              <a:solidFill>
                <a:schemeClr val="tx1"/>
              </a:solidFill>
            </a:endParaRPr>
          </a:p>
        </p:txBody>
      </p:sp>
      <p:cxnSp>
        <p:nvCxnSpPr>
          <p:cNvPr id="13" name="Straight Connector 12">
            <a:extLst>
              <a:ext uri="{FF2B5EF4-FFF2-40B4-BE49-F238E27FC236}">
                <a16:creationId xmlns:a16="http://schemas.microsoft.com/office/drawing/2014/main" id="{8636FD78-E94B-4FF1-B8E5-65174DD85526}"/>
              </a:ext>
            </a:extLst>
          </p:cNvPr>
          <p:cNvCxnSpPr/>
          <p:nvPr/>
        </p:nvCxnSpPr>
        <p:spPr>
          <a:xfrm>
            <a:off x="5709195" y="2320543"/>
            <a:ext cx="0" cy="333855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14" name="Subtitle 2">
            <a:extLst>
              <a:ext uri="{FF2B5EF4-FFF2-40B4-BE49-F238E27FC236}">
                <a16:creationId xmlns:a16="http://schemas.microsoft.com/office/drawing/2014/main" id="{ECEDB4EE-7915-4DE9-828D-60635F37BFE1}"/>
              </a:ext>
            </a:extLst>
          </p:cNvPr>
          <p:cNvSpPr txBox="1">
            <a:spLocks/>
          </p:cNvSpPr>
          <p:nvPr/>
        </p:nvSpPr>
        <p:spPr>
          <a:xfrm>
            <a:off x="1354704" y="1837750"/>
            <a:ext cx="3674781" cy="48279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200" b="1" dirty="0">
                <a:solidFill>
                  <a:schemeClr val="bg1"/>
                </a:solidFill>
              </a:rPr>
              <a:t>Mean Green Athletics</a:t>
            </a:r>
          </a:p>
          <a:p>
            <a:endParaRPr lang="en-US" sz="600" b="1" dirty="0">
              <a:solidFill>
                <a:schemeClr val="bg1"/>
              </a:solidFill>
            </a:endParaRPr>
          </a:p>
          <a:p>
            <a:endParaRPr lang="en-US" sz="1400" dirty="0">
              <a:solidFill>
                <a:schemeClr val="tx1"/>
              </a:solidFill>
            </a:endParaRPr>
          </a:p>
        </p:txBody>
      </p:sp>
      <p:sp>
        <p:nvSpPr>
          <p:cNvPr id="15" name="Subtitle 2">
            <a:extLst>
              <a:ext uri="{FF2B5EF4-FFF2-40B4-BE49-F238E27FC236}">
                <a16:creationId xmlns:a16="http://schemas.microsoft.com/office/drawing/2014/main" id="{40748FB2-E954-4878-A32B-0C03B0B845AE}"/>
              </a:ext>
            </a:extLst>
          </p:cNvPr>
          <p:cNvSpPr txBox="1">
            <a:spLocks/>
          </p:cNvSpPr>
          <p:nvPr/>
        </p:nvSpPr>
        <p:spPr>
          <a:xfrm>
            <a:off x="1242163" y="3134049"/>
            <a:ext cx="3674781" cy="13360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600" b="1" i="1" dirty="0">
              <a:solidFill>
                <a:schemeClr val="tx1"/>
              </a:solidFill>
            </a:endParaRPr>
          </a:p>
          <a:p>
            <a:pPr>
              <a:spcBef>
                <a:spcPts val="0"/>
              </a:spcBef>
            </a:pPr>
            <a:endParaRPr lang="en-US" sz="600" dirty="0">
              <a:solidFill>
                <a:schemeClr val="tx1"/>
              </a:solidFill>
            </a:endParaRPr>
          </a:p>
          <a:p>
            <a:pPr>
              <a:spcBef>
                <a:spcPts val="0"/>
              </a:spcBef>
            </a:pPr>
            <a:endParaRPr lang="en-US" sz="600" dirty="0">
              <a:solidFill>
                <a:schemeClr val="tx1"/>
              </a:solidFill>
            </a:endParaRPr>
          </a:p>
          <a:p>
            <a:pPr>
              <a:spcBef>
                <a:spcPts val="0"/>
              </a:spcBef>
            </a:pPr>
            <a:endParaRPr lang="en-US" sz="600" dirty="0">
              <a:solidFill>
                <a:schemeClr val="tx1"/>
              </a:solidFill>
            </a:endParaRPr>
          </a:p>
          <a:p>
            <a:pPr>
              <a:spcBef>
                <a:spcPts val="0"/>
              </a:spcBef>
            </a:pPr>
            <a:r>
              <a:rPr lang="en-US" sz="1400" dirty="0">
                <a:solidFill>
                  <a:schemeClr val="bg1"/>
                </a:solidFill>
              </a:rPr>
              <a:t>For tickets, call 940-565-2527 or go to</a:t>
            </a:r>
          </a:p>
          <a:p>
            <a:pPr>
              <a:spcBef>
                <a:spcPts val="0"/>
              </a:spcBef>
            </a:pPr>
            <a:r>
              <a:rPr lang="en-US" sz="1400" dirty="0">
                <a:solidFill>
                  <a:schemeClr val="bg1"/>
                </a:solidFill>
                <a:hlinkClick r:id="rId6">
                  <a:extLst>
                    <a:ext uri="{A12FA001-AC4F-418D-AE19-62706E023703}">
                      <ahyp:hlinkClr xmlns:ahyp="http://schemas.microsoft.com/office/drawing/2018/hyperlinkcolor" val="tx"/>
                    </a:ext>
                  </a:extLst>
                </a:hlinkClick>
              </a:rPr>
              <a:t>http://www.meangreensports.com/tickets/</a:t>
            </a:r>
            <a:r>
              <a:rPr lang="en-US" sz="1400" dirty="0">
                <a:solidFill>
                  <a:schemeClr val="bg1"/>
                </a:solidFill>
              </a:rPr>
              <a:t> and ask about Faculty/Staff season and single game ticket discounts.</a:t>
            </a:r>
          </a:p>
          <a:p>
            <a:endParaRPr lang="en-US" sz="1400" dirty="0">
              <a:solidFill>
                <a:schemeClr val="tx1"/>
              </a:solidFill>
            </a:endParaRPr>
          </a:p>
        </p:txBody>
      </p:sp>
      <p:sp>
        <p:nvSpPr>
          <p:cNvPr id="16" name="Subtitle 2">
            <a:extLst>
              <a:ext uri="{FF2B5EF4-FFF2-40B4-BE49-F238E27FC236}">
                <a16:creationId xmlns:a16="http://schemas.microsoft.com/office/drawing/2014/main" id="{4BF946D6-0E3A-4023-8A98-49028996809C}"/>
              </a:ext>
            </a:extLst>
          </p:cNvPr>
          <p:cNvSpPr txBox="1">
            <a:spLocks/>
          </p:cNvSpPr>
          <p:nvPr/>
        </p:nvSpPr>
        <p:spPr>
          <a:xfrm>
            <a:off x="3192095" y="2205152"/>
            <a:ext cx="1446360" cy="136134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600" b="1" dirty="0">
              <a:solidFill>
                <a:schemeClr val="bg1"/>
              </a:solidFill>
            </a:endParaRPr>
          </a:p>
          <a:p>
            <a:pPr>
              <a:spcBef>
                <a:spcPts val="0"/>
              </a:spcBef>
            </a:pPr>
            <a:r>
              <a:rPr lang="en-US" sz="1400" dirty="0">
                <a:solidFill>
                  <a:schemeClr val="bg1"/>
                </a:solidFill>
              </a:rPr>
              <a:t>Golf</a:t>
            </a:r>
          </a:p>
          <a:p>
            <a:pPr>
              <a:spcBef>
                <a:spcPts val="0"/>
              </a:spcBef>
            </a:pPr>
            <a:r>
              <a:rPr lang="en-US" sz="1400" dirty="0">
                <a:solidFill>
                  <a:schemeClr val="bg1"/>
                </a:solidFill>
              </a:rPr>
              <a:t>Soccer</a:t>
            </a:r>
          </a:p>
          <a:p>
            <a:pPr>
              <a:spcBef>
                <a:spcPts val="0"/>
              </a:spcBef>
            </a:pPr>
            <a:r>
              <a:rPr lang="en-US" sz="1400" dirty="0">
                <a:solidFill>
                  <a:schemeClr val="bg1"/>
                </a:solidFill>
              </a:rPr>
              <a:t>Cross Country</a:t>
            </a:r>
          </a:p>
          <a:p>
            <a:pPr>
              <a:spcBef>
                <a:spcPts val="0"/>
              </a:spcBef>
            </a:pPr>
            <a:r>
              <a:rPr lang="en-US" sz="1400" dirty="0">
                <a:solidFill>
                  <a:schemeClr val="bg1"/>
                </a:solidFill>
              </a:rPr>
              <a:t>Track &amp; Field</a:t>
            </a:r>
          </a:p>
          <a:p>
            <a:pPr>
              <a:spcBef>
                <a:spcPts val="0"/>
              </a:spcBef>
            </a:pPr>
            <a:r>
              <a:rPr lang="en-US" sz="1400" dirty="0">
                <a:solidFill>
                  <a:schemeClr val="bg1"/>
                </a:solidFill>
              </a:rPr>
              <a:t>Tennis</a:t>
            </a:r>
          </a:p>
          <a:p>
            <a:pPr>
              <a:spcBef>
                <a:spcPts val="0"/>
              </a:spcBef>
            </a:pPr>
            <a:endParaRPr lang="en-US" sz="600" dirty="0">
              <a:solidFill>
                <a:schemeClr val="tx1"/>
              </a:solidFill>
            </a:endParaRPr>
          </a:p>
          <a:p>
            <a:endParaRPr lang="en-US" sz="1400" dirty="0">
              <a:solidFill>
                <a:schemeClr val="tx1"/>
              </a:solidFill>
            </a:endParaRPr>
          </a:p>
        </p:txBody>
      </p:sp>
    </p:spTree>
    <p:extLst>
      <p:ext uri="{BB962C8B-B14F-4D97-AF65-F5344CB8AC3E}">
        <p14:creationId xmlns:p14="http://schemas.microsoft.com/office/powerpoint/2010/main" val="3707225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6933DB1-4D24-4791-A642-6A7DAB00D29F}"/>
              </a:ext>
            </a:extLst>
          </p:cNvPr>
          <p:cNvSpPr txBox="1">
            <a:spLocks/>
          </p:cNvSpPr>
          <p:nvPr/>
        </p:nvSpPr>
        <p:spPr>
          <a:xfrm>
            <a:off x="2213268" y="1579562"/>
            <a:ext cx="7765463"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6500" b="1" dirty="0">
                <a:solidFill>
                  <a:srgbClr val="077B3B"/>
                </a:solidFill>
                <a:cs typeface="Arial"/>
              </a:rPr>
              <a:t>Questions?</a:t>
            </a:r>
          </a:p>
        </p:txBody>
      </p:sp>
    </p:spTree>
    <p:extLst>
      <p:ext uri="{BB962C8B-B14F-4D97-AF65-F5344CB8AC3E}">
        <p14:creationId xmlns:p14="http://schemas.microsoft.com/office/powerpoint/2010/main" val="3794853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90690B-F4C5-440C-932A-DF5A49B15B9F}"/>
              </a:ext>
            </a:extLst>
          </p:cNvPr>
          <p:cNvSpPr/>
          <p:nvPr/>
        </p:nvSpPr>
        <p:spPr>
          <a:xfrm>
            <a:off x="2440828" y="391432"/>
            <a:ext cx="6858000" cy="1000274"/>
          </a:xfrm>
          <a:prstGeom prst="rect">
            <a:avLst/>
          </a:prstGeom>
        </p:spPr>
        <p:txBody>
          <a:bodyPr>
            <a:spAutoFit/>
          </a:bodyPr>
          <a:lstStyle/>
          <a:p>
            <a:pPr algn="ctr">
              <a:defRPr/>
            </a:pPr>
            <a:r>
              <a:rPr lang="en-US" sz="5900" b="1" kern="0" dirty="0">
                <a:solidFill>
                  <a:schemeClr val="bg1"/>
                </a:solidFill>
                <a:cs typeface="Arial" panose="020B0604020202020204" pitchFamily="34" charset="0"/>
              </a:rPr>
              <a:t>Agenda</a:t>
            </a:r>
          </a:p>
        </p:txBody>
      </p:sp>
      <p:sp>
        <p:nvSpPr>
          <p:cNvPr id="5" name="Text Placeholder 3">
            <a:extLst>
              <a:ext uri="{FF2B5EF4-FFF2-40B4-BE49-F238E27FC236}">
                <a16:creationId xmlns:a16="http://schemas.microsoft.com/office/drawing/2014/main" id="{BE4C5150-3504-48B0-947A-B86BE4C16AC4}"/>
              </a:ext>
            </a:extLst>
          </p:cNvPr>
          <p:cNvSpPr txBox="1">
            <a:spLocks/>
          </p:cNvSpPr>
          <p:nvPr/>
        </p:nvSpPr>
        <p:spPr>
          <a:xfrm>
            <a:off x="3206729" y="4870404"/>
            <a:ext cx="5778541" cy="1523473"/>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None/>
              <a:defRPr sz="2400" kern="1200" baseline="0">
                <a:solidFill>
                  <a:srgbClr val="139A29"/>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400" b="1" dirty="0">
                <a:solidFill>
                  <a:srgbClr val="008000"/>
                </a:solidFill>
                <a:latin typeface="Calibri" panose="020F0502020204030204" pitchFamily="34" charset="0"/>
                <a:cs typeface="Calibri" panose="020F0502020204030204" pitchFamily="34" charset="0"/>
              </a:rPr>
              <a:t>					</a:t>
            </a:r>
          </a:p>
          <a:p>
            <a:r>
              <a:rPr lang="en-US" sz="6900" b="1" dirty="0">
                <a:solidFill>
                  <a:schemeClr val="bg1"/>
                </a:solidFill>
                <a:latin typeface="Calibri" panose="020F0502020204030204" pitchFamily="34" charset="0"/>
                <a:cs typeface="Calibri" panose="020F0502020204030204" pitchFamily="34" charset="0"/>
              </a:rPr>
              <a:t>Welcome to UNT!</a:t>
            </a:r>
          </a:p>
        </p:txBody>
      </p:sp>
      <p:cxnSp>
        <p:nvCxnSpPr>
          <p:cNvPr id="6" name="Straight Connector 5">
            <a:extLst>
              <a:ext uri="{FF2B5EF4-FFF2-40B4-BE49-F238E27FC236}">
                <a16:creationId xmlns:a16="http://schemas.microsoft.com/office/drawing/2014/main" id="{480E5ABA-03DD-48EB-AA14-C5C99B6CC838}"/>
              </a:ext>
            </a:extLst>
          </p:cNvPr>
          <p:cNvCxnSpPr/>
          <p:nvPr/>
        </p:nvCxnSpPr>
        <p:spPr>
          <a:xfrm>
            <a:off x="2496516" y="1476291"/>
            <a:ext cx="6564702" cy="0"/>
          </a:xfrm>
          <a:prstGeom prst="line">
            <a:avLst/>
          </a:prstGeom>
          <a:ln w="19050">
            <a:solidFill>
              <a:schemeClr val="bg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882A6ABF-6AC2-4FCC-AC66-8FB6A303BF78}"/>
              </a:ext>
            </a:extLst>
          </p:cNvPr>
          <p:cNvSpPr/>
          <p:nvPr/>
        </p:nvSpPr>
        <p:spPr>
          <a:xfrm>
            <a:off x="2523453" y="1656306"/>
            <a:ext cx="3777934" cy="3170099"/>
          </a:xfrm>
          <a:prstGeom prst="rect">
            <a:avLst/>
          </a:prstGeom>
        </p:spPr>
        <p:txBody>
          <a:bodyPr wrap="square">
            <a:spAutoFit/>
          </a:bodyPr>
          <a:lstStyle/>
          <a:p>
            <a:r>
              <a:rPr lang="en-US" sz="2000" i="1" u="sng" dirty="0">
                <a:solidFill>
                  <a:schemeClr val="bg1"/>
                </a:solidFill>
                <a:cs typeface="Arial"/>
              </a:rPr>
              <a:t>11:00-11:30am</a:t>
            </a:r>
          </a:p>
          <a:p>
            <a:r>
              <a:rPr lang="en-US" b="1" i="1" dirty="0">
                <a:solidFill>
                  <a:schemeClr val="bg1"/>
                </a:solidFill>
              </a:rPr>
              <a:t>Information &amp; Resources- </a:t>
            </a:r>
            <a:endParaRPr lang="en-US" dirty="0">
              <a:solidFill>
                <a:schemeClr val="bg1"/>
              </a:solidFill>
            </a:endParaRPr>
          </a:p>
          <a:p>
            <a:pPr lvl="0"/>
            <a:r>
              <a:rPr lang="en-US" dirty="0">
                <a:solidFill>
                  <a:schemeClr val="bg1"/>
                </a:solidFill>
              </a:rPr>
              <a:t>Get informed</a:t>
            </a:r>
          </a:p>
          <a:p>
            <a:pPr lvl="0"/>
            <a:r>
              <a:rPr lang="en-US" dirty="0">
                <a:solidFill>
                  <a:schemeClr val="bg1"/>
                </a:solidFill>
              </a:rPr>
              <a:t>Payroll Information</a:t>
            </a:r>
          </a:p>
          <a:p>
            <a:pPr lvl="0"/>
            <a:r>
              <a:rPr lang="en-US" dirty="0">
                <a:solidFill>
                  <a:schemeClr val="bg1"/>
                </a:solidFill>
              </a:rPr>
              <a:t>Compliance</a:t>
            </a:r>
          </a:p>
          <a:p>
            <a:r>
              <a:rPr lang="en-US" dirty="0">
                <a:solidFill>
                  <a:schemeClr val="bg1"/>
                </a:solidFill>
              </a:rPr>
              <a:t> </a:t>
            </a:r>
          </a:p>
          <a:p>
            <a:r>
              <a:rPr lang="en-US" b="1" i="1" dirty="0">
                <a:solidFill>
                  <a:schemeClr val="bg1"/>
                </a:solidFill>
              </a:rPr>
              <a:t>Work/Life Balance- </a:t>
            </a:r>
            <a:endParaRPr lang="en-US" dirty="0">
              <a:solidFill>
                <a:schemeClr val="bg1"/>
              </a:solidFill>
            </a:endParaRPr>
          </a:p>
          <a:p>
            <a:pPr lvl="0"/>
            <a:r>
              <a:rPr lang="en-US" dirty="0">
                <a:solidFill>
                  <a:schemeClr val="bg1"/>
                </a:solidFill>
              </a:rPr>
              <a:t>Leave</a:t>
            </a:r>
          </a:p>
          <a:p>
            <a:pPr lvl="0"/>
            <a:r>
              <a:rPr lang="en-US" dirty="0">
                <a:solidFill>
                  <a:schemeClr val="bg1"/>
                </a:solidFill>
              </a:rPr>
              <a:t>Holidays</a:t>
            </a:r>
          </a:p>
          <a:p>
            <a:pPr lvl="0"/>
            <a:r>
              <a:rPr lang="en-US" dirty="0">
                <a:solidFill>
                  <a:schemeClr val="bg1"/>
                </a:solidFill>
              </a:rPr>
              <a:t>Americans with Disabilities Act (ADA)</a:t>
            </a:r>
          </a:p>
          <a:p>
            <a:pPr lvl="0"/>
            <a:r>
              <a:rPr lang="en-US" dirty="0">
                <a:solidFill>
                  <a:schemeClr val="bg1"/>
                </a:solidFill>
              </a:rPr>
              <a:t>Employee Assistance Program (EAP)</a:t>
            </a:r>
          </a:p>
        </p:txBody>
      </p:sp>
      <p:sp>
        <p:nvSpPr>
          <p:cNvPr id="12" name="Rectangle 11">
            <a:extLst>
              <a:ext uri="{FF2B5EF4-FFF2-40B4-BE49-F238E27FC236}">
                <a16:creationId xmlns:a16="http://schemas.microsoft.com/office/drawing/2014/main" id="{0A85596F-8D78-42F4-85EF-CE18D1971015}"/>
              </a:ext>
            </a:extLst>
          </p:cNvPr>
          <p:cNvSpPr/>
          <p:nvPr/>
        </p:nvSpPr>
        <p:spPr>
          <a:xfrm>
            <a:off x="6490919" y="2282028"/>
            <a:ext cx="2807909" cy="1754326"/>
          </a:xfrm>
          <a:prstGeom prst="rect">
            <a:avLst/>
          </a:prstGeom>
        </p:spPr>
        <p:txBody>
          <a:bodyPr wrap="square">
            <a:spAutoFit/>
          </a:bodyPr>
          <a:lstStyle/>
          <a:p>
            <a:r>
              <a:rPr lang="en-US" b="1" i="1" dirty="0">
                <a:solidFill>
                  <a:schemeClr val="bg1"/>
                </a:solidFill>
              </a:rPr>
              <a:t>Perks- </a:t>
            </a:r>
            <a:endParaRPr lang="en-US" dirty="0">
              <a:solidFill>
                <a:schemeClr val="bg1"/>
              </a:solidFill>
            </a:endParaRPr>
          </a:p>
          <a:p>
            <a:pPr lvl="0"/>
            <a:r>
              <a:rPr lang="en-US" dirty="0">
                <a:solidFill>
                  <a:schemeClr val="bg1"/>
                </a:solidFill>
              </a:rPr>
              <a:t>Faculty/Staff Scholarship</a:t>
            </a:r>
          </a:p>
          <a:p>
            <a:pPr lvl="0"/>
            <a:r>
              <a:rPr lang="en-US" dirty="0">
                <a:solidFill>
                  <a:schemeClr val="bg1"/>
                </a:solidFill>
              </a:rPr>
              <a:t>Libraries</a:t>
            </a:r>
          </a:p>
          <a:p>
            <a:pPr lvl="0"/>
            <a:r>
              <a:rPr lang="en-US" dirty="0">
                <a:solidFill>
                  <a:schemeClr val="bg1"/>
                </a:solidFill>
              </a:rPr>
              <a:t>Discounts</a:t>
            </a:r>
          </a:p>
          <a:p>
            <a:pPr lvl="0"/>
            <a:r>
              <a:rPr lang="en-US" dirty="0">
                <a:solidFill>
                  <a:schemeClr val="bg1"/>
                </a:solidFill>
              </a:rPr>
              <a:t>Dining</a:t>
            </a:r>
          </a:p>
          <a:p>
            <a:pPr lvl="0"/>
            <a:r>
              <a:rPr lang="en-US" dirty="0">
                <a:solidFill>
                  <a:schemeClr val="bg1"/>
                </a:solidFill>
              </a:rPr>
              <a:t>Athletics &amp; Fitness</a:t>
            </a:r>
          </a:p>
        </p:txBody>
      </p:sp>
    </p:spTree>
    <p:extLst>
      <p:ext uri="{BB962C8B-B14F-4D97-AF65-F5344CB8AC3E}">
        <p14:creationId xmlns:p14="http://schemas.microsoft.com/office/powerpoint/2010/main" val="750630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F246C55-D2BF-4B6E-A940-E61E32F5D578}"/>
              </a:ext>
            </a:extLst>
          </p:cNvPr>
          <p:cNvSpPr txBox="1">
            <a:spLocks/>
          </p:cNvSpPr>
          <p:nvPr/>
        </p:nvSpPr>
        <p:spPr>
          <a:xfrm>
            <a:off x="2213268" y="1579562"/>
            <a:ext cx="7765463" cy="153987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6500" b="1" dirty="0">
                <a:solidFill>
                  <a:srgbClr val="007B3B"/>
                </a:solidFill>
                <a:cs typeface="Arial"/>
              </a:rPr>
              <a:t>Information &amp; Resources</a:t>
            </a:r>
          </a:p>
        </p:txBody>
      </p:sp>
    </p:spTree>
    <p:extLst>
      <p:ext uri="{BB962C8B-B14F-4D97-AF65-F5344CB8AC3E}">
        <p14:creationId xmlns:p14="http://schemas.microsoft.com/office/powerpoint/2010/main" val="1761413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43405-D53B-4E5B-B454-733B5049F0DF}"/>
              </a:ext>
            </a:extLst>
          </p:cNvPr>
          <p:cNvSpPr/>
          <p:nvPr/>
        </p:nvSpPr>
        <p:spPr>
          <a:xfrm>
            <a:off x="1619164" y="481023"/>
            <a:ext cx="8437694" cy="784830"/>
          </a:xfrm>
          <a:prstGeom prst="rect">
            <a:avLst/>
          </a:prstGeom>
        </p:spPr>
        <p:txBody>
          <a:bodyPr wrap="square">
            <a:spAutoFit/>
          </a:bodyPr>
          <a:lstStyle/>
          <a:p>
            <a:pPr algn="ctr">
              <a:defRPr/>
            </a:pPr>
            <a:r>
              <a:rPr lang="en-US" sz="4500" b="1" kern="0" dirty="0">
                <a:solidFill>
                  <a:schemeClr val="bg1"/>
                </a:solidFill>
                <a:cs typeface="Arial" panose="020B0604020202020204" pitchFamily="34" charset="0"/>
              </a:rPr>
              <a:t>Get Informed</a:t>
            </a:r>
          </a:p>
        </p:txBody>
      </p:sp>
      <p:cxnSp>
        <p:nvCxnSpPr>
          <p:cNvPr id="5" name="Straight Connector 4">
            <a:extLst>
              <a:ext uri="{FF2B5EF4-FFF2-40B4-BE49-F238E27FC236}">
                <a16:creationId xmlns:a16="http://schemas.microsoft.com/office/drawing/2014/main" id="{60FED2B8-C980-4713-B71C-286B4ABE9913}"/>
              </a:ext>
            </a:extLst>
          </p:cNvPr>
          <p:cNvCxnSpPr/>
          <p:nvPr/>
        </p:nvCxnSpPr>
        <p:spPr>
          <a:xfrm>
            <a:off x="2496516" y="1476291"/>
            <a:ext cx="6564702" cy="0"/>
          </a:xfrm>
          <a:prstGeom prst="line">
            <a:avLst/>
          </a:prstGeom>
          <a:ln w="19050">
            <a:solidFill>
              <a:schemeClr val="bg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6" name="Subtitle 2">
            <a:extLst>
              <a:ext uri="{FF2B5EF4-FFF2-40B4-BE49-F238E27FC236}">
                <a16:creationId xmlns:a16="http://schemas.microsoft.com/office/drawing/2014/main" id="{C585416C-5576-4ECC-80C8-90CF12178A8F}"/>
              </a:ext>
            </a:extLst>
          </p:cNvPr>
          <p:cNvSpPr txBox="1">
            <a:spLocks/>
          </p:cNvSpPr>
          <p:nvPr/>
        </p:nvSpPr>
        <p:spPr>
          <a:xfrm>
            <a:off x="936110" y="1851167"/>
            <a:ext cx="9803802" cy="477610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defRPr/>
            </a:pPr>
            <a:r>
              <a:rPr lang="en-US" sz="2800" b="1" kern="0" dirty="0">
                <a:solidFill>
                  <a:schemeClr val="bg1"/>
                </a:solidFill>
                <a:cs typeface="Times New Roman" pitchFamily="18" charset="0"/>
              </a:rPr>
              <a:t>My UNT:  </a:t>
            </a:r>
            <a:r>
              <a:rPr lang="en-US" sz="2800" b="1" kern="0" dirty="0">
                <a:solidFill>
                  <a:schemeClr val="bg1"/>
                </a:solidFill>
                <a:cs typeface="Times New Roman" pitchFamily="18" charset="0"/>
                <a:hlinkClick r:id="rId2">
                  <a:extLst>
                    <a:ext uri="{A12FA001-AC4F-418D-AE19-62706E023703}">
                      <ahyp:hlinkClr xmlns:ahyp="http://schemas.microsoft.com/office/drawing/2018/hyperlinkcolor" val="tx"/>
                    </a:ext>
                  </a:extLst>
                </a:hlinkClick>
              </a:rPr>
              <a:t>https://my.untsystem.edu</a:t>
            </a:r>
            <a:r>
              <a:rPr lang="en-US" sz="2800" b="1" kern="0" dirty="0">
                <a:solidFill>
                  <a:schemeClr val="bg1"/>
                </a:solidFill>
                <a:cs typeface="Times New Roman" pitchFamily="18" charset="0"/>
              </a:rPr>
              <a:t>  </a:t>
            </a:r>
          </a:p>
          <a:p>
            <a:pPr marL="800100" lvl="1" indent="-342900">
              <a:lnSpc>
                <a:spcPct val="90000"/>
              </a:lnSpc>
              <a:buFontTx/>
              <a:buChar char="•"/>
              <a:defRPr/>
            </a:pPr>
            <a:r>
              <a:rPr lang="en-US" kern="0" dirty="0">
                <a:solidFill>
                  <a:schemeClr val="bg1"/>
                </a:solidFill>
                <a:cs typeface="Times New Roman" pitchFamily="18" charset="0"/>
              </a:rPr>
              <a:t>A UNT portal that provides UNT community members with access to:</a:t>
            </a:r>
          </a:p>
          <a:p>
            <a:pPr marL="1200150" lvl="2" indent="-342900">
              <a:lnSpc>
                <a:spcPct val="90000"/>
              </a:lnSpc>
              <a:buFontTx/>
              <a:buChar char="•"/>
              <a:defRPr/>
            </a:pPr>
            <a:r>
              <a:rPr lang="en-US" kern="0" dirty="0">
                <a:solidFill>
                  <a:schemeClr val="bg1"/>
                </a:solidFill>
                <a:cs typeface="Times New Roman" pitchFamily="18" charset="0"/>
              </a:rPr>
              <a:t>Employee &amp; Manager Self Service</a:t>
            </a:r>
          </a:p>
          <a:p>
            <a:pPr marL="1200150" lvl="2" indent="-342900">
              <a:lnSpc>
                <a:spcPct val="90000"/>
              </a:lnSpc>
              <a:buFontTx/>
              <a:buChar char="•"/>
              <a:defRPr/>
            </a:pPr>
            <a:r>
              <a:rPr lang="en-US" kern="0" dirty="0">
                <a:solidFill>
                  <a:schemeClr val="bg1"/>
                </a:solidFill>
                <a:cs typeface="Times New Roman" pitchFamily="18" charset="0"/>
              </a:rPr>
              <a:t>View Payroll information, Direct Deposit, and Benefit information and much more</a:t>
            </a:r>
          </a:p>
          <a:p>
            <a:pPr marL="1200150" lvl="2" indent="-342900">
              <a:lnSpc>
                <a:spcPct val="90000"/>
              </a:lnSpc>
              <a:buFontTx/>
              <a:buChar char="•"/>
              <a:defRPr/>
            </a:pPr>
            <a:r>
              <a:rPr lang="en-US" kern="0" dirty="0">
                <a:solidFill>
                  <a:schemeClr val="bg1"/>
                </a:solidFill>
                <a:cs typeface="Times New Roman" pitchFamily="18" charset="0"/>
              </a:rPr>
              <a:t>Update Eagle Alert emergency contact information</a:t>
            </a:r>
          </a:p>
          <a:p>
            <a:pPr marL="1200150" lvl="2" indent="-342900">
              <a:lnSpc>
                <a:spcPct val="90000"/>
              </a:lnSpc>
              <a:buFontTx/>
              <a:buChar char="•"/>
              <a:defRPr/>
            </a:pPr>
            <a:r>
              <a:rPr lang="en-US" kern="0" dirty="0">
                <a:solidFill>
                  <a:schemeClr val="bg1"/>
                </a:solidFill>
                <a:cs typeface="Times New Roman" pitchFamily="18" charset="0"/>
              </a:rPr>
              <a:t>E-Leave</a:t>
            </a:r>
            <a:endParaRPr lang="en-US" kern="0" dirty="0">
              <a:solidFill>
                <a:schemeClr val="bg1"/>
              </a:solidFill>
            </a:endParaRPr>
          </a:p>
        </p:txBody>
      </p:sp>
    </p:spTree>
    <p:extLst>
      <p:ext uri="{BB962C8B-B14F-4D97-AF65-F5344CB8AC3E}">
        <p14:creationId xmlns:p14="http://schemas.microsoft.com/office/powerpoint/2010/main" val="2236062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031ADB-6551-4F1B-BB5E-326D948E7570}"/>
              </a:ext>
            </a:extLst>
          </p:cNvPr>
          <p:cNvPicPr>
            <a:picLocks noChangeAspect="1"/>
          </p:cNvPicPr>
          <p:nvPr/>
        </p:nvPicPr>
        <p:blipFill>
          <a:blip r:embed="rId2"/>
          <a:stretch>
            <a:fillRect/>
          </a:stretch>
        </p:blipFill>
        <p:spPr>
          <a:xfrm>
            <a:off x="623123" y="1461813"/>
            <a:ext cx="10945753" cy="3934374"/>
          </a:xfrm>
          <a:prstGeom prst="rect">
            <a:avLst/>
          </a:prstGeom>
        </p:spPr>
      </p:pic>
      <p:sp>
        <p:nvSpPr>
          <p:cNvPr id="14" name="TextBox 13">
            <a:extLst>
              <a:ext uri="{FF2B5EF4-FFF2-40B4-BE49-F238E27FC236}">
                <a16:creationId xmlns:a16="http://schemas.microsoft.com/office/drawing/2014/main" id="{1CD6EF1C-6739-48A1-932A-D96DE9CAFCFC}"/>
              </a:ext>
            </a:extLst>
          </p:cNvPr>
          <p:cNvSpPr txBox="1"/>
          <p:nvPr/>
        </p:nvSpPr>
        <p:spPr>
          <a:xfrm>
            <a:off x="7295216" y="477646"/>
            <a:ext cx="2337759" cy="646331"/>
          </a:xfrm>
          <a:prstGeom prst="rect">
            <a:avLst/>
          </a:prstGeom>
          <a:noFill/>
          <a:ln w="25400">
            <a:solidFill>
              <a:srgbClr val="007B3B"/>
            </a:solidFill>
          </a:ln>
        </p:spPr>
        <p:txBody>
          <a:bodyPr wrap="square" rtlCol="0">
            <a:spAutoFit/>
          </a:bodyPr>
          <a:lstStyle/>
          <a:p>
            <a:pPr algn="ctr"/>
            <a:r>
              <a:rPr lang="en-US" dirty="0">
                <a:solidFill>
                  <a:srgbClr val="077B3B"/>
                </a:solidFill>
              </a:rPr>
              <a:t>Update Contact information</a:t>
            </a:r>
          </a:p>
        </p:txBody>
      </p:sp>
      <p:cxnSp>
        <p:nvCxnSpPr>
          <p:cNvPr id="15" name="Straight Arrow Connector 14">
            <a:extLst>
              <a:ext uri="{FF2B5EF4-FFF2-40B4-BE49-F238E27FC236}">
                <a16:creationId xmlns:a16="http://schemas.microsoft.com/office/drawing/2014/main" id="{6E70EA54-12B3-4BAF-9BBC-F785898B47F3}"/>
              </a:ext>
            </a:extLst>
          </p:cNvPr>
          <p:cNvCxnSpPr>
            <a:cxnSpLocks/>
          </p:cNvCxnSpPr>
          <p:nvPr/>
        </p:nvCxnSpPr>
        <p:spPr>
          <a:xfrm>
            <a:off x="6263297" y="1262476"/>
            <a:ext cx="1481623" cy="1049803"/>
          </a:xfrm>
          <a:prstGeom prst="straightConnector1">
            <a:avLst/>
          </a:prstGeom>
          <a:ln w="25400">
            <a:solidFill>
              <a:srgbClr val="007B3B"/>
            </a:solidFill>
            <a:tailEnd type="triangle"/>
          </a:ln>
        </p:spPr>
        <p:style>
          <a:lnRef idx="2">
            <a:schemeClr val="accent2"/>
          </a:lnRef>
          <a:fillRef idx="0">
            <a:schemeClr val="accent2"/>
          </a:fillRef>
          <a:effectRef idx="1">
            <a:schemeClr val="accent2"/>
          </a:effectRef>
          <a:fontRef idx="minor">
            <a:schemeClr val="tx1"/>
          </a:fontRef>
        </p:style>
      </p:cxnSp>
      <p:sp>
        <p:nvSpPr>
          <p:cNvPr id="16" name="TextBox 15">
            <a:extLst>
              <a:ext uri="{FF2B5EF4-FFF2-40B4-BE49-F238E27FC236}">
                <a16:creationId xmlns:a16="http://schemas.microsoft.com/office/drawing/2014/main" id="{D9BBE83A-0130-4CAD-889F-D56BEABFB755}"/>
              </a:ext>
            </a:extLst>
          </p:cNvPr>
          <p:cNvSpPr txBox="1"/>
          <p:nvPr/>
        </p:nvSpPr>
        <p:spPr>
          <a:xfrm>
            <a:off x="4251221" y="339146"/>
            <a:ext cx="2311879" cy="923330"/>
          </a:xfrm>
          <a:prstGeom prst="rect">
            <a:avLst/>
          </a:prstGeom>
          <a:noFill/>
          <a:ln w="25400">
            <a:solidFill>
              <a:srgbClr val="00853E"/>
            </a:solidFill>
          </a:ln>
        </p:spPr>
        <p:txBody>
          <a:bodyPr wrap="square" rtlCol="0">
            <a:spAutoFit/>
          </a:bodyPr>
          <a:lstStyle/>
          <a:p>
            <a:r>
              <a:rPr lang="en-US" dirty="0">
                <a:solidFill>
                  <a:srgbClr val="077B3B"/>
                </a:solidFill>
              </a:rPr>
              <a:t>View Paychecks, Direct Deposit information, electronic W-2 &amp; W-4</a:t>
            </a:r>
          </a:p>
        </p:txBody>
      </p:sp>
      <p:cxnSp>
        <p:nvCxnSpPr>
          <p:cNvPr id="17" name="Straight Arrow Connector 16">
            <a:extLst>
              <a:ext uri="{FF2B5EF4-FFF2-40B4-BE49-F238E27FC236}">
                <a16:creationId xmlns:a16="http://schemas.microsoft.com/office/drawing/2014/main" id="{CE6E0DCC-471E-4A6B-94E6-403C6EDA0900}"/>
              </a:ext>
            </a:extLst>
          </p:cNvPr>
          <p:cNvCxnSpPr>
            <a:cxnSpLocks/>
          </p:cNvCxnSpPr>
          <p:nvPr/>
        </p:nvCxnSpPr>
        <p:spPr>
          <a:xfrm>
            <a:off x="9145583" y="1133244"/>
            <a:ext cx="777906" cy="980369"/>
          </a:xfrm>
          <a:prstGeom prst="straightConnector1">
            <a:avLst/>
          </a:prstGeom>
          <a:ln w="25400">
            <a:solidFill>
              <a:srgbClr val="00853E"/>
            </a:solidFill>
            <a:tailEnd type="triangle"/>
          </a:ln>
        </p:spPr>
        <p:style>
          <a:lnRef idx="2">
            <a:schemeClr val="accent2"/>
          </a:lnRef>
          <a:fillRef idx="0">
            <a:schemeClr val="accent2"/>
          </a:fillRef>
          <a:effectRef idx="1">
            <a:schemeClr val="accent2"/>
          </a:effectRef>
          <a:fontRef idx="minor">
            <a:schemeClr val="tx1"/>
          </a:fontRef>
        </p:style>
      </p:cxnSp>
      <p:sp>
        <p:nvSpPr>
          <p:cNvPr id="20" name="TextBox 19">
            <a:extLst>
              <a:ext uri="{FF2B5EF4-FFF2-40B4-BE49-F238E27FC236}">
                <a16:creationId xmlns:a16="http://schemas.microsoft.com/office/drawing/2014/main" id="{754A0738-8D7B-49A2-8AE8-591884262C48}"/>
              </a:ext>
            </a:extLst>
          </p:cNvPr>
          <p:cNvSpPr txBox="1"/>
          <p:nvPr/>
        </p:nvSpPr>
        <p:spPr>
          <a:xfrm>
            <a:off x="5110974" y="5596687"/>
            <a:ext cx="2627783" cy="923330"/>
          </a:xfrm>
          <a:prstGeom prst="rect">
            <a:avLst/>
          </a:prstGeom>
          <a:noFill/>
          <a:ln w="25400">
            <a:solidFill>
              <a:srgbClr val="007B3B"/>
            </a:solidFill>
          </a:ln>
        </p:spPr>
        <p:txBody>
          <a:bodyPr wrap="square" rtlCol="0">
            <a:spAutoFit/>
          </a:bodyPr>
          <a:lstStyle/>
          <a:p>
            <a:pPr algn="ctr"/>
            <a:r>
              <a:rPr lang="en-US" dirty="0">
                <a:solidFill>
                  <a:srgbClr val="077B3B"/>
                </a:solidFill>
              </a:rPr>
              <a:t>View Benefits Summary &amp; Retirement Plan information </a:t>
            </a:r>
          </a:p>
        </p:txBody>
      </p:sp>
      <p:cxnSp>
        <p:nvCxnSpPr>
          <p:cNvPr id="21" name="Straight Arrow Connector 20">
            <a:extLst>
              <a:ext uri="{FF2B5EF4-FFF2-40B4-BE49-F238E27FC236}">
                <a16:creationId xmlns:a16="http://schemas.microsoft.com/office/drawing/2014/main" id="{C146DEAF-70D2-46A2-BDD6-4878B8BCB7BD}"/>
              </a:ext>
            </a:extLst>
          </p:cNvPr>
          <p:cNvCxnSpPr>
            <a:cxnSpLocks/>
          </p:cNvCxnSpPr>
          <p:nvPr/>
        </p:nvCxnSpPr>
        <p:spPr>
          <a:xfrm flipH="1" flipV="1">
            <a:off x="4661941" y="5126636"/>
            <a:ext cx="449033" cy="750995"/>
          </a:xfrm>
          <a:prstGeom prst="straightConnector1">
            <a:avLst/>
          </a:prstGeom>
          <a:ln w="25400">
            <a:solidFill>
              <a:srgbClr val="00853E"/>
            </a:solidFill>
            <a:tailEnd type="triangle"/>
          </a:ln>
        </p:spPr>
        <p:style>
          <a:lnRef idx="2">
            <a:schemeClr val="accent2"/>
          </a:lnRef>
          <a:fillRef idx="0">
            <a:schemeClr val="accent2"/>
          </a:fillRef>
          <a:effectRef idx="1">
            <a:schemeClr val="accent2"/>
          </a:effectRef>
          <a:fontRef idx="minor">
            <a:schemeClr val="tx1"/>
          </a:fontRef>
        </p:style>
      </p:cxnSp>
      <p:sp>
        <p:nvSpPr>
          <p:cNvPr id="24" name="TextBox 23">
            <a:extLst>
              <a:ext uri="{FF2B5EF4-FFF2-40B4-BE49-F238E27FC236}">
                <a16:creationId xmlns:a16="http://schemas.microsoft.com/office/drawing/2014/main" id="{8D1667DA-5E5D-4BA6-90B1-A0BFCF731467}"/>
              </a:ext>
            </a:extLst>
          </p:cNvPr>
          <p:cNvSpPr txBox="1"/>
          <p:nvPr/>
        </p:nvSpPr>
        <p:spPr>
          <a:xfrm>
            <a:off x="1099631" y="486934"/>
            <a:ext cx="2337759" cy="646331"/>
          </a:xfrm>
          <a:prstGeom prst="rect">
            <a:avLst/>
          </a:prstGeom>
          <a:noFill/>
          <a:ln w="25400">
            <a:solidFill>
              <a:srgbClr val="007B3B"/>
            </a:solidFill>
          </a:ln>
        </p:spPr>
        <p:txBody>
          <a:bodyPr wrap="square" rtlCol="0">
            <a:spAutoFit/>
          </a:bodyPr>
          <a:lstStyle/>
          <a:p>
            <a:pPr algn="ctr"/>
            <a:r>
              <a:rPr lang="en-US" dirty="0">
                <a:solidFill>
                  <a:srgbClr val="077B3B"/>
                </a:solidFill>
              </a:rPr>
              <a:t>Submit &amp; view </a:t>
            </a:r>
            <a:r>
              <a:rPr lang="en-US" dirty="0" err="1">
                <a:solidFill>
                  <a:srgbClr val="077B3B"/>
                </a:solidFill>
              </a:rPr>
              <a:t>eLeave</a:t>
            </a:r>
            <a:r>
              <a:rPr lang="en-US" dirty="0">
                <a:solidFill>
                  <a:srgbClr val="077B3B"/>
                </a:solidFill>
              </a:rPr>
              <a:t> Requests</a:t>
            </a:r>
          </a:p>
        </p:txBody>
      </p:sp>
      <p:cxnSp>
        <p:nvCxnSpPr>
          <p:cNvPr id="25" name="Straight Arrow Connector 24">
            <a:extLst>
              <a:ext uri="{FF2B5EF4-FFF2-40B4-BE49-F238E27FC236}">
                <a16:creationId xmlns:a16="http://schemas.microsoft.com/office/drawing/2014/main" id="{1E068A32-C0A2-443F-AE5D-5A718A9F4AC5}"/>
              </a:ext>
            </a:extLst>
          </p:cNvPr>
          <p:cNvCxnSpPr>
            <a:cxnSpLocks/>
          </p:cNvCxnSpPr>
          <p:nvPr/>
        </p:nvCxnSpPr>
        <p:spPr>
          <a:xfrm>
            <a:off x="3378058" y="1133243"/>
            <a:ext cx="2071408" cy="1179036"/>
          </a:xfrm>
          <a:prstGeom prst="straightConnector1">
            <a:avLst/>
          </a:prstGeom>
          <a:ln w="25400">
            <a:solidFill>
              <a:srgbClr val="00853E"/>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42560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13F16F8-172D-4418-AE0F-130B7EE4E099}"/>
              </a:ext>
            </a:extLst>
          </p:cNvPr>
          <p:cNvSpPr txBox="1">
            <a:spLocks/>
          </p:cNvSpPr>
          <p:nvPr/>
        </p:nvSpPr>
        <p:spPr>
          <a:xfrm>
            <a:off x="1032673" y="2160589"/>
            <a:ext cx="10126654" cy="388077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buFontTx/>
              <a:buChar char="•"/>
              <a:defRPr/>
            </a:pPr>
            <a:r>
              <a:rPr lang="en-US" b="1" kern="0" dirty="0">
                <a:solidFill>
                  <a:schemeClr val="bg1"/>
                </a:solidFill>
                <a:cs typeface="Times New Roman" pitchFamily="18" charset="0"/>
              </a:rPr>
              <a:t>Human Resources </a:t>
            </a:r>
          </a:p>
          <a:p>
            <a:pPr marL="800100" lvl="1" indent="-342900">
              <a:spcBef>
                <a:spcPct val="20000"/>
              </a:spcBef>
              <a:buFontTx/>
              <a:buChar char="•"/>
              <a:defRPr/>
            </a:pPr>
            <a:r>
              <a:rPr lang="en-US" kern="0" dirty="0">
                <a:solidFill>
                  <a:schemeClr val="bg1"/>
                </a:solidFill>
                <a:cs typeface="Times New Roman" pitchFamily="18" charset="0"/>
              </a:rPr>
              <a:t>Benefits, retirement, ADA accommodations, Family Medical Leave, and hiring,  performance management and employee relations for staff</a:t>
            </a:r>
          </a:p>
          <a:p>
            <a:pPr>
              <a:spcBef>
                <a:spcPct val="20000"/>
              </a:spcBef>
              <a:buFontTx/>
              <a:buChar char="•"/>
              <a:defRPr/>
            </a:pPr>
            <a:r>
              <a:rPr lang="en-US" b="1" kern="0" dirty="0">
                <a:solidFill>
                  <a:schemeClr val="bg1"/>
                </a:solidFill>
                <a:cs typeface="Times New Roman" pitchFamily="18" charset="0"/>
              </a:rPr>
              <a:t>Academic Resources</a:t>
            </a:r>
          </a:p>
          <a:p>
            <a:pPr marL="800100" lvl="1" indent="-342900">
              <a:spcBef>
                <a:spcPct val="20000"/>
              </a:spcBef>
              <a:buFontTx/>
              <a:buChar char="•"/>
              <a:defRPr/>
            </a:pPr>
            <a:r>
              <a:rPr lang="en-US" kern="0" dirty="0">
                <a:solidFill>
                  <a:schemeClr val="bg1"/>
                </a:solidFill>
                <a:cs typeface="Times New Roman" pitchFamily="18" charset="0"/>
              </a:rPr>
              <a:t>Faculty compensation and hiring</a:t>
            </a:r>
          </a:p>
          <a:p>
            <a:pPr marL="800100" lvl="1" indent="-342900">
              <a:spcBef>
                <a:spcPct val="20000"/>
              </a:spcBef>
              <a:buFontTx/>
              <a:buChar char="•"/>
              <a:defRPr/>
            </a:pPr>
            <a:r>
              <a:rPr lang="en-US" kern="0" dirty="0">
                <a:solidFill>
                  <a:schemeClr val="bg1"/>
                </a:solidFill>
                <a:cs typeface="Times New Roman" pitchFamily="18" charset="0"/>
              </a:rPr>
              <a:t>Salaried Graduate Student Assistant compensation and hiring</a:t>
            </a:r>
          </a:p>
          <a:p>
            <a:pPr>
              <a:spcBef>
                <a:spcPct val="20000"/>
              </a:spcBef>
              <a:buFontTx/>
              <a:buChar char="•"/>
              <a:defRPr/>
            </a:pPr>
            <a:r>
              <a:rPr lang="en-US" b="1" kern="0" dirty="0">
                <a:solidFill>
                  <a:schemeClr val="bg1"/>
                </a:solidFill>
                <a:cs typeface="Times New Roman" pitchFamily="18" charset="0"/>
              </a:rPr>
              <a:t>Career Center</a:t>
            </a:r>
          </a:p>
          <a:p>
            <a:pPr marL="800100" lvl="1" indent="-342900">
              <a:spcBef>
                <a:spcPct val="20000"/>
              </a:spcBef>
              <a:buFontTx/>
              <a:buChar char="•"/>
              <a:defRPr/>
            </a:pPr>
            <a:r>
              <a:rPr lang="en-US" kern="0" dirty="0">
                <a:solidFill>
                  <a:schemeClr val="bg1"/>
                </a:solidFill>
                <a:cs typeface="Times New Roman" pitchFamily="18" charset="0"/>
              </a:rPr>
              <a:t>Hourly Student Hiring and student services</a:t>
            </a:r>
          </a:p>
          <a:p>
            <a:pPr>
              <a:spcBef>
                <a:spcPct val="20000"/>
              </a:spcBef>
              <a:buFontTx/>
              <a:buChar char="•"/>
              <a:defRPr/>
            </a:pPr>
            <a:r>
              <a:rPr lang="en-US" b="1" kern="0" dirty="0">
                <a:solidFill>
                  <a:schemeClr val="bg1"/>
                </a:solidFill>
              </a:rPr>
              <a:t>Business Support Services</a:t>
            </a:r>
          </a:p>
          <a:p>
            <a:pPr marL="800100" lvl="1" indent="-342900">
              <a:spcBef>
                <a:spcPct val="20000"/>
              </a:spcBef>
              <a:buFontTx/>
              <a:buChar char="•"/>
              <a:defRPr/>
            </a:pPr>
            <a:r>
              <a:rPr lang="en-US" kern="0" dirty="0">
                <a:solidFill>
                  <a:schemeClr val="bg1"/>
                </a:solidFill>
                <a:cs typeface="Times New Roman" pitchFamily="18" charset="0"/>
              </a:rPr>
              <a:t>Payroll, Travel, Purchasing </a:t>
            </a:r>
          </a:p>
          <a:p>
            <a:endParaRPr lang="en-US" dirty="0"/>
          </a:p>
        </p:txBody>
      </p:sp>
      <p:sp>
        <p:nvSpPr>
          <p:cNvPr id="8" name="Rectangle 7">
            <a:extLst>
              <a:ext uri="{FF2B5EF4-FFF2-40B4-BE49-F238E27FC236}">
                <a16:creationId xmlns:a16="http://schemas.microsoft.com/office/drawing/2014/main" id="{C7871E84-59AE-4C93-A653-0AA77A9543FB}"/>
              </a:ext>
            </a:extLst>
          </p:cNvPr>
          <p:cNvSpPr/>
          <p:nvPr/>
        </p:nvSpPr>
        <p:spPr>
          <a:xfrm>
            <a:off x="1619164" y="481023"/>
            <a:ext cx="8437694" cy="784830"/>
          </a:xfrm>
          <a:prstGeom prst="rect">
            <a:avLst/>
          </a:prstGeom>
        </p:spPr>
        <p:txBody>
          <a:bodyPr wrap="square">
            <a:spAutoFit/>
          </a:bodyPr>
          <a:lstStyle/>
          <a:p>
            <a:pPr algn="ctr">
              <a:defRPr/>
            </a:pPr>
            <a:r>
              <a:rPr lang="en-US" sz="4500" b="1" kern="0" dirty="0">
                <a:solidFill>
                  <a:schemeClr val="bg1"/>
                </a:solidFill>
                <a:cs typeface="Arial" panose="020B0604020202020204" pitchFamily="34" charset="0"/>
              </a:rPr>
              <a:t>Get Informed</a:t>
            </a:r>
          </a:p>
        </p:txBody>
      </p:sp>
      <p:cxnSp>
        <p:nvCxnSpPr>
          <p:cNvPr id="9" name="Straight Connector 8">
            <a:extLst>
              <a:ext uri="{FF2B5EF4-FFF2-40B4-BE49-F238E27FC236}">
                <a16:creationId xmlns:a16="http://schemas.microsoft.com/office/drawing/2014/main" id="{85CCE03F-1392-44E6-9AB9-6357A6B11482}"/>
              </a:ext>
            </a:extLst>
          </p:cNvPr>
          <p:cNvCxnSpPr/>
          <p:nvPr/>
        </p:nvCxnSpPr>
        <p:spPr>
          <a:xfrm>
            <a:off x="2496516" y="1476291"/>
            <a:ext cx="6564702" cy="0"/>
          </a:xfrm>
          <a:prstGeom prst="line">
            <a:avLst/>
          </a:prstGeom>
          <a:ln w="19050">
            <a:solidFill>
              <a:schemeClr val="bg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1361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4A4AE6C-8B23-4F2F-8426-A3AE2DE01FB6}"/>
              </a:ext>
            </a:extLst>
          </p:cNvPr>
          <p:cNvSpPr txBox="1">
            <a:spLocks/>
          </p:cNvSpPr>
          <p:nvPr/>
        </p:nvSpPr>
        <p:spPr>
          <a:xfrm>
            <a:off x="891996" y="1837744"/>
            <a:ext cx="10408008" cy="4611885"/>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buNone/>
              <a:defRPr/>
            </a:pPr>
            <a:r>
              <a:rPr lang="en-US" sz="2400" b="1" u="sng" kern="0" dirty="0">
                <a:solidFill>
                  <a:srgbClr val="00853E"/>
                </a:solidFill>
                <a:cs typeface="Times New Roman" pitchFamily="18" charset="0"/>
              </a:rPr>
              <a:t>When Do I Receive My Paycheck?</a:t>
            </a:r>
          </a:p>
          <a:p>
            <a:pPr marL="0" indent="0">
              <a:spcBef>
                <a:spcPct val="20000"/>
              </a:spcBef>
              <a:buNone/>
              <a:defRPr/>
            </a:pPr>
            <a:endParaRPr lang="en-US" sz="900" b="1" u="sng" kern="0" dirty="0">
              <a:solidFill>
                <a:srgbClr val="00853E"/>
              </a:solidFill>
              <a:cs typeface="Times New Roman" pitchFamily="18" charset="0"/>
            </a:endParaRPr>
          </a:p>
          <a:p>
            <a:pPr>
              <a:lnSpc>
                <a:spcPct val="120000"/>
              </a:lnSpc>
              <a:spcBef>
                <a:spcPts val="0"/>
              </a:spcBef>
              <a:defRPr/>
            </a:pPr>
            <a:r>
              <a:rPr lang="en-US" sz="2000" dirty="0">
                <a:solidFill>
                  <a:srgbClr val="00853E"/>
                </a:solidFill>
                <a:cs typeface="Arial" panose="020B0604020202020204" pitchFamily="34" charset="0"/>
              </a:rPr>
              <a:t>Pay day is on the </a:t>
            </a:r>
            <a:r>
              <a:rPr lang="en-US" sz="2000" b="1" dirty="0">
                <a:solidFill>
                  <a:srgbClr val="00853E"/>
                </a:solidFill>
                <a:cs typeface="Arial" panose="020B0604020202020204" pitchFamily="34" charset="0"/>
              </a:rPr>
              <a:t>1st of the month </a:t>
            </a:r>
            <a:r>
              <a:rPr lang="en-US" sz="2000" dirty="0">
                <a:solidFill>
                  <a:srgbClr val="00853E"/>
                </a:solidFill>
                <a:cs typeface="Arial" panose="020B0604020202020204" pitchFamily="34" charset="0"/>
              </a:rPr>
              <a:t>for employees paid monthly.</a:t>
            </a:r>
          </a:p>
          <a:p>
            <a:pPr>
              <a:lnSpc>
                <a:spcPct val="120000"/>
              </a:lnSpc>
              <a:spcBef>
                <a:spcPts val="0"/>
              </a:spcBef>
              <a:defRPr/>
            </a:pPr>
            <a:r>
              <a:rPr lang="en-US" sz="2000" dirty="0">
                <a:solidFill>
                  <a:srgbClr val="00853E"/>
                </a:solidFill>
                <a:cs typeface="Arial" panose="020B0604020202020204" pitchFamily="34" charset="0"/>
              </a:rPr>
              <a:t>Pay day is on the </a:t>
            </a:r>
            <a:r>
              <a:rPr lang="en-US" sz="2000" b="1" dirty="0">
                <a:solidFill>
                  <a:srgbClr val="00853E"/>
                </a:solidFill>
                <a:cs typeface="Arial" panose="020B0604020202020204" pitchFamily="34" charset="0"/>
              </a:rPr>
              <a:t>1st and 15th of each month </a:t>
            </a:r>
            <a:r>
              <a:rPr lang="en-US" sz="2000" dirty="0">
                <a:solidFill>
                  <a:srgbClr val="00853E"/>
                </a:solidFill>
                <a:cs typeface="Arial" panose="020B0604020202020204" pitchFamily="34" charset="0"/>
              </a:rPr>
              <a:t>for employees paid semi-monthly.</a:t>
            </a:r>
          </a:p>
          <a:p>
            <a:pPr>
              <a:lnSpc>
                <a:spcPct val="120000"/>
              </a:lnSpc>
              <a:spcBef>
                <a:spcPts val="0"/>
              </a:spcBef>
              <a:defRPr/>
            </a:pPr>
            <a:r>
              <a:rPr lang="en-US" sz="2000" dirty="0">
                <a:solidFill>
                  <a:srgbClr val="00853E"/>
                </a:solidFill>
                <a:cs typeface="Arial" panose="020B0604020202020204" pitchFamily="34" charset="0"/>
              </a:rPr>
              <a:t>If a pay day falls on a weekend or holiday, the next business day is designated as pay day.</a:t>
            </a:r>
          </a:p>
          <a:p>
            <a:pPr>
              <a:lnSpc>
                <a:spcPct val="120000"/>
              </a:lnSpc>
              <a:spcBef>
                <a:spcPts val="0"/>
              </a:spcBef>
              <a:defRPr/>
            </a:pPr>
            <a:r>
              <a:rPr lang="en-US" sz="2000" dirty="0">
                <a:solidFill>
                  <a:srgbClr val="00853E"/>
                </a:solidFill>
                <a:cs typeface="Arial" panose="020B0604020202020204" pitchFamily="34" charset="0"/>
              </a:rPr>
              <a:t>Each department on campus has a representative (Timekeeper) responsible for submitting time to the Payroll Department.</a:t>
            </a:r>
          </a:p>
          <a:p>
            <a:pPr marL="0" indent="0">
              <a:buNone/>
              <a:defRPr/>
            </a:pPr>
            <a:endParaRPr lang="en-US" sz="1000" b="1" u="sng" kern="0" dirty="0">
              <a:solidFill>
                <a:srgbClr val="00853E"/>
              </a:solidFill>
              <a:cs typeface="Times New Roman" pitchFamily="18" charset="0"/>
            </a:endParaRPr>
          </a:p>
          <a:p>
            <a:pPr marL="0" indent="0">
              <a:buNone/>
              <a:defRPr/>
            </a:pPr>
            <a:r>
              <a:rPr lang="en-US" sz="2400" b="1" u="sng" kern="0" dirty="0">
                <a:solidFill>
                  <a:srgbClr val="00853E"/>
                </a:solidFill>
                <a:cs typeface="Times New Roman" pitchFamily="18" charset="0"/>
              </a:rPr>
              <a:t>Direct Deposit </a:t>
            </a:r>
          </a:p>
          <a:p>
            <a:pPr marL="0" indent="0">
              <a:buNone/>
              <a:defRPr/>
            </a:pPr>
            <a:endParaRPr lang="en-US" sz="900" b="1" u="sng" kern="0" dirty="0">
              <a:solidFill>
                <a:srgbClr val="00853E"/>
              </a:solidFill>
              <a:cs typeface="Times New Roman" pitchFamily="18" charset="0"/>
            </a:endParaRPr>
          </a:p>
          <a:p>
            <a:pPr marL="285750" indent="-285750">
              <a:lnSpc>
                <a:spcPct val="120000"/>
              </a:lnSpc>
              <a:spcBef>
                <a:spcPts val="0"/>
              </a:spcBef>
              <a:defRPr/>
            </a:pPr>
            <a:r>
              <a:rPr lang="en-US" sz="2000" dirty="0">
                <a:solidFill>
                  <a:srgbClr val="077B3B"/>
                </a:solidFill>
                <a:cs typeface="Arial" panose="020B0604020202020204" pitchFamily="34" charset="0"/>
              </a:rPr>
              <a:t>Direct deposit can be completed/updated at </a:t>
            </a:r>
            <a:r>
              <a:rPr lang="en-US" sz="2000" dirty="0">
                <a:solidFill>
                  <a:srgbClr val="077B3B"/>
                </a:solidFill>
                <a:cs typeface="Arial" panose="020B0604020202020204" pitchFamily="34" charset="0"/>
                <a:hlinkClick r:id="rId2">
                  <a:extLst>
                    <a:ext uri="{A12FA001-AC4F-418D-AE19-62706E023703}">
                      <ahyp:hlinkClr xmlns:ahyp="http://schemas.microsoft.com/office/drawing/2018/hyperlinkcolor" val="tx"/>
                    </a:ext>
                  </a:extLst>
                </a:hlinkClick>
              </a:rPr>
              <a:t>https://my.untsystem.edu</a:t>
            </a:r>
            <a:r>
              <a:rPr lang="en-US" sz="2000" dirty="0">
                <a:solidFill>
                  <a:srgbClr val="077B3B"/>
                </a:solidFill>
                <a:cs typeface="Arial" panose="020B0604020202020204" pitchFamily="34" charset="0"/>
              </a:rPr>
              <a:t> and should be done before the payroll is completed for the month.</a:t>
            </a:r>
          </a:p>
          <a:p>
            <a:pPr marL="285750" indent="-285750">
              <a:lnSpc>
                <a:spcPct val="120000"/>
              </a:lnSpc>
              <a:spcBef>
                <a:spcPts val="0"/>
              </a:spcBef>
              <a:defRPr/>
            </a:pPr>
            <a:r>
              <a:rPr lang="en-US" sz="2000" dirty="0">
                <a:solidFill>
                  <a:srgbClr val="077B3B"/>
                </a:solidFill>
                <a:cs typeface="Arial" panose="020B0604020202020204" pitchFamily="34" charset="0"/>
              </a:rPr>
              <a:t>Payroll runs around the 15</a:t>
            </a:r>
            <a:r>
              <a:rPr lang="en-US" sz="2000" baseline="30000" dirty="0">
                <a:solidFill>
                  <a:srgbClr val="077B3B"/>
                </a:solidFill>
                <a:cs typeface="Arial" panose="020B0604020202020204" pitchFamily="34" charset="0"/>
              </a:rPr>
              <a:t>th</a:t>
            </a:r>
            <a:r>
              <a:rPr lang="en-US" sz="2000" dirty="0">
                <a:solidFill>
                  <a:srgbClr val="077B3B"/>
                </a:solidFill>
                <a:cs typeface="Arial" panose="020B0604020202020204" pitchFamily="34" charset="0"/>
              </a:rPr>
              <a:t> of the month to be paid the first working day of the following month.</a:t>
            </a:r>
          </a:p>
          <a:p>
            <a:pPr marL="285750" indent="-285750">
              <a:lnSpc>
                <a:spcPct val="120000"/>
              </a:lnSpc>
              <a:spcBef>
                <a:spcPts val="0"/>
              </a:spcBef>
              <a:defRPr/>
            </a:pPr>
            <a:r>
              <a:rPr lang="en-US" sz="2000" dirty="0">
                <a:solidFill>
                  <a:srgbClr val="077B3B"/>
                </a:solidFill>
                <a:cs typeface="Arial" panose="020B0604020202020204" pitchFamily="34" charset="0"/>
              </a:rPr>
              <a:t>If it is submitted after payroll runs then the first check will possibly be a paper check that will be mailed to the Home Address the employee has on file. Addresses can be verified/updated on </a:t>
            </a:r>
            <a:r>
              <a:rPr lang="en-US" sz="2000" dirty="0">
                <a:solidFill>
                  <a:srgbClr val="077B3B"/>
                </a:solidFill>
                <a:cs typeface="Arial" panose="020B0604020202020204" pitchFamily="34" charset="0"/>
                <a:hlinkClick r:id="rId2">
                  <a:extLst>
                    <a:ext uri="{A12FA001-AC4F-418D-AE19-62706E023703}">
                      <ahyp:hlinkClr xmlns:ahyp="http://schemas.microsoft.com/office/drawing/2018/hyperlinkcolor" val="tx"/>
                    </a:ext>
                  </a:extLst>
                </a:hlinkClick>
              </a:rPr>
              <a:t>https://my.untsystem.edu</a:t>
            </a:r>
            <a:r>
              <a:rPr lang="en-US" sz="2000" dirty="0">
                <a:solidFill>
                  <a:srgbClr val="077B3B"/>
                </a:solidFill>
                <a:cs typeface="Arial" panose="020B0604020202020204" pitchFamily="34" charset="0"/>
              </a:rPr>
              <a:t>. </a:t>
            </a:r>
          </a:p>
          <a:p>
            <a:pPr marL="285750" indent="-285750">
              <a:lnSpc>
                <a:spcPct val="120000"/>
              </a:lnSpc>
              <a:spcBef>
                <a:spcPts val="0"/>
              </a:spcBef>
              <a:defRPr/>
            </a:pPr>
            <a:r>
              <a:rPr lang="en-US" sz="2000" dirty="0">
                <a:solidFill>
                  <a:srgbClr val="077B3B"/>
                </a:solidFill>
                <a:cs typeface="Arial" panose="020B0604020202020204" pitchFamily="34" charset="0"/>
              </a:rPr>
              <a:t>Paystubs are available on </a:t>
            </a:r>
            <a:r>
              <a:rPr lang="en-US" sz="2000" dirty="0">
                <a:solidFill>
                  <a:srgbClr val="077B3B"/>
                </a:solidFill>
                <a:cs typeface="Arial" panose="020B0604020202020204" pitchFamily="34" charset="0"/>
                <a:hlinkClick r:id="rId2">
                  <a:extLst>
                    <a:ext uri="{A12FA001-AC4F-418D-AE19-62706E023703}">
                      <ahyp:hlinkClr xmlns:ahyp="http://schemas.microsoft.com/office/drawing/2018/hyperlinkcolor" val="tx"/>
                    </a:ext>
                  </a:extLst>
                </a:hlinkClick>
              </a:rPr>
              <a:t>https://my.untsystem.edu</a:t>
            </a:r>
            <a:r>
              <a:rPr lang="en-US" sz="2000" dirty="0">
                <a:solidFill>
                  <a:srgbClr val="077B3B"/>
                </a:solidFill>
                <a:cs typeface="Arial" panose="020B0604020202020204" pitchFamily="34" charset="0"/>
              </a:rPr>
              <a:t>.</a:t>
            </a:r>
          </a:p>
        </p:txBody>
      </p:sp>
      <p:sp>
        <p:nvSpPr>
          <p:cNvPr id="5" name="Rectangle 4">
            <a:extLst>
              <a:ext uri="{FF2B5EF4-FFF2-40B4-BE49-F238E27FC236}">
                <a16:creationId xmlns:a16="http://schemas.microsoft.com/office/drawing/2014/main" id="{52F00004-CFB2-44DE-A090-93200CF8CD03}"/>
              </a:ext>
            </a:extLst>
          </p:cNvPr>
          <p:cNvSpPr/>
          <p:nvPr/>
        </p:nvSpPr>
        <p:spPr>
          <a:xfrm>
            <a:off x="1619164" y="481023"/>
            <a:ext cx="8437694" cy="784830"/>
          </a:xfrm>
          <a:prstGeom prst="rect">
            <a:avLst/>
          </a:prstGeom>
        </p:spPr>
        <p:txBody>
          <a:bodyPr wrap="square">
            <a:spAutoFit/>
          </a:bodyPr>
          <a:lstStyle/>
          <a:p>
            <a:pPr algn="ctr">
              <a:defRPr/>
            </a:pPr>
            <a:r>
              <a:rPr lang="en-US" sz="4500" b="1" kern="0" dirty="0">
                <a:solidFill>
                  <a:srgbClr val="00853E"/>
                </a:solidFill>
                <a:cs typeface="Arial" panose="020B0604020202020204" pitchFamily="34" charset="0"/>
              </a:rPr>
              <a:t>Payroll Information</a:t>
            </a:r>
          </a:p>
        </p:txBody>
      </p:sp>
      <p:cxnSp>
        <p:nvCxnSpPr>
          <p:cNvPr id="6" name="Straight Connector 5">
            <a:extLst>
              <a:ext uri="{FF2B5EF4-FFF2-40B4-BE49-F238E27FC236}">
                <a16:creationId xmlns:a16="http://schemas.microsoft.com/office/drawing/2014/main" id="{3119C8C7-4950-4B56-9DD0-C9A1080B7165}"/>
              </a:ext>
            </a:extLst>
          </p:cNvPr>
          <p:cNvCxnSpPr/>
          <p:nvPr/>
        </p:nvCxnSpPr>
        <p:spPr>
          <a:xfrm>
            <a:off x="2496516" y="1476291"/>
            <a:ext cx="6564702" cy="0"/>
          </a:xfrm>
          <a:prstGeom prst="line">
            <a:avLst/>
          </a:prstGeom>
          <a:ln w="19050">
            <a:solidFill>
              <a:srgbClr val="077B3B"/>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0281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7CEC31-6AB2-44A3-8663-C9D9FD7ACE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3851" y="857571"/>
            <a:ext cx="9144574" cy="5143179"/>
          </a:xfrm>
          <a:prstGeom prst="rect">
            <a:avLst/>
          </a:prstGeom>
        </p:spPr>
      </p:pic>
    </p:spTree>
    <p:extLst>
      <p:ext uri="{BB962C8B-B14F-4D97-AF65-F5344CB8AC3E}">
        <p14:creationId xmlns:p14="http://schemas.microsoft.com/office/powerpoint/2010/main" val="3021124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10929</TotalTime>
  <Words>2000</Words>
  <Application>Microsoft Office PowerPoint</Application>
  <PresentationFormat>Widescreen</PresentationFormat>
  <Paragraphs>278</Paragraphs>
  <Slides>26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Regular</vt:lpstr>
      <vt:lpstr>Cambria</vt:lpstr>
      <vt:lpstr>Helvetica</vt:lpstr>
      <vt:lpstr>Impact</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Clayton</dc:creator>
  <cp:lastModifiedBy>Liles, Terri</cp:lastModifiedBy>
  <cp:revision>137</cp:revision>
  <cp:lastPrinted>2019-10-14T17:07:34Z</cp:lastPrinted>
  <dcterms:created xsi:type="dcterms:W3CDTF">2019-07-08T18:39:15Z</dcterms:created>
  <dcterms:modified xsi:type="dcterms:W3CDTF">2021-08-12T19:24:06Z</dcterms:modified>
</cp:coreProperties>
</file>