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7" r:id="rId2"/>
    <p:sldId id="297" r:id="rId3"/>
    <p:sldId id="305" r:id="rId4"/>
    <p:sldId id="282" r:id="rId5"/>
    <p:sldId id="306" r:id="rId6"/>
    <p:sldId id="308" r:id="rId7"/>
    <p:sldId id="298" r:id="rId8"/>
    <p:sldId id="307" r:id="rId9"/>
    <p:sldId id="299" r:id="rId10"/>
    <p:sldId id="300" r:id="rId11"/>
    <p:sldId id="301" r:id="rId12"/>
    <p:sldId id="296" r:id="rId13"/>
  </p:sldIdLst>
  <p:sldSz cx="9144000" cy="6858000" type="letter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39A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14" autoAdjust="0"/>
    <p:restoredTop sz="94613" autoAdjust="0"/>
  </p:normalViewPr>
  <p:slideViewPr>
    <p:cSldViewPr snapToGrid="0" snapToObjects="1">
      <p:cViewPr varScale="1">
        <p:scale>
          <a:sx n="104" d="100"/>
          <a:sy n="104" d="100"/>
        </p:scale>
        <p:origin x="205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-317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64EF453-3529-3A42-AFF9-BCD2FFAC1A61}" type="datetime1">
              <a:rPr lang="en-US" smtClean="0"/>
              <a:pPr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7A604AE-607F-1748-AF38-31532CAE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282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D129D3E-CA85-604F-9237-1D681A07E52F}" type="datetime1">
              <a:rPr lang="en-US" smtClean="0"/>
              <a:pPr/>
              <a:t>3/16/2021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61AB768-8DD1-0841-B818-06F39B1574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364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 userDrawn="1"/>
        </p:nvSpPr>
        <p:spPr>
          <a:xfrm>
            <a:off x="3175000" y="809625"/>
            <a:ext cx="5540374" cy="15398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chemeClr val="bg1"/>
                </a:solidFill>
                <a:latin typeface="Arial"/>
                <a:cs typeface="Arial"/>
              </a:rPr>
              <a:t>Title Here</a:t>
            </a:r>
            <a:endParaRPr lang="en-US" sz="8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ext Placeholder 1"/>
          <p:cNvSpPr txBox="1">
            <a:spLocks/>
          </p:cNvSpPr>
          <p:nvPr userDrawn="1"/>
        </p:nvSpPr>
        <p:spPr>
          <a:xfrm>
            <a:off x="3175000" y="2660650"/>
            <a:ext cx="5540374" cy="15398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  <a:latin typeface="Arial"/>
                <a:cs typeface="Arial"/>
              </a:rPr>
              <a:t>Subtitle</a:t>
            </a:r>
          </a:p>
        </p:txBody>
      </p:sp>
      <p:sp>
        <p:nvSpPr>
          <p:cNvPr id="4" name="Text Placeholder 1"/>
          <p:cNvSpPr txBox="1">
            <a:spLocks/>
          </p:cNvSpPr>
          <p:nvPr userDrawn="1"/>
        </p:nvSpPr>
        <p:spPr>
          <a:xfrm>
            <a:off x="3175000" y="4670425"/>
            <a:ext cx="5540374" cy="15398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Name</a:t>
            </a:r>
            <a:b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Date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2439" y="809625"/>
            <a:ext cx="8242935" cy="4794250"/>
          </a:xfrm>
        </p:spPr>
        <p:txBody>
          <a:bodyPr/>
          <a:lstStyle/>
          <a:p>
            <a:pPr algn="ctr"/>
            <a:r>
              <a:rPr lang="en-US" sz="3200" b="1" dirty="0"/>
              <a:t>Header 1</a:t>
            </a:r>
          </a:p>
          <a:p>
            <a:r>
              <a:rPr lang="en-US" dirty="0">
                <a:solidFill>
                  <a:schemeClr val="tx1"/>
                </a:solidFill>
              </a:rPr>
              <a:t>Header 2</a:t>
            </a:r>
          </a:p>
          <a:p>
            <a:pPr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content</a:t>
            </a:r>
          </a:p>
          <a:p>
            <a:pPr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content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Header 2</a:t>
            </a:r>
          </a:p>
          <a:p>
            <a:pPr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content</a:t>
            </a:r>
          </a:p>
          <a:p>
            <a:pPr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content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2439" y="809625"/>
            <a:ext cx="8242935" cy="4794250"/>
          </a:xfrm>
        </p:spPr>
        <p:txBody>
          <a:bodyPr/>
          <a:lstStyle/>
          <a:p>
            <a:pPr algn="ctr"/>
            <a:r>
              <a:rPr lang="en-US" sz="3200" b="1" dirty="0"/>
              <a:t>Header 1</a:t>
            </a:r>
          </a:p>
          <a:p>
            <a:r>
              <a:rPr lang="en-US" dirty="0">
                <a:solidFill>
                  <a:schemeClr val="tx1"/>
                </a:solidFill>
              </a:rPr>
              <a:t>Header 2</a:t>
            </a:r>
          </a:p>
          <a:p>
            <a:pPr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content</a:t>
            </a:r>
          </a:p>
          <a:p>
            <a:pPr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content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Header 2</a:t>
            </a:r>
          </a:p>
          <a:p>
            <a:pPr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content</a:t>
            </a:r>
          </a:p>
          <a:p>
            <a:pPr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content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0DC88-A45C-D846-9DB2-9AB10CF008B0}" type="datetime1">
              <a:rPr lang="en-US" smtClean="0"/>
              <a:pPr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C76B-B62B-E041-BECA-E1452F308E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2717-3203-4F43-9C26-6F9A9CB87B5D}" type="datetime1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C76B-B62B-E041-BECA-E1452F308E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D6DE-B9D6-6C48-B331-E83074B6D0C5}" type="datetime1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C76B-B62B-E041-BECA-E1452F308E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52B56-09E1-FC4E-81B2-3449090A922F}" type="datetime1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4C76B-B62B-E041-BECA-E1452F308E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54" r:id="rId3"/>
    <p:sldLayoutId id="2147483649" r:id="rId4"/>
    <p:sldLayoutId id="2147483657" r:id="rId5"/>
    <p:sldLayoutId id="2147483658" r:id="rId6"/>
    <p:sldLayoutId id="2147483659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nnie.Garcia@unt.ed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nnie.Garcia@unt.ed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paa.unt.edu/fs" TargetMode="External"/><Relationship Id="rId4" Type="http://schemas.openxmlformats.org/officeDocument/2006/relationships/hyperlink" Target="mailto:faculty.success@unt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3226086" y="1352550"/>
            <a:ext cx="5540374" cy="15398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Arial"/>
                <a:cs typeface="Arial"/>
              </a:rPr>
              <a:t>Mentoring Grant Workshop</a:t>
            </a:r>
            <a:endParaRPr lang="en-US" sz="4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3175000" y="3139440"/>
            <a:ext cx="5540374" cy="15398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3175000" y="5173345"/>
            <a:ext cx="5540374" cy="15017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Office for Faculty Success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(940) 565-3987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0220" y="3802051"/>
            <a:ext cx="549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August 27, 2021</a:t>
            </a:r>
          </a:p>
        </p:txBody>
      </p:sp>
    </p:spTree>
    <p:extLst>
      <p:ext uri="{BB962C8B-B14F-4D97-AF65-F5344CB8AC3E}">
        <p14:creationId xmlns:p14="http://schemas.microsoft.com/office/powerpoint/2010/main" val="2318209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1588"/>
            <a:ext cx="9144000" cy="830997"/>
          </a:xfrm>
          <a:prstGeom prst="rect">
            <a:avLst/>
          </a:prstGeom>
          <a:solidFill>
            <a:srgbClr val="139A29"/>
          </a:soli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Mid-Year Report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(Friday, February 4, 2022)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1" y="842872"/>
            <a:ext cx="8229600" cy="51090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	Identify key challenges in achieving expected goals. 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	List new goals or activities based on experiences.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Summary of spending to date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	What specific follow-up actions do you plan to take?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63" y="5597335"/>
            <a:ext cx="82296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solidFill>
                  <a:srgbClr val="FF0000"/>
                </a:solidFill>
                <a:latin typeface="Arial"/>
                <a:cs typeface="Arial"/>
              </a:rPr>
              <a:t>One page summary submitted to </a:t>
            </a:r>
            <a:r>
              <a:rPr lang="en-US" sz="2400" i="1" dirty="0">
                <a:solidFill>
                  <a:srgbClr val="FF0000"/>
                </a:solidFill>
                <a:latin typeface="Arial"/>
                <a:cs typeface="Arial"/>
                <a:hlinkClick r:id="rId3"/>
              </a:rPr>
              <a:t>annie.Garcia@unt.edu</a:t>
            </a:r>
            <a:r>
              <a:rPr lang="en-US" sz="2400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7291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5" y="1588"/>
            <a:ext cx="9144000" cy="830262"/>
          </a:xfrm>
          <a:prstGeom prst="rect">
            <a:avLst/>
          </a:prstGeom>
          <a:solidFill>
            <a:srgbClr val="139A29"/>
          </a:soli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Final Report 			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(Friday, October 7, 2022)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1638" y="1049338"/>
            <a:ext cx="8229600" cy="4678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8925" indent="-288925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Description of Activities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8925" indent="-288925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Outcomes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8925" indent="-288925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Challenges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8925" indent="-288925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Budget Summary (Excel File)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									</a:t>
            </a:r>
            <a:endParaRPr lang="en-US" sz="28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90575" y="5391150"/>
            <a:ext cx="760361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FF0000"/>
                </a:solidFill>
                <a:latin typeface="Arial" panose="020B0604020202020204" pitchFamily="34" charset="0"/>
              </a:rPr>
              <a:t>Summary submitted to </a:t>
            </a:r>
            <a:r>
              <a:rPr lang="en-US" altLang="en-US" sz="2400" i="1" dirty="0">
                <a:solidFill>
                  <a:srgbClr val="FF0000"/>
                </a:solidFill>
                <a:latin typeface="Arial" panose="020B0604020202020204" pitchFamily="34" charset="0"/>
                <a:hlinkClick r:id="rId3"/>
              </a:rPr>
              <a:t>annie.Garcia@unt.edu</a:t>
            </a:r>
            <a:r>
              <a:rPr lang="en-US" altLang="en-US" sz="24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98369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3630168" y="2345817"/>
            <a:ext cx="5085206" cy="12294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  <a:latin typeface="Arial"/>
                <a:cs typeface="Arial"/>
              </a:rPr>
              <a:t>Questions?</a:t>
            </a:r>
            <a:endParaRPr lang="en-US" sz="6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7800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22771" y="2188210"/>
            <a:ext cx="85328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008000"/>
                </a:solidFill>
                <a:latin typeface="Brush Script MT" panose="03060802040406070304" pitchFamily="66" charset="0"/>
              </a:rPr>
              <a:t>Introducing Our Award Winners </a:t>
            </a:r>
          </a:p>
        </p:txBody>
      </p:sp>
    </p:spTree>
    <p:extLst>
      <p:ext uri="{BB962C8B-B14F-4D97-AF65-F5344CB8AC3E}">
        <p14:creationId xmlns:p14="http://schemas.microsoft.com/office/powerpoint/2010/main" val="1846889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2005013" y="558800"/>
            <a:ext cx="4960937" cy="4532313"/>
            <a:chOff x="2005014" y="1219200"/>
            <a:chExt cx="4960937" cy="4532313"/>
          </a:xfrm>
        </p:grpSpPr>
        <p:sp>
          <p:nvSpPr>
            <p:cNvPr id="4" name="Rounded Rectangle 3"/>
            <p:cNvSpPr/>
            <p:nvPr/>
          </p:nvSpPr>
          <p:spPr>
            <a:xfrm rot="473152">
              <a:off x="5233989" y="3636963"/>
              <a:ext cx="1365250" cy="508000"/>
            </a:xfrm>
            <a:prstGeom prst="roundRect">
              <a:avLst>
                <a:gd name="adj" fmla="val 1984"/>
              </a:avLst>
            </a:pr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008000"/>
                  </a:solidFill>
                </a:rPr>
                <a:t>Compliance</a:t>
              </a:r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3816351" y="4924425"/>
              <a:ext cx="1322388" cy="827088"/>
            </a:xfrm>
            <a:prstGeom prst="triangle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 rot="377249">
              <a:off x="2005014" y="4143375"/>
              <a:ext cx="4960937" cy="80962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139A2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Outcomes-------------  Budget 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 rot="21062255">
              <a:off x="2794001" y="3340100"/>
              <a:ext cx="1365250" cy="506413"/>
            </a:xfrm>
            <a:prstGeom prst="roundRect">
              <a:avLst>
                <a:gd name="adj" fmla="val 1984"/>
              </a:avLst>
            </a:pr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006600"/>
                  </a:solidFill>
                </a:rPr>
                <a:t>Promoting Diversity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481264" y="2697163"/>
              <a:ext cx="1365250" cy="506412"/>
            </a:xfrm>
            <a:prstGeom prst="roundRect">
              <a:avLst>
                <a:gd name="adj" fmla="val 1984"/>
              </a:avLst>
            </a:prstGeom>
            <a:solidFill>
              <a:srgbClr val="CCFF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6600"/>
                  </a:solidFill>
                </a:rPr>
                <a:t>Developing Networks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 rot="847700">
              <a:off x="5233989" y="3057525"/>
              <a:ext cx="1365250" cy="506413"/>
            </a:xfrm>
            <a:prstGeom prst="roundRect">
              <a:avLst>
                <a:gd name="adj" fmla="val 1984"/>
              </a:avLst>
            </a:prstGeom>
            <a:solidFill>
              <a:srgbClr val="CCFF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Record keeping	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 rot="532962">
              <a:off x="2278064" y="1927225"/>
              <a:ext cx="1365250" cy="508000"/>
            </a:xfrm>
            <a:prstGeom prst="roundRect">
              <a:avLst>
                <a:gd name="adj" fmla="val 1984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/>
                <a:t>Supporting Teaching &amp; Research Efforts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 rot="21295740">
              <a:off x="5124451" y="2259013"/>
              <a:ext cx="1365250" cy="506412"/>
            </a:xfrm>
            <a:prstGeom prst="roundRect">
              <a:avLst>
                <a:gd name="adj" fmla="val 1984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/>
                <a:t>Expenditures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406651" y="1219200"/>
              <a:ext cx="1365250" cy="506413"/>
            </a:xfrm>
            <a:prstGeom prst="roundRect">
              <a:avLst>
                <a:gd name="adj" fmla="val 1984"/>
              </a:avLst>
            </a:prstGeom>
            <a:solidFill>
              <a:srgbClr val="CCFF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006600"/>
                  </a:solidFill>
                </a:rPr>
                <a:t>Gaining Institutional Knowledge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 rot="532962">
              <a:off x="5113339" y="1476375"/>
              <a:ext cx="1365250" cy="506413"/>
            </a:xfrm>
            <a:prstGeom prst="roundRect">
              <a:avLst>
                <a:gd name="adj" fmla="val 1984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6600"/>
                  </a:solidFill>
                </a:rPr>
                <a:t>Accountability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977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2336" y="1106234"/>
            <a:ext cx="8549640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Faculty Travel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(covers food, hotel, air, ground transportation, conference fees)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Food &amp; Operation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(food and operating expenses when you are on campus)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Consultant Services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(writing coach, editorial service, virtual mentor)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Non-Employee Honoraria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(speaker fees)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Payroll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(can only be used to pay CURRENT UNT students at approved rates)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(as approved)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0"/>
            <a:ext cx="9144000" cy="584200"/>
          </a:xfrm>
          <a:prstGeom prst="rect">
            <a:avLst/>
          </a:prstGeom>
          <a:solidFill>
            <a:srgbClr val="139A29"/>
          </a:soli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Approved Expenditure Categories Include:</a:t>
            </a:r>
          </a:p>
        </p:txBody>
      </p:sp>
    </p:spTree>
    <p:extLst>
      <p:ext uri="{BB962C8B-B14F-4D97-AF65-F5344CB8AC3E}">
        <p14:creationId xmlns:p14="http://schemas.microsoft.com/office/powerpoint/2010/main" val="2878192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139A29"/>
          </a:solidFill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/>
                <a:cs typeface="Arial"/>
              </a:rPr>
              <a:t>Accountability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775" y="1116013"/>
            <a:ext cx="8229600" cy="4248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8925" indent="-288925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>
                <a:latin typeface="Arial"/>
                <a:cs typeface="Arial"/>
              </a:rPr>
              <a:t>The Primary Contact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has </a:t>
            </a:r>
            <a:r>
              <a:rPr lang="en-US" sz="2800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ultimate responsibility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for ensuring that all expenditures charged to the program are correct. 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8925" indent="-288925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Approval of expenditures should go through normal departmental procedures. 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8925" indent="-288925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Maintain spreadsheet with expenditures. 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6528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139A29"/>
          </a:solidFill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/>
                <a:cs typeface="Arial"/>
              </a:rPr>
              <a:t>Budget Reporting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609867"/>
              </p:ext>
            </p:extLst>
          </p:nvPr>
        </p:nvGraphicFramePr>
        <p:xfrm>
          <a:off x="1086470" y="831850"/>
          <a:ext cx="7056784" cy="5002414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55307">
                  <a:extLst>
                    <a:ext uri="{9D8B030D-6E8A-4147-A177-3AD203B41FA5}">
                      <a16:colId xmlns:a16="http://schemas.microsoft.com/office/drawing/2014/main" val="1583701384"/>
                    </a:ext>
                  </a:extLst>
                </a:gridCol>
                <a:gridCol w="794644">
                  <a:extLst>
                    <a:ext uri="{9D8B030D-6E8A-4147-A177-3AD203B41FA5}">
                      <a16:colId xmlns:a16="http://schemas.microsoft.com/office/drawing/2014/main" val="459393525"/>
                    </a:ext>
                  </a:extLst>
                </a:gridCol>
                <a:gridCol w="932843">
                  <a:extLst>
                    <a:ext uri="{9D8B030D-6E8A-4147-A177-3AD203B41FA5}">
                      <a16:colId xmlns:a16="http://schemas.microsoft.com/office/drawing/2014/main" val="4247155257"/>
                    </a:ext>
                  </a:extLst>
                </a:gridCol>
                <a:gridCol w="1024976">
                  <a:extLst>
                    <a:ext uri="{9D8B030D-6E8A-4147-A177-3AD203B41FA5}">
                      <a16:colId xmlns:a16="http://schemas.microsoft.com/office/drawing/2014/main" val="3876735237"/>
                    </a:ext>
                  </a:extLst>
                </a:gridCol>
                <a:gridCol w="1338802">
                  <a:extLst>
                    <a:ext uri="{9D8B030D-6E8A-4147-A177-3AD203B41FA5}">
                      <a16:colId xmlns:a16="http://schemas.microsoft.com/office/drawing/2014/main" val="2470052895"/>
                    </a:ext>
                  </a:extLst>
                </a:gridCol>
                <a:gridCol w="820556">
                  <a:extLst>
                    <a:ext uri="{9D8B030D-6E8A-4147-A177-3AD203B41FA5}">
                      <a16:colId xmlns:a16="http://schemas.microsoft.com/office/drawing/2014/main" val="2799579508"/>
                    </a:ext>
                  </a:extLst>
                </a:gridCol>
                <a:gridCol w="889656">
                  <a:extLst>
                    <a:ext uri="{9D8B030D-6E8A-4147-A177-3AD203B41FA5}">
                      <a16:colId xmlns:a16="http://schemas.microsoft.com/office/drawing/2014/main" val="4046821071"/>
                    </a:ext>
                  </a:extLst>
                </a:gridCol>
              </a:tblGrid>
              <a:tr h="347235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MENTORING GRANT EXPENDITURES FOR FY18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extLst>
                  <a:ext uri="{0D108BD9-81ED-4DB2-BD59-A6C34878D82A}">
                    <a16:rowId xmlns:a16="http://schemas.microsoft.com/office/drawing/2014/main" val="4033074165"/>
                  </a:ext>
                </a:extLst>
              </a:tr>
              <a:tr h="10979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DESCRIPTION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TRAVEL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OPERATING &amp; FOOD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CONSULTANT SERVICES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SPEAKER FEES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PAYROLL (CURRENT UNT STUDENTS)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OTHER (AS APPROVED)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extLst>
                  <a:ext uri="{0D108BD9-81ED-4DB2-BD59-A6C34878D82A}">
                    <a16:rowId xmlns:a16="http://schemas.microsoft.com/office/drawing/2014/main" val="1286993535"/>
                  </a:ext>
                </a:extLst>
              </a:tr>
              <a:tr h="17566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extLst>
                  <a:ext uri="{0D108BD9-81ED-4DB2-BD59-A6C34878D82A}">
                    <a16:rowId xmlns:a16="http://schemas.microsoft.com/office/drawing/2014/main" val="1682711874"/>
                  </a:ext>
                </a:extLst>
              </a:tr>
              <a:tr h="17566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extLst>
                  <a:ext uri="{0D108BD9-81ED-4DB2-BD59-A6C34878D82A}">
                    <a16:rowId xmlns:a16="http://schemas.microsoft.com/office/drawing/2014/main" val="1611124407"/>
                  </a:ext>
                </a:extLst>
              </a:tr>
              <a:tr h="17566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extLst>
                  <a:ext uri="{0D108BD9-81ED-4DB2-BD59-A6C34878D82A}">
                    <a16:rowId xmlns:a16="http://schemas.microsoft.com/office/drawing/2014/main" val="2811043163"/>
                  </a:ext>
                </a:extLst>
              </a:tr>
              <a:tr h="17566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extLst>
                  <a:ext uri="{0D108BD9-81ED-4DB2-BD59-A6C34878D82A}">
                    <a16:rowId xmlns:a16="http://schemas.microsoft.com/office/drawing/2014/main" val="3598898968"/>
                  </a:ext>
                </a:extLst>
              </a:tr>
              <a:tr h="17566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extLst>
                  <a:ext uri="{0D108BD9-81ED-4DB2-BD59-A6C34878D82A}">
                    <a16:rowId xmlns:a16="http://schemas.microsoft.com/office/drawing/2014/main" val="2702582609"/>
                  </a:ext>
                </a:extLst>
              </a:tr>
              <a:tr h="17566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extLst>
                  <a:ext uri="{0D108BD9-81ED-4DB2-BD59-A6C34878D82A}">
                    <a16:rowId xmlns:a16="http://schemas.microsoft.com/office/drawing/2014/main" val="3750465964"/>
                  </a:ext>
                </a:extLst>
              </a:tr>
              <a:tr h="17566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extLst>
                  <a:ext uri="{0D108BD9-81ED-4DB2-BD59-A6C34878D82A}">
                    <a16:rowId xmlns:a16="http://schemas.microsoft.com/office/drawing/2014/main" val="4279846136"/>
                  </a:ext>
                </a:extLst>
              </a:tr>
              <a:tr h="17566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extLst>
                  <a:ext uri="{0D108BD9-81ED-4DB2-BD59-A6C34878D82A}">
                    <a16:rowId xmlns:a16="http://schemas.microsoft.com/office/drawing/2014/main" val="905034975"/>
                  </a:ext>
                </a:extLst>
              </a:tr>
              <a:tr h="17566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extLst>
                  <a:ext uri="{0D108BD9-81ED-4DB2-BD59-A6C34878D82A}">
                    <a16:rowId xmlns:a16="http://schemas.microsoft.com/office/drawing/2014/main" val="3406131699"/>
                  </a:ext>
                </a:extLst>
              </a:tr>
              <a:tr h="17566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extLst>
                  <a:ext uri="{0D108BD9-81ED-4DB2-BD59-A6C34878D82A}">
                    <a16:rowId xmlns:a16="http://schemas.microsoft.com/office/drawing/2014/main" val="1011899281"/>
                  </a:ext>
                </a:extLst>
              </a:tr>
              <a:tr h="17566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extLst>
                  <a:ext uri="{0D108BD9-81ED-4DB2-BD59-A6C34878D82A}">
                    <a16:rowId xmlns:a16="http://schemas.microsoft.com/office/drawing/2014/main" val="2576408000"/>
                  </a:ext>
                </a:extLst>
              </a:tr>
              <a:tr h="17566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extLst>
                  <a:ext uri="{0D108BD9-81ED-4DB2-BD59-A6C34878D82A}">
                    <a16:rowId xmlns:a16="http://schemas.microsoft.com/office/drawing/2014/main" val="3604383740"/>
                  </a:ext>
                </a:extLst>
              </a:tr>
              <a:tr h="17566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extLst>
                  <a:ext uri="{0D108BD9-81ED-4DB2-BD59-A6C34878D82A}">
                    <a16:rowId xmlns:a16="http://schemas.microsoft.com/office/drawing/2014/main" val="513816838"/>
                  </a:ext>
                </a:extLst>
              </a:tr>
              <a:tr h="17566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extLst>
                  <a:ext uri="{0D108BD9-81ED-4DB2-BD59-A6C34878D82A}">
                    <a16:rowId xmlns:a16="http://schemas.microsoft.com/office/drawing/2014/main" val="792789114"/>
                  </a:ext>
                </a:extLst>
              </a:tr>
              <a:tr h="2195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- 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   - 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     - 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               - 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- 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  - 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extLst>
                  <a:ext uri="{0D108BD9-81ED-4DB2-BD59-A6C34878D82A}">
                    <a16:rowId xmlns:a16="http://schemas.microsoft.com/office/drawing/2014/main" val="3065797535"/>
                  </a:ext>
                </a:extLst>
              </a:tr>
              <a:tr h="2195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Budget Amount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extLst>
                  <a:ext uri="{0D108BD9-81ED-4DB2-BD59-A6C34878D82A}">
                    <a16:rowId xmlns:a16="http://schemas.microsoft.com/office/drawing/2014/main" val="334799215"/>
                  </a:ext>
                </a:extLst>
              </a:tr>
              <a:tr h="439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Expenditure Total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-  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extLst>
                  <a:ext uri="{0D108BD9-81ED-4DB2-BD59-A6C34878D82A}">
                    <a16:rowId xmlns:a16="http://schemas.microsoft.com/office/drawing/2014/main" val="971481621"/>
                  </a:ext>
                </a:extLst>
              </a:tr>
              <a:tr h="2195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Balance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-  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7" marR="7947" marT="7947" marB="0" anchor="b"/>
                </a:tc>
                <a:extLst>
                  <a:ext uri="{0D108BD9-81ED-4DB2-BD59-A6C34878D82A}">
                    <a16:rowId xmlns:a16="http://schemas.microsoft.com/office/drawing/2014/main" val="1259465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471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  <a:solidFill>
            <a:srgbClr val="139A2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When in doubt…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		</a:t>
            </a:r>
            <a:r>
              <a:rPr lang="en-US" sz="4000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ASK</a:t>
            </a:r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 </a:t>
            </a: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your departmental assistant, chair, or dean. </a:t>
            </a:r>
            <a:endParaRPr lang="en-US" sz="4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charset="0"/>
            </a:endParaRPr>
          </a:p>
        </p:txBody>
      </p:sp>
      <p:pic>
        <p:nvPicPr>
          <p:cNvPr id="10" name="Picture 9" descr="En Forma para Formar: Técnica: redirigir preguntas y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896" y="2688336"/>
            <a:ext cx="3584448" cy="358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1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88"/>
            <a:ext cx="9229725" cy="830262"/>
          </a:xfrm>
          <a:prstGeom prst="rect">
            <a:avLst/>
          </a:prstGeom>
          <a:solidFill>
            <a:srgbClr val="139A29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Important Dates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6344" y="1179576"/>
            <a:ext cx="822045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Grant activities must be completed within the project beginning and ending dates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(October 1, 2021 -  July 31, 2022)</a:t>
            </a:r>
            <a:b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</a:b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Promotional Material for Website 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(September 10, 2021)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Mid-Year Report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(February 4, 2022)</a:t>
            </a:r>
            <a:br>
              <a:rPr lang="en-US" sz="2400" dirty="0">
                <a:solidFill>
                  <a:srgbClr val="C00000"/>
                </a:solidFill>
                <a:latin typeface="Arial"/>
                <a:cs typeface="Arial"/>
              </a:rPr>
            </a:br>
            <a:endParaRPr lang="en-US" sz="2400" dirty="0">
              <a:solidFill>
                <a:srgbClr val="C00000"/>
              </a:solidFill>
              <a:latin typeface="Arial"/>
              <a:cs typeface="Arial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Final Report</a:t>
            </a:r>
            <a:br>
              <a:rPr lang="en-US" sz="2400" dirty="0">
                <a:solidFill>
                  <a:srgbClr val="C00000"/>
                </a:solidFill>
                <a:latin typeface="Arial"/>
                <a:cs typeface="Arial"/>
              </a:rPr>
            </a:br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(October 7, 2022)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6890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398" y="738874"/>
            <a:ext cx="3739898" cy="2804924"/>
          </a:xfrm>
          <a:prstGeom prst="rect">
            <a:avLst/>
          </a:prstGeom>
          <a:ln w="228600" cap="sq" cmpd="thickThin">
            <a:solidFill>
              <a:srgbClr val="139A2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5870448" y="1541171"/>
            <a:ext cx="25948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139A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Leveraging Our Work</a:t>
            </a:r>
            <a:endParaRPr lang="en-US" sz="3600" dirty="0">
              <a:solidFill>
                <a:srgbClr val="139A29"/>
              </a:solidFill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804670" y="3914712"/>
            <a:ext cx="7859715" cy="8048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139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short paragraph of project for website by September 10th to </a:t>
            </a:r>
            <a:r>
              <a:rPr lang="en-US" altLang="en-US" sz="2800" dirty="0">
                <a:solidFill>
                  <a:srgbClr val="139A29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faculty.success@unt.edu</a:t>
            </a:r>
            <a:r>
              <a:rPr lang="en-US" altLang="en-US" sz="2800" dirty="0">
                <a:solidFill>
                  <a:srgbClr val="139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139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Document, document, document</a:t>
            </a:r>
          </a:p>
          <a:p>
            <a:pPr marL="0" indent="0">
              <a:buNone/>
            </a:pPr>
            <a:endParaRPr lang="en-US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000" dirty="0">
                <a:hlinkClick r:id="rId5"/>
              </a:rPr>
              <a:t>Faculty Success | Office of the Provost (unt.edu)</a:t>
            </a:r>
            <a:endParaRPr lang="en-US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185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139A29"/>
            </a:solidFill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1677</TotalTime>
  <Words>538</Words>
  <Application>Microsoft Office PowerPoint</Application>
  <PresentationFormat>Letter Paper (8.5x11 in)</PresentationFormat>
  <Paragraphs>176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Brush Script MT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Young, Kit</dc:creator>
  <cp:lastModifiedBy>Garcia, Annie</cp:lastModifiedBy>
  <cp:revision>71</cp:revision>
  <cp:lastPrinted>2017-09-22T14:40:46Z</cp:lastPrinted>
  <dcterms:created xsi:type="dcterms:W3CDTF">2010-11-22T21:44:58Z</dcterms:created>
  <dcterms:modified xsi:type="dcterms:W3CDTF">2021-03-16T23:41:15Z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