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298" r:id="rId3"/>
    <p:sldId id="299" r:id="rId4"/>
    <p:sldId id="318" r:id="rId5"/>
    <p:sldId id="321" r:id="rId6"/>
    <p:sldId id="319" r:id="rId7"/>
    <p:sldId id="322" r:id="rId8"/>
    <p:sldId id="301" r:id="rId9"/>
    <p:sldId id="305" r:id="rId10"/>
    <p:sldId id="306" r:id="rId11"/>
    <p:sldId id="307" r:id="rId12"/>
    <p:sldId id="311" r:id="rId13"/>
    <p:sldId id="312" r:id="rId14"/>
    <p:sldId id="313" r:id="rId15"/>
    <p:sldId id="314" r:id="rId16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39A29"/>
    <a:srgbClr val="AAAAA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4613" autoAdjust="0"/>
  </p:normalViewPr>
  <p:slideViewPr>
    <p:cSldViewPr snapToGrid="0" snapToObjects="1">
      <p:cViewPr varScale="1">
        <p:scale>
          <a:sx n="69" d="100"/>
          <a:sy n="69" d="100"/>
        </p:scale>
        <p:origin x="1740" y="6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7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 userDrawn="1"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Title Here</a:t>
            </a:r>
            <a:endParaRPr lang="en-US" sz="8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Subtitle</a:t>
            </a:r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/>
              <a:t>Header 1</a:t>
            </a: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/>
              <a:t>Header 1</a:t>
            </a: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4" r:id="rId3"/>
    <p:sldLayoutId id="2147483649" r:id="rId4"/>
    <p:sldLayoutId id="2147483657" r:id="rId5"/>
    <p:sldLayoutId id="2147483658" r:id="rId6"/>
    <p:sldLayoutId id="2147483659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724538" y="2384942"/>
            <a:ext cx="6120881" cy="21782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latin typeface="Baskerville Old Face" panose="02020602080505020303" pitchFamily="18" charset="0"/>
                <a:cs typeface="Arial"/>
              </a:rPr>
              <a:t>UNT Lecturers and Clinical Faculty: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0"/>
                <a:cs typeface="Arial"/>
              </a:rPr>
              <a:t>Path to Promotion</a:t>
            </a:r>
            <a:endParaRPr lang="en-US" sz="3600" dirty="0">
              <a:solidFill>
                <a:schemeClr val="bg1"/>
              </a:solidFill>
              <a:latin typeface="Baskerville Old Face" panose="02020602080505020303" pitchFamily="18" charset="0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143374" y="4864942"/>
            <a:ext cx="4572000" cy="7705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Baskerville Old Face" panose="02020602080505020303" pitchFamily="18" charset="0"/>
                <a:cs typeface="Arial"/>
              </a:rPr>
              <a:t>January 28,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35" y="524044"/>
            <a:ext cx="1586205" cy="15215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820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86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Service and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732" y="906101"/>
            <a:ext cx="7992533" cy="44935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prstClr val="black"/>
                </a:solidFill>
              </a:rPr>
              <a:t>Evidence to assess the quality of service and engagement may include: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Demonstrated leadership and engagement in professional organizations, community-based initiatives, and University enterprises.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Support and mentoring of colleagues, including promoting the internal and external recognition of professional colleagues in support of institutional and disciplinary recognition, growth, and advancement.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Engagement in student recruitment, retention, and success.			           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7997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UNT Policy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06.007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86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Service and Engagement 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(cont’d)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732" y="1155483"/>
            <a:ext cx="7992533" cy="224676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Initiation and promotion of projects that advance the department, college, and/or University and improve their internal and external reputations.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Other evidence as defined by the unit (e.g., department or college).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" y="57864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UNT Policy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06.007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86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To Do’s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733" y="1143036"/>
            <a:ext cx="7992533" cy="4093428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Identify an achievable set of personal and professional goals </a:t>
            </a:r>
            <a:r>
              <a:rPr lang="en-US" sz="2600" dirty="0">
                <a:sym typeface="Wingdings"/>
              </a:rPr>
              <a:t>and develop a </a:t>
            </a:r>
            <a:r>
              <a:rPr lang="en-US" sz="2600" dirty="0"/>
              <a:t>realistic plan to meet them.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Align your time with your department’s and UNT’s priorities. What can you contribute?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Time management: ensure that your goals are realistic and doable.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Meet often with your chair and members of your unit review committee.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Identify mentors for long-term success.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Develop a network of accountability and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4816" y="1"/>
            <a:ext cx="8695112" cy="1358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Dossier (VPAA-170a)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797" y="1303359"/>
            <a:ext cx="6154628" cy="48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4816" y="1"/>
            <a:ext cx="8695112" cy="2291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Approximate Timeline*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067" y="1434781"/>
            <a:ext cx="7992533" cy="3724096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dirty="0"/>
              <a:t>Early </a:t>
            </a:r>
            <a:r>
              <a:rPr lang="en-US" sz="2600" b="1" dirty="0">
                <a:solidFill>
                  <a:srgbClr val="009900"/>
                </a:solidFill>
              </a:rPr>
              <a:t>May</a:t>
            </a:r>
            <a:r>
              <a:rPr lang="en-US" sz="2600" dirty="0"/>
              <a:t>: Departments notify deans of possible promotion candidates</a:t>
            </a:r>
          </a:p>
          <a:p>
            <a:pPr marL="457200" indent="-457200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9900"/>
                </a:solidFill>
              </a:rPr>
              <a:t>May-August</a:t>
            </a:r>
            <a:r>
              <a:rPr lang="en-US" sz="2600" dirty="0"/>
              <a:t>: Candidate prepares dossier</a:t>
            </a:r>
          </a:p>
          <a:p>
            <a:pPr marL="457200" indent="-457200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dirty="0"/>
              <a:t>Late </a:t>
            </a:r>
            <a:r>
              <a:rPr lang="en-US" sz="2600" b="1" dirty="0">
                <a:solidFill>
                  <a:srgbClr val="009900"/>
                </a:solidFill>
              </a:rPr>
              <a:t>August</a:t>
            </a:r>
            <a:r>
              <a:rPr lang="en-US" sz="2600" dirty="0"/>
              <a:t>: Candidate submits dossier to chair</a:t>
            </a:r>
          </a:p>
          <a:p>
            <a:pPr marL="457200" indent="-457200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dirty="0"/>
              <a:t>Mid-October: Departmental recommendations go to dean</a:t>
            </a:r>
          </a:p>
          <a:p>
            <a:pPr marL="457200" indent="-457200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9900"/>
                </a:solidFill>
              </a:rPr>
              <a:t>January</a:t>
            </a:r>
            <a:r>
              <a:rPr lang="en-US" sz="2600" dirty="0"/>
              <a:t>: Dean’s recommendation goes to Provost</a:t>
            </a:r>
          </a:p>
          <a:p>
            <a:pPr marL="457200" indent="-457200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9900"/>
                </a:solidFill>
              </a:rPr>
              <a:t>Mid-Spring</a:t>
            </a:r>
            <a:r>
              <a:rPr lang="en-US" sz="2600" dirty="0"/>
              <a:t>: Provost’s decision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9916" y="4759718"/>
            <a:ext cx="836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Departmental and College deadlines </a:t>
            </a:r>
            <a:r>
              <a:rPr lang="en-US" sz="20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vary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be sure to check yours!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1067" y="5525663"/>
            <a:ext cx="836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Departmental and College deadlines can vary: be sure to check yours!</a:t>
            </a:r>
          </a:p>
        </p:txBody>
      </p:sp>
    </p:spTree>
    <p:extLst>
      <p:ext uri="{BB962C8B-B14F-4D97-AF65-F5344CB8AC3E}">
        <p14:creationId xmlns:p14="http://schemas.microsoft.com/office/powerpoint/2010/main" val="81314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14477" y="401216"/>
            <a:ext cx="7788347" cy="43786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Times New Roman"/>
              </a:rPr>
              <a:t>Promotion</a:t>
            </a:r>
          </a:p>
          <a:p>
            <a:pPr marL="457200" indent="-457200"/>
            <a:r>
              <a:rPr lang="en-US" dirty="0">
                <a:cs typeface="Times New Roman"/>
              </a:rPr>
              <a:t>We see this process as one of the most important steps any university can take.</a:t>
            </a:r>
          </a:p>
          <a:p>
            <a:pPr marL="0" indent="0">
              <a:buNone/>
            </a:pPr>
            <a:endParaRPr lang="en-US" dirty="0">
              <a:cs typeface="Times New Roman"/>
            </a:endParaRPr>
          </a:p>
          <a:p>
            <a:pPr>
              <a:buClr>
                <a:schemeClr val="tx1"/>
              </a:buClr>
              <a:buFont typeface="Baskerville Old Face" panose="02020602080505020303" pitchFamily="18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/>
              </a:rPr>
              <a:t>Goal: </a:t>
            </a:r>
            <a:r>
              <a:rPr lang="en-US" dirty="0">
                <a:cs typeface="Times New Roman"/>
              </a:rPr>
              <a:t>we want this process to be fair and as transparent as possible.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4816" y="1"/>
            <a:ext cx="8695112" cy="167933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Promotion and Annual Review Policies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958" y="1693378"/>
            <a:ext cx="74648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/>
              </a:rPr>
              <a:t>Non-Tenure Track Faculty Reappointment and Promotion Policy </a:t>
            </a:r>
            <a:r>
              <a:rPr lang="en-US" sz="3200" b="1" dirty="0">
                <a:cs typeface="Times New Roman"/>
              </a:rPr>
              <a:t>(06.005)</a:t>
            </a:r>
            <a:r>
              <a:rPr lang="en-US" sz="3200" dirty="0">
                <a:cs typeface="Times New Roman"/>
              </a:rPr>
              <a:t> and the Annual Review Policy </a:t>
            </a:r>
            <a:r>
              <a:rPr lang="en-US" sz="3200" b="1" dirty="0">
                <a:cs typeface="Times New Roman"/>
              </a:rPr>
              <a:t>(06.007) </a:t>
            </a:r>
            <a:r>
              <a:rPr lang="en-US" sz="3200" dirty="0">
                <a:cs typeface="Times New Roman"/>
              </a:rPr>
              <a:t>can help develop a framework towards success.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/>
              </a:rPr>
              <a:t>Be familiar with your own departments’ and colleges’ criteria, procedures, and deadlines. </a:t>
            </a:r>
          </a:p>
          <a:p>
            <a:pPr marL="914400"/>
            <a:endParaRPr lang="en-US" sz="3400" dirty="0">
              <a:latin typeface="Baskerville Old Face" panose="02020602080505020303" pitchFamily="18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8053553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1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9959" y="0"/>
            <a:ext cx="7627564" cy="155624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en-US" sz="6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University Promotion Criteria and Timing: Senior Lecturers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71327" y="1287244"/>
            <a:ext cx="74648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aseline="0" dirty="0">
                <a:solidFill>
                  <a:prstClr val="black"/>
                </a:solidFill>
                <a:cs typeface="Times New Roman"/>
              </a:rPr>
              <a:t>Excellence in teaching; sustained effectiveness in service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</a:rPr>
              <a:t>One should have at least 3 consecutive years (6 semesters) as a lecturer before applying. 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</a:rPr>
              <a:t>Professional experience may count.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</a:rPr>
              <a:t>Work with your chair to determine the opportune time for promotion.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baseline="0" dirty="0">
              <a:solidFill>
                <a:prstClr val="black"/>
              </a:solidFill>
              <a:latin typeface="Baskerville Old Face" panose="02020602080505020303" pitchFamily="18" charset="0"/>
              <a:cs typeface="Times New Roman"/>
            </a:endParaRPr>
          </a:p>
          <a:p>
            <a:pPr marL="9144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8053553" y="5159828"/>
            <a:ext cx="1073022" cy="1029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0907" y="2012487"/>
            <a:ext cx="280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9A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But: college rules can differ!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7997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UNT Policy 06.005</a:t>
            </a:r>
          </a:p>
        </p:txBody>
      </p:sp>
    </p:spTree>
    <p:extLst>
      <p:ext uri="{BB962C8B-B14F-4D97-AF65-F5344CB8AC3E}">
        <p14:creationId xmlns:p14="http://schemas.microsoft.com/office/powerpoint/2010/main" val="17658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126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University Promotion Criteria and Timing: Principal Lecturers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532" y="1275433"/>
            <a:ext cx="7992533" cy="4924425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cs typeface="Times New Roman"/>
              </a:rPr>
              <a:t>Sustained excellence in teaching and service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cs typeface="Times New Roman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Before applying, one should have 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at least 5 consecutive years (10 semesters) of full-time college-level teaching.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At least 3 years (6 semesters) at the rank of Senior Lecturer.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Professional experience may count.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Work with your chair to determine the opportune time for promotion.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solidFill>
                <a:prstClr val="black"/>
              </a:solidFill>
              <a:latin typeface="Baskerville Old Face" panose="02020602080505020303" pitchFamily="18" charset="0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997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UNT Policy 06.005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512" y="1857607"/>
            <a:ext cx="280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9A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But: college rules can differ!</a:t>
            </a:r>
          </a:p>
        </p:txBody>
      </p:sp>
    </p:spTree>
    <p:extLst>
      <p:ext uri="{BB962C8B-B14F-4D97-AF65-F5344CB8AC3E}">
        <p14:creationId xmlns:p14="http://schemas.microsoft.com/office/powerpoint/2010/main" val="39206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61877" y="0"/>
            <a:ext cx="7978737" cy="14733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University Promotion Criteria: Clinical Associate Professor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069" y="1496152"/>
            <a:ext cx="80625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/>
              </a:rPr>
              <a:t>Excellence in primary domain; sustained effectiveness in the others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</a:rPr>
              <a:t>One should have at least 5 consecutive  years (10 semesters) at the rank of Clinical Assistant Professor before applying. 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</a:rPr>
              <a:t>Professional experience may count.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</a:rPr>
              <a:t>Work with your chair to determine the opportune time for promotion.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Times New Roman"/>
            </a:endParaRPr>
          </a:p>
          <a:p>
            <a:pPr marL="9144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8053553" y="5159828"/>
            <a:ext cx="1073022" cy="1029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997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UNT Policy 06.005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512" y="1857607"/>
            <a:ext cx="280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9A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But: college rules can differ!</a:t>
            </a:r>
          </a:p>
        </p:txBody>
      </p:sp>
    </p:spTree>
    <p:extLst>
      <p:ext uri="{BB962C8B-B14F-4D97-AF65-F5344CB8AC3E}">
        <p14:creationId xmlns:p14="http://schemas.microsoft.com/office/powerpoint/2010/main" val="28253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4816" y="114298"/>
            <a:ext cx="8695112" cy="15386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University Promotion Criteria: Clinical Professor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146" y="1505201"/>
            <a:ext cx="806254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/>
              </a:rPr>
              <a:t>Excellence in primary domain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/>
              </a:rPr>
              <a:t> 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/>
              </a:rPr>
              <a:t>and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/>
              </a:rPr>
              <a:t> all other workload assignments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One should have at least 5 consecutive  years (10 semesters) in college-level clinical, professional, or practicum assignments, including at least 3 years (6 semesters) at the rank of Clinical Associate Professor before applying. 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Professional experience may count.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Work with your chair to determine the opportune time for promotion.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Times New Roman"/>
            </a:endParaRPr>
          </a:p>
          <a:p>
            <a:pPr marL="9144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8053553" y="5159828"/>
            <a:ext cx="1073022" cy="1029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997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UNT Policy 06.005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2509" y="1613949"/>
            <a:ext cx="230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9A2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But: college rules can differ!</a:t>
            </a:r>
          </a:p>
        </p:txBody>
      </p:sp>
    </p:spTree>
    <p:extLst>
      <p:ext uri="{BB962C8B-B14F-4D97-AF65-F5344CB8AC3E}">
        <p14:creationId xmlns:p14="http://schemas.microsoft.com/office/powerpoint/2010/main" val="36562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800392" y="5267230"/>
            <a:ext cx="961055" cy="921866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86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Teaching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732" y="906101"/>
            <a:ext cx="7992533" cy="44012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Examples of excellence in teaching valued by the University include but are not limited to evidence that the faculty member: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Engages students with knowledge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Develops learning goals and assesses outcomes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Applies effective pedagogical practices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Develops/applies technological innovations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Exposes students to service learning experiences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Mentors/supervises students</a:t>
            </a:r>
          </a:p>
          <a:p>
            <a:r>
              <a:rPr lang="en-US" sz="2800" dirty="0"/>
              <a:t>											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" y="574725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UNT Policy 06.007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86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Teaching 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(cont’d)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732" y="906101"/>
            <a:ext cx="7992533" cy="39703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Examples of excellence in teaching valued by the University . . . .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Expands students’ abilities and workforce readiness skills.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Leads study abroad experiences.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Creates quality collections of library, media, internet resources that support curricula areas.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Helps students advance their professional careers.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…and others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" y="578898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 UNT Policy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06.007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2188</TotalTime>
  <Words>771</Words>
  <Application>Microsoft Office PowerPoint</Application>
  <PresentationFormat>Letter Paper (8.5x11 in)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Baskerville Old Face</vt:lpstr>
      <vt:lpstr>Britannic Bold</vt:lpstr>
      <vt:lpstr>Calibri</vt:lpstr>
      <vt:lpstr>Footlight MT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Garcia, Ana</cp:lastModifiedBy>
  <cp:revision>107</cp:revision>
  <cp:lastPrinted>2016-09-27T20:10:50Z</cp:lastPrinted>
  <dcterms:created xsi:type="dcterms:W3CDTF">2010-11-22T21:44:58Z</dcterms:created>
  <dcterms:modified xsi:type="dcterms:W3CDTF">2020-01-27T22:34:22Z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