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87" r:id="rId2"/>
    <p:sldId id="318" r:id="rId3"/>
    <p:sldId id="299" r:id="rId4"/>
    <p:sldId id="302" r:id="rId5"/>
    <p:sldId id="306" r:id="rId6"/>
    <p:sldId id="304" r:id="rId7"/>
    <p:sldId id="303" r:id="rId8"/>
    <p:sldId id="305" r:id="rId9"/>
    <p:sldId id="319" r:id="rId10"/>
    <p:sldId id="320" r:id="rId11"/>
    <p:sldId id="307" r:id="rId12"/>
    <p:sldId id="330" r:id="rId13"/>
    <p:sldId id="317" r:id="rId14"/>
    <p:sldId id="282" r:id="rId15"/>
    <p:sldId id="314" r:id="rId16"/>
    <p:sldId id="328" r:id="rId17"/>
    <p:sldId id="308" r:id="rId18"/>
    <p:sldId id="309" r:id="rId19"/>
    <p:sldId id="311" r:id="rId20"/>
    <p:sldId id="326" r:id="rId21"/>
    <p:sldId id="327" r:id="rId22"/>
    <p:sldId id="315" r:id="rId23"/>
    <p:sldId id="310" r:id="rId24"/>
    <p:sldId id="301" r:id="rId25"/>
    <p:sldId id="297" r:id="rId26"/>
    <p:sldId id="296" r:id="rId27"/>
  </p:sldIdLst>
  <p:sldSz cx="9144000" cy="6858000" type="letter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MM" lastIdx="3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9A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29" autoAdjust="0"/>
    <p:restoredTop sz="94613" autoAdjust="0"/>
  </p:normalViewPr>
  <p:slideViewPr>
    <p:cSldViewPr snapToGrid="0" snapToObjects="1">
      <p:cViewPr varScale="1">
        <p:scale>
          <a:sx n="88" d="100"/>
          <a:sy n="88" d="100"/>
        </p:scale>
        <p:origin x="1248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-3174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7-16T10:55:40.710" idx="1">
    <p:pos x="2985" y="1025"/>
    <p:text>Is this still true? Check with Annie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7-16T10:56:14.243" idx="2">
    <p:pos x="1590" y="925"/>
    <p:text>Is this still true? Check with Annie.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7-16T09:12:18.164" idx="1">
    <p:pos x="10" y="10"/>
    <p:text>Ruby believes this date will work, but is checking with Megan Wheeler</p:text>
    <p:extLst mod="1">
      <p:ext uri="{C676402C-5697-4E1C-873F-D02D1690AC5C}">
        <p15:threadingInfo xmlns:p15="http://schemas.microsoft.com/office/powerpoint/2012/main" timeZoneBias="30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64EF453-3529-3A42-AFF9-BCD2FFAC1A61}" type="datetime1">
              <a:rPr lang="en-US" smtClean="0"/>
              <a:pPr/>
              <a:t>8/19/2019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7A604AE-607F-1748-AF38-31532CAE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282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D129D3E-CA85-604F-9237-1D681A07E52F}" type="datetime1">
              <a:rPr lang="en-US" smtClean="0"/>
              <a:pPr/>
              <a:t>8/19/2019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61AB768-8DD1-0841-B818-06F39B1574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364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 userDrawn="1"/>
        </p:nvSpPr>
        <p:spPr>
          <a:xfrm>
            <a:off x="3175000" y="809625"/>
            <a:ext cx="5540374" cy="1539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chemeClr val="bg1"/>
                </a:solidFill>
                <a:latin typeface="Arial"/>
                <a:cs typeface="Arial"/>
              </a:rPr>
              <a:t>Title Here</a:t>
            </a:r>
            <a:endParaRPr lang="en-US" sz="8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Text Placeholder 1"/>
          <p:cNvSpPr txBox="1">
            <a:spLocks/>
          </p:cNvSpPr>
          <p:nvPr userDrawn="1"/>
        </p:nvSpPr>
        <p:spPr>
          <a:xfrm>
            <a:off x="3175000" y="2660650"/>
            <a:ext cx="5540374" cy="1539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smtClean="0">
                <a:solidFill>
                  <a:schemeClr val="bg1"/>
                </a:solidFill>
                <a:latin typeface="Arial"/>
                <a:cs typeface="Arial"/>
              </a:rPr>
              <a:t>Subtitle</a:t>
            </a:r>
            <a:endParaRPr lang="en-US" sz="4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 Placeholder 1"/>
          <p:cNvSpPr txBox="1">
            <a:spLocks/>
          </p:cNvSpPr>
          <p:nvPr userDrawn="1"/>
        </p:nvSpPr>
        <p:spPr>
          <a:xfrm>
            <a:off x="3175000" y="4670425"/>
            <a:ext cx="5540374" cy="1539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Name</a:t>
            </a:r>
            <a:b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Date</a:t>
            </a: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72439" y="809625"/>
            <a:ext cx="8242935" cy="4794250"/>
          </a:xfrm>
        </p:spPr>
        <p:txBody>
          <a:bodyPr/>
          <a:lstStyle/>
          <a:p>
            <a:pPr algn="ctr"/>
            <a:r>
              <a:rPr lang="en-US" sz="3200" b="1" dirty="0" smtClean="0"/>
              <a:t>Header 1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Header 2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content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content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Header 2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content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content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72439" y="809625"/>
            <a:ext cx="8242935" cy="4794250"/>
          </a:xfrm>
        </p:spPr>
        <p:txBody>
          <a:bodyPr/>
          <a:lstStyle/>
          <a:p>
            <a:pPr algn="ctr"/>
            <a:r>
              <a:rPr lang="en-US" sz="3200" b="1" dirty="0" smtClean="0"/>
              <a:t>Header 1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Header 2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content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content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Header 2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content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content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DC88-A45C-D846-9DB2-9AB10CF008B0}" type="datetime1">
              <a:rPr lang="en-US" smtClean="0"/>
              <a:pPr/>
              <a:t>8/19/2019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C76B-B62B-E041-BECA-E1452F308E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2717-3203-4F43-9C26-6F9A9CB87B5D}" type="datetime1">
              <a:rPr lang="en-US" smtClean="0"/>
              <a:pPr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C76B-B62B-E041-BECA-E1452F308E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5D6DE-B9D6-6C48-B331-E83074B6D0C5}" type="datetime1">
              <a:rPr lang="en-US" smtClean="0"/>
              <a:pPr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C76B-B62B-E041-BECA-E1452F308E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52B56-09E1-FC4E-81B2-3449090A922F}" type="datetime1">
              <a:rPr lang="en-US" smtClean="0"/>
              <a:pPr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4C76B-B62B-E041-BECA-E1452F308EB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1" r:id="rId2"/>
    <p:sldLayoutId id="2147483654" r:id="rId3"/>
    <p:sldLayoutId id="2147483649" r:id="rId4"/>
    <p:sldLayoutId id="2147483657" r:id="rId5"/>
    <p:sldLayoutId id="2147483658" r:id="rId6"/>
    <p:sldLayoutId id="2147483659" r:id="rId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4309C.30BDBF00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3.xml"/><Relationship Id="rId3" Type="http://schemas.openxmlformats.org/officeDocument/2006/relationships/image" Target="../media/image19.gif"/><Relationship Id="rId7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acultysuccess.unt.ed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Gary.Payne@unt.edu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Sarah.Stevens@unt.edu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729345" y="809625"/>
            <a:ext cx="5986029" cy="1539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 smtClean="0">
                <a:solidFill>
                  <a:schemeClr val="bg1"/>
                </a:solidFill>
                <a:latin typeface="Bodoni MT" panose="02070603080606020203" pitchFamily="18" charset="0"/>
                <a:cs typeface="Arial"/>
              </a:rPr>
              <a:t>Faculty Resources</a:t>
            </a:r>
            <a:endParaRPr lang="en-US" sz="6000" dirty="0">
              <a:solidFill>
                <a:schemeClr val="bg1"/>
              </a:solidFill>
              <a:latin typeface="Bodoni MT" panose="02070603080606020203" pitchFamily="18" charset="0"/>
              <a:cs typeface="Arial"/>
            </a:endParaRPr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3175000" y="2660650"/>
            <a:ext cx="5540374" cy="1539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/>
                </a:solidFill>
                <a:latin typeface="Bodoni MT Condensed" panose="02070606080606020203" pitchFamily="18" charset="0"/>
                <a:cs typeface="Arial"/>
              </a:rPr>
              <a:t>Office for Faculty Success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 smtClean="0">
                <a:solidFill>
                  <a:schemeClr val="bg1"/>
                </a:solidFill>
                <a:latin typeface="Bodoni MT Condensed" panose="02070606080606020203" pitchFamily="18" charset="0"/>
                <a:cs typeface="Arial"/>
              </a:rPr>
              <a:t>Hurley Administration, Suite 135</a:t>
            </a:r>
            <a:endParaRPr lang="en-US" sz="3600" dirty="0">
              <a:solidFill>
                <a:schemeClr val="bg1"/>
              </a:solidFill>
              <a:latin typeface="Bodoni MT Condensed" panose="02070606080606020203" pitchFamily="18" charset="0"/>
              <a:cs typeface="Arial"/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3175000" y="4670425"/>
            <a:ext cx="5540374" cy="1539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dirty="0" smtClean="0">
                <a:solidFill>
                  <a:schemeClr val="bg1"/>
                </a:solidFill>
                <a:latin typeface="Bodoni MT Condensed" panose="02070606080606020203" pitchFamily="18" charset="0"/>
                <a:cs typeface="Arial"/>
              </a:rPr>
              <a:t>Dr. Linda Holloway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 smtClean="0">
                <a:solidFill>
                  <a:schemeClr val="bg1"/>
                </a:solidFill>
                <a:latin typeface="Bodoni MT Condensed" panose="02070606080606020203" pitchFamily="18" charset="0"/>
                <a:cs typeface="Arial"/>
              </a:rPr>
              <a:t>Interim Associate Vice Provost for Faculty</a:t>
            </a:r>
            <a:endParaRPr lang="en-US" sz="3600" dirty="0">
              <a:solidFill>
                <a:schemeClr val="bg1"/>
              </a:solidFill>
              <a:latin typeface="Bodoni MT Condensed" panose="02070606080606020203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20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5300" y="370820"/>
            <a:ext cx="7848600" cy="8925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200" dirty="0" smtClean="0">
                <a:latin typeface="Bodoni MT Poster Compressed" pitchFamily="18" charset="0"/>
              </a:rPr>
              <a:t>UNT Department of Dance and Theatre Presents: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1" y="1428195"/>
            <a:ext cx="8067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odoni MT Condensed" pitchFamily="18" charset="0"/>
              </a:rPr>
              <a:t>2019-2020 Season Shows at the University Theatre  </a:t>
            </a:r>
            <a:endParaRPr lang="en-US" sz="4000" dirty="0">
              <a:latin typeface="Bodoni MT Condensed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895" y="2300904"/>
            <a:ext cx="3242705" cy="2505727"/>
          </a:xfrm>
          <a:prstGeom prst="rect">
            <a:avLst/>
          </a:prstGeom>
          <a:ln w="28575">
            <a:solidFill>
              <a:srgbClr val="139A29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81486" y="5198281"/>
            <a:ext cx="798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Bodoni MT Condensed" pitchFamily="18" charset="0"/>
              </a:rPr>
              <a:t>Contact Dance &amp; Theatre Box Office 2 complimentary tickets. 565.2428</a:t>
            </a:r>
            <a:br>
              <a:rPr lang="en-US" sz="2800" dirty="0" smtClean="0">
                <a:latin typeface="Bodoni MT Condensed" pitchFamily="18" charset="0"/>
              </a:rPr>
            </a:br>
            <a:r>
              <a:rPr lang="en-US" sz="2800" dirty="0" smtClean="0">
                <a:latin typeface="Bodoni MT Condensed" pitchFamily="18" charset="0"/>
              </a:rPr>
              <a:t> (Code Word:  New Faculty)</a:t>
            </a:r>
          </a:p>
        </p:txBody>
      </p:sp>
    </p:spTree>
    <p:extLst>
      <p:ext uri="{BB962C8B-B14F-4D97-AF65-F5344CB8AC3E}">
        <p14:creationId xmlns:p14="http://schemas.microsoft.com/office/powerpoint/2010/main" val="229296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417637"/>
            <a:ext cx="8229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139A29"/>
                </a:solidFill>
                <a:latin typeface="Britannic Bold" panose="020B0903060703020204" pitchFamily="34" charset="0"/>
                <a:cs typeface="Arial"/>
              </a:rPr>
              <a:t>DATES TO REMEMBER!</a:t>
            </a:r>
          </a:p>
          <a:p>
            <a:endParaRPr lang="en-US" dirty="0" smtClean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  <a:p>
            <a:pPr marL="288925" indent="-288925">
              <a:buFont typeface="Arial"/>
              <a:buChar char="•"/>
            </a:pPr>
            <a:endParaRPr lang="en-US" dirty="0" smtClean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916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40264" y="-31108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" name="Picture 4" descr="cid:image002.png@01D4309C.30BDBF00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582" y="0"/>
            <a:ext cx="6237670" cy="447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71353" y="4384595"/>
            <a:ext cx="656488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Thursday, Sept. 12, 2019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Doors open at 2:15 p.m.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Presentation begins at 3 p.m.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Reception to follow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Murchison Performing Arts Center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114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 noGrp="1"/>
          </p:cNvSpPr>
          <p:nvPr>
            <p:ph type="body" sz="quarter" idx="13"/>
          </p:nvPr>
        </p:nvSpPr>
        <p:spPr>
          <a:xfrm>
            <a:off x="472439" y="352425"/>
            <a:ext cx="8242935" cy="707886"/>
          </a:xfrm>
          <a:prstGeom prst="rect">
            <a:avLst/>
          </a:prstGeom>
          <a:solidFill>
            <a:schemeClr val="tx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4000" dirty="0" smtClean="0">
                <a:solidFill>
                  <a:schemeClr val="bg1"/>
                </a:solidFill>
                <a:latin typeface="Arial"/>
                <a:cs typeface="Arial"/>
              </a:rPr>
              <a:t>Promotion and Tenure Workshops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39" y="1257066"/>
            <a:ext cx="8242935" cy="4801314"/>
          </a:xfrm>
          <a:prstGeom prst="rect">
            <a:avLst/>
          </a:prstGeom>
          <a:solidFill>
            <a:schemeClr val="tx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numCol="2" rtlCol="0">
            <a:spAutoFit/>
          </a:bodyPr>
          <a:lstStyle/>
          <a:p>
            <a:pPr algn="ctr"/>
            <a:endParaRPr lang="en-US" sz="1600" b="1" dirty="0" smtClean="0">
              <a:solidFill>
                <a:srgbClr val="139A29"/>
              </a:solidFill>
              <a:latin typeface="Arial"/>
              <a:cs typeface="Arial"/>
            </a:endParaRPr>
          </a:p>
          <a:p>
            <a:pPr algn="ctr"/>
            <a:r>
              <a:rPr lang="en-US" sz="1600" b="1" dirty="0" smtClean="0">
                <a:solidFill>
                  <a:srgbClr val="139A29"/>
                </a:solidFill>
                <a:latin typeface="Arial"/>
                <a:cs typeface="Arial"/>
              </a:rPr>
              <a:t>Fall 2019 Semester</a:t>
            </a:r>
          </a:p>
          <a:p>
            <a:pPr algn="ctr"/>
            <a:r>
              <a:rPr lang="en-US" sz="1600" b="1" i="1" u="sng" dirty="0" smtClean="0">
                <a:solidFill>
                  <a:schemeClr val="bg1"/>
                </a:solidFill>
                <a:latin typeface="Arial"/>
                <a:cs typeface="Arial"/>
              </a:rPr>
              <a:t>For Tenure System Faculty: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/>
                <a:cs typeface="Arial"/>
              </a:rPr>
              <a:t>September 23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/>
                <a:cs typeface="Arial"/>
              </a:rPr>
              <a:t>11:00 – 12:00 p.m.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/>
                <a:cs typeface="Arial"/>
              </a:rPr>
              <a:t>Union 385</a:t>
            </a:r>
            <a:endParaRPr lang="en-US" sz="1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US" sz="14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/>
                <a:cs typeface="Arial"/>
              </a:rPr>
              <a:t>October 22</a:t>
            </a:r>
            <a:endParaRPr lang="en-US" sz="1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/>
                <a:cs typeface="Arial"/>
              </a:rPr>
              <a:t>3:00 </a:t>
            </a:r>
            <a:r>
              <a:rPr lang="en-US" sz="1400" b="1" dirty="0">
                <a:solidFill>
                  <a:schemeClr val="bg1"/>
                </a:solidFill>
                <a:latin typeface="Arial"/>
                <a:cs typeface="Arial"/>
              </a:rPr>
              <a:t>– </a:t>
            </a:r>
            <a:r>
              <a:rPr lang="en-US" sz="1400" b="1" dirty="0" smtClean="0">
                <a:solidFill>
                  <a:schemeClr val="bg1"/>
                </a:solidFill>
                <a:latin typeface="Arial"/>
                <a:cs typeface="Arial"/>
              </a:rPr>
              <a:t>4:00 </a:t>
            </a:r>
            <a:r>
              <a:rPr lang="en-US" sz="1400" b="1" dirty="0">
                <a:solidFill>
                  <a:schemeClr val="bg1"/>
                </a:solidFill>
                <a:latin typeface="Arial"/>
                <a:cs typeface="Arial"/>
              </a:rPr>
              <a:t>p.m.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rial"/>
                <a:cs typeface="Arial"/>
              </a:rPr>
              <a:t>Union </a:t>
            </a:r>
            <a:r>
              <a:rPr lang="en-US" sz="1400" b="1" dirty="0" smtClean="0">
                <a:solidFill>
                  <a:schemeClr val="bg1"/>
                </a:solidFill>
                <a:latin typeface="Arial"/>
                <a:cs typeface="Arial"/>
              </a:rPr>
              <a:t>385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US" sz="16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1600" b="1" i="1" u="sng" dirty="0" smtClean="0">
                <a:solidFill>
                  <a:schemeClr val="bg1"/>
                </a:solidFill>
                <a:latin typeface="Arial"/>
                <a:cs typeface="Arial"/>
              </a:rPr>
              <a:t>For Non-tenure Track Faculty</a:t>
            </a:r>
            <a:r>
              <a:rPr lang="en-US" sz="1400" b="1" i="1" u="sng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lang="en-US" sz="1400" b="1" i="1" u="sng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/>
                <a:cs typeface="Arial"/>
              </a:rPr>
              <a:t>September 26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/>
                <a:cs typeface="Arial"/>
              </a:rPr>
              <a:t>3:00 – 4:00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/>
                <a:cs typeface="Arial"/>
              </a:rPr>
              <a:t>Venue TBD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US" sz="1400" b="1" i="1" u="sng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/>
                <a:cs typeface="Arial"/>
              </a:rPr>
              <a:t>October 9</a:t>
            </a:r>
            <a:endParaRPr lang="en-US" sz="1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/>
                <a:cs typeface="Arial"/>
              </a:rPr>
              <a:t>11:00 – 12:00</a:t>
            </a:r>
            <a:endParaRPr lang="en-US" sz="1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rial"/>
                <a:cs typeface="Arial"/>
              </a:rPr>
              <a:t>Venue TBD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rial"/>
                <a:cs typeface="Arial"/>
                <a:sym typeface="Symbol" panose="05050102010706020507" pitchFamily="18" charset="2"/>
              </a:rPr>
              <a:t>    </a:t>
            </a:r>
            <a:endParaRPr lang="en-US" sz="1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US" sz="1600" b="1" dirty="0" smtClean="0">
              <a:solidFill>
                <a:srgbClr val="139A29"/>
              </a:solidFill>
              <a:latin typeface="Arial"/>
              <a:cs typeface="Arial"/>
            </a:endParaRPr>
          </a:p>
          <a:p>
            <a:pPr algn="ctr"/>
            <a:endParaRPr lang="en-US" sz="1600" b="1" dirty="0" smtClean="0">
              <a:solidFill>
                <a:srgbClr val="139A29"/>
              </a:solidFill>
              <a:latin typeface="Arial"/>
              <a:cs typeface="Arial"/>
            </a:endParaRPr>
          </a:p>
          <a:p>
            <a:pPr algn="ctr"/>
            <a:r>
              <a:rPr lang="en-US" sz="1600" b="1" dirty="0" smtClean="0">
                <a:solidFill>
                  <a:srgbClr val="139A29"/>
                </a:solidFill>
                <a:latin typeface="Arial"/>
                <a:cs typeface="Arial"/>
              </a:rPr>
              <a:t>Spring 2019 Semester</a:t>
            </a:r>
          </a:p>
          <a:p>
            <a:pPr algn="ctr"/>
            <a:r>
              <a:rPr lang="en-US" sz="1600" b="1" i="1" u="sng" dirty="0">
                <a:solidFill>
                  <a:schemeClr val="bg1"/>
                </a:solidFill>
                <a:latin typeface="Arial"/>
                <a:cs typeface="Arial"/>
              </a:rPr>
              <a:t>For Tenure System Faculty: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January 23</a:t>
            </a:r>
            <a:endParaRPr lang="en-US" sz="16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2:00 </a:t>
            </a: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– </a:t>
            </a: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3:00 </a:t>
            </a: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p.m.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Discovery Park</a:t>
            </a:r>
          </a:p>
          <a:p>
            <a:pPr algn="ctr"/>
            <a:endParaRPr lang="en-US" sz="16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January 24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2:00 – 3:00 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Union </a:t>
            </a: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385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1600" b="1" i="1" u="sng" dirty="0">
                <a:solidFill>
                  <a:schemeClr val="bg1"/>
                </a:solidFill>
                <a:latin typeface="Arial"/>
                <a:cs typeface="Arial"/>
              </a:rPr>
              <a:t>For Non-tenure Track Faculty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January 28</a:t>
            </a:r>
            <a:endParaRPr lang="en-US" sz="16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1:00 </a:t>
            </a: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– </a:t>
            </a: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2:00</a:t>
            </a:r>
            <a:endParaRPr lang="en-US" sz="16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Venue TBD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  <a:sym typeface="Symbol" panose="05050102010706020507" pitchFamily="18" charset="2"/>
              </a:rPr>
              <a:t> </a:t>
            </a: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  <a:sym typeface="Symbol" panose="05050102010706020507" pitchFamily="18" charset="2"/>
              </a:rPr>
              <a:t>   </a:t>
            </a:r>
            <a:endParaRPr lang="en-US" sz="16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US" sz="14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958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OLUNTEERS WANTED FOR THE MULGRAVE WELCOME &lt;strong&gt;BBQ&lt;/strong&gt; on Sun Sept 21 between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9496">
            <a:off x="270596" y="971690"/>
            <a:ext cx="1914824" cy="980413"/>
          </a:xfrm>
          <a:prstGeom prst="rect">
            <a:avLst/>
          </a:prstGeom>
        </p:spPr>
      </p:pic>
      <p:pic>
        <p:nvPicPr>
          <p:cNvPr id="7" name="Picture 6" descr="Ticket Birthday Invitations ALL COLORS with CLIPAR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0" y="3337170"/>
            <a:ext cx="1950700" cy="1664598"/>
          </a:xfrm>
          <a:prstGeom prst="rect">
            <a:avLst/>
          </a:prstGeom>
        </p:spPr>
      </p:pic>
      <p:pic>
        <p:nvPicPr>
          <p:cNvPr id="8" name="Picture 7" descr="Shiny &lt;strong&gt;BBQ&lt;/strong&gt; Tools by bawilliu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9456">
            <a:off x="7098849" y="817162"/>
            <a:ext cx="1612626" cy="872630"/>
          </a:xfrm>
          <a:prstGeom prst="rect">
            <a:avLst/>
          </a:prstGeom>
        </p:spPr>
      </p:pic>
      <p:pic>
        <p:nvPicPr>
          <p:cNvPr id="9" name="Picture 8" descr="Más trabajos rutinarios: la mujer coloca los platos, la ensalada ..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70" y="3465173"/>
            <a:ext cx="1717020" cy="16636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955" y="538552"/>
            <a:ext cx="4278708" cy="541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9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24645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47484" y="3513821"/>
            <a:ext cx="5399900" cy="1631216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 smtClean="0">
                <a:solidFill>
                  <a:srgbClr val="139A29"/>
                </a:solidFill>
                <a:latin typeface="Britannic Bold" panose="020B0903060703020204" pitchFamily="34" charset="0"/>
                <a:cs typeface="Arial"/>
              </a:rPr>
              <a:t>Mentoring Luncheon</a:t>
            </a:r>
          </a:p>
          <a:p>
            <a:pPr algn="ctr"/>
            <a:r>
              <a:rPr lang="en-US" sz="2400" dirty="0" smtClean="0">
                <a:cs typeface="Arial"/>
              </a:rPr>
              <a:t>October 3, 2019</a:t>
            </a:r>
          </a:p>
          <a:p>
            <a:pPr algn="ctr"/>
            <a:r>
              <a:rPr lang="en-US" sz="2400" dirty="0" smtClean="0">
                <a:cs typeface="Arial"/>
              </a:rPr>
              <a:t>11:30 – 1:30 PM</a:t>
            </a:r>
          </a:p>
          <a:p>
            <a:pPr algn="ctr"/>
            <a:r>
              <a:rPr lang="en-US" sz="2400" dirty="0" smtClean="0">
                <a:cs typeface="Arial"/>
              </a:rPr>
              <a:t>Union, Room 333</a:t>
            </a:r>
          </a:p>
        </p:txBody>
      </p:sp>
    </p:spTree>
    <p:extLst>
      <p:ext uri="{BB962C8B-B14F-4D97-AF65-F5344CB8AC3E}">
        <p14:creationId xmlns:p14="http://schemas.microsoft.com/office/powerpoint/2010/main" val="45834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72439" y="809625"/>
            <a:ext cx="8242935" cy="5031630"/>
          </a:xfrm>
        </p:spPr>
        <p:txBody>
          <a:bodyPr>
            <a:normAutofit/>
          </a:bodyPr>
          <a:lstStyle/>
          <a:p>
            <a:endParaRPr lang="en-US" b="1" dirty="0" smtClean="0">
              <a:solidFill>
                <a:srgbClr val="007B3B"/>
              </a:solidFill>
            </a:endParaRPr>
          </a:p>
          <a:p>
            <a:endParaRPr lang="en-US" b="1" dirty="0">
              <a:solidFill>
                <a:srgbClr val="007B3B"/>
              </a:solidFill>
            </a:endParaRPr>
          </a:p>
          <a:p>
            <a:endParaRPr lang="en-US" b="1" dirty="0" smtClean="0">
              <a:solidFill>
                <a:srgbClr val="007B3B"/>
              </a:solidFill>
            </a:endParaRP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007B3B"/>
                </a:solidFill>
              </a:rPr>
              <a:t>Faculty who complete the program receive </a:t>
            </a:r>
            <a:r>
              <a:rPr lang="en-US" sz="4000" b="1" smtClean="0">
                <a:solidFill>
                  <a:srgbClr val="007B3B"/>
                </a:solidFill>
              </a:rPr>
              <a:t>a $1000 stipend </a:t>
            </a:r>
            <a:r>
              <a:rPr lang="en-US" sz="4000" b="1" dirty="0" smtClean="0">
                <a:solidFill>
                  <a:srgbClr val="007B3B"/>
                </a:solidFill>
              </a:rPr>
              <a:t>for professional development</a:t>
            </a: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007B3B"/>
                </a:solidFill>
              </a:rPr>
              <a:t>Check your email for the invitation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06" y="809625"/>
            <a:ext cx="7543800" cy="15395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505" y="5486880"/>
            <a:ext cx="2970000" cy="35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14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4930" y="942853"/>
            <a:ext cx="82296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139A29"/>
                </a:solidFill>
                <a:latin typeface="Britannic Bold" panose="020B0903060703020204" pitchFamily="34" charset="0"/>
                <a:cs typeface="Arial"/>
              </a:rPr>
              <a:t>For Assistant Professors, Lecturers, Assistant Librarians, and Clinical Assistant Professors</a:t>
            </a:r>
          </a:p>
          <a:p>
            <a:endParaRPr lang="en-US" dirty="0" smtClean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  <a:p>
            <a:pPr marL="288925" indent="-288925">
              <a:buFont typeface="Arial"/>
              <a:buChar char="•"/>
            </a:pPr>
            <a:endParaRPr lang="en-US" dirty="0" smtClean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4" name="Picture 3" descr="Физика у Бранку | Занимљиви материјали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40988"/>
            <a:ext cx="2209803" cy="272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4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8200" y="1348225"/>
            <a:ext cx="48629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Berlin Sans FB" panose="020E0602020502020306" pitchFamily="34" charset="0"/>
                <a:cs typeface="Arial"/>
              </a:rPr>
              <a:t>Who’s Involved?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n w="0"/>
                <a:solidFill>
                  <a:srgbClr val="139A2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</a:rPr>
              <a:t>New </a:t>
            </a:r>
            <a:r>
              <a:rPr lang="en-US" sz="2400" dirty="0">
                <a:ln w="0"/>
                <a:solidFill>
                  <a:srgbClr val="139A2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</a:rPr>
              <a:t>a</a:t>
            </a:r>
            <a:r>
              <a:rPr lang="en-US" sz="2400" dirty="0" smtClean="0">
                <a:ln w="0"/>
                <a:solidFill>
                  <a:srgbClr val="139A2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</a:rPr>
              <a:t>ssistant professors, clinical assistant professors, librarians, and lecturers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8531">
            <a:off x="5635732" y="1476480"/>
            <a:ext cx="2993174" cy="17124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005840" y="317831"/>
            <a:ext cx="7241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/>
                <a:cs typeface="Arial"/>
              </a:rPr>
              <a:t>Mentoring Programs at UNT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503" y="3349548"/>
            <a:ext cx="486294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Berlin Sans FB" panose="020E0602020502020306" pitchFamily="34" charset="0"/>
                <a:cs typeface="Arial"/>
              </a:rPr>
              <a:t>Why?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n w="0"/>
                <a:solidFill>
                  <a:srgbClr val="139A2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</a:rPr>
              <a:t>We think mentoring is a critical part of our newest colleagues’ success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n w="0"/>
                <a:solidFill>
                  <a:srgbClr val="139A2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</a:rPr>
              <a:t>(and it’s required)</a:t>
            </a:r>
          </a:p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504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" y="1733204"/>
            <a:ext cx="2241360" cy="2741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907792" y="1880006"/>
            <a:ext cx="608076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u="sng" dirty="0">
                <a:latin typeface="Berlin Sans FB" panose="020E0602020502020306" pitchFamily="34" charset="0"/>
                <a:cs typeface="Arial"/>
              </a:rPr>
              <a:t>Traditional </a:t>
            </a:r>
            <a:r>
              <a:rPr lang="en-US" sz="2800" u="sng" dirty="0" smtClean="0">
                <a:latin typeface="Berlin Sans FB" panose="020E0602020502020306" pitchFamily="34" charset="0"/>
                <a:cs typeface="Arial"/>
              </a:rPr>
              <a:t>Mentoring:</a:t>
            </a:r>
            <a:endParaRPr lang="en-US" sz="2800" u="sng" dirty="0">
              <a:latin typeface="Berlin Sans FB" panose="020E0602020502020306" pitchFamily="34" charset="0"/>
              <a:cs typeface="Arial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ln w="0"/>
                <a:solidFill>
                  <a:srgbClr val="139A2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</a:rPr>
              <a:t>Your mentor will help you understand departmental culture and expectations, as well as standards of your discipline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ln w="0"/>
                <a:solidFill>
                  <a:srgbClr val="139A2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</a:rPr>
              <a:t>Work with your chair to identify a mentor (usually) from within your unit</a:t>
            </a:r>
          </a:p>
        </p:txBody>
      </p:sp>
      <p:sp>
        <p:nvSpPr>
          <p:cNvPr id="5" name="Rectangle 4"/>
          <p:cNvSpPr/>
          <p:nvPr/>
        </p:nvSpPr>
        <p:spPr>
          <a:xfrm>
            <a:off x="18288" y="325612"/>
            <a:ext cx="66432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/>
                <a:cs typeface="Arial"/>
              </a:rPr>
              <a:t>Mentoring Programs at UNT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778" y="147538"/>
            <a:ext cx="2500774" cy="143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7169" cy="5020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9241" y="5414534"/>
            <a:ext cx="54493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cs typeface="Arial"/>
                <a:hlinkClick r:id="rId3"/>
              </a:rPr>
              <a:t>https://facultysuccess.unt.edu</a:t>
            </a:r>
            <a:endParaRPr lang="en-US" sz="2400" b="1" dirty="0" smtClean="0">
              <a:cs typeface="Arial"/>
            </a:endParaRPr>
          </a:p>
          <a:p>
            <a:pPr algn="ctr"/>
            <a:endParaRPr lang="en-US" sz="2400" b="1" dirty="0" smtClean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709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618805"/>
            <a:ext cx="8229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139A29"/>
                </a:solidFill>
                <a:latin typeface="Britannic Bold" panose="020B0903060703020204" pitchFamily="34" charset="0"/>
                <a:cs typeface="Arial"/>
              </a:rPr>
              <a:t>For Tenure-Track Faculty</a:t>
            </a:r>
          </a:p>
          <a:p>
            <a:endParaRPr lang="en-US" dirty="0" smtClean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  <a:p>
            <a:pPr marL="288925" indent="-288925">
              <a:buFont typeface="Arial"/>
              <a:buChar char="•"/>
            </a:pPr>
            <a:endParaRPr lang="en-US" dirty="0" smtClean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4" name="Picture 3" descr="Физика у Бранку | Занимљиви материјали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39820"/>
            <a:ext cx="2209803" cy="272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6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1500" y="1705709"/>
            <a:ext cx="799642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/>
                <a:cs typeface="Arial"/>
              </a:rPr>
              <a:t>Who’s eligible:  Indicated in your offer letter, generally Assistant and Associate Professors hired without tenure  </a:t>
            </a:r>
            <a:endParaRPr lang="en-US" sz="2400" dirty="0">
              <a:latin typeface="Arial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/>
                <a:cs typeface="Arial"/>
              </a:rPr>
              <a:t>One time support of $5,000 for summer salary or operating funds (can be deferred for one year if requested)</a:t>
            </a:r>
            <a:endParaRPr lang="en-US" sz="2400" dirty="0">
              <a:latin typeface="Arial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/>
                <a:cs typeface="Arial"/>
              </a:rPr>
              <a:t>Written election of how you would like to receive these funds (salary or operating funds) is required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Arial"/>
                <a:cs typeface="Arial"/>
              </a:rPr>
              <a:t>Forms will be emailed to those who received this grant in their offer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Arial"/>
                <a:cs typeface="Arial"/>
              </a:rPr>
              <a:t>Please consult with your department chair on best way to utilize funds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Arial"/>
                <a:cs typeface="Arial"/>
              </a:rPr>
              <a:t>Form must be submitted to Academic Resources before 9-1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024" y="370195"/>
            <a:ext cx="8723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/>
                <a:cs typeface="Arial"/>
              </a:rPr>
              <a:t>Junior Faculty Summer Research Grant Election</a:t>
            </a:r>
          </a:p>
        </p:txBody>
      </p:sp>
    </p:spTree>
    <p:extLst>
      <p:ext uri="{BB962C8B-B14F-4D97-AF65-F5344CB8AC3E}">
        <p14:creationId xmlns:p14="http://schemas.microsoft.com/office/powerpoint/2010/main" val="132047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618805"/>
            <a:ext cx="8229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139A29"/>
                </a:solidFill>
                <a:latin typeface="Britannic Bold" panose="020B0903060703020204" pitchFamily="34" charset="0"/>
                <a:cs typeface="Arial"/>
              </a:rPr>
              <a:t>For Assistant Professors</a:t>
            </a:r>
          </a:p>
          <a:p>
            <a:endParaRPr lang="en-US" dirty="0" smtClean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  <a:p>
            <a:pPr marL="288925" indent="-288925">
              <a:buFont typeface="Arial"/>
              <a:buChar char="•"/>
            </a:pPr>
            <a:endParaRPr lang="en-US" dirty="0" smtClean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4" name="Picture 3" descr="Физика у Бранку | Занимљиви материјали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39820"/>
            <a:ext cx="2209803" cy="272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2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ick on little play arrow below to hear a quick video introduction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557" y="1766674"/>
            <a:ext cx="2564716" cy="19235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01703" y="1530579"/>
            <a:ext cx="60630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/>
                <a:cs typeface="Arial"/>
              </a:rPr>
              <a:t>$1,000 provided to support conference travel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/>
                <a:cs typeface="Arial"/>
              </a:rPr>
              <a:t>Eligibility: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Arial"/>
                <a:cs typeface="Arial"/>
              </a:rPr>
              <a:t>Assistant Professors in their second or third years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Arial"/>
                <a:cs typeface="Arial"/>
              </a:rPr>
              <a:t>Must participate fully in Office for Faculty Success mentoring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Arial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/>
                <a:cs typeface="Arial"/>
              </a:rPr>
              <a:t>Application and report forms can be found on the OFS webpage.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97864" y="545686"/>
            <a:ext cx="6812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/>
                <a:cs typeface="Arial"/>
              </a:rPr>
              <a:t>Conference Support</a:t>
            </a:r>
          </a:p>
        </p:txBody>
      </p:sp>
    </p:spTree>
    <p:extLst>
      <p:ext uri="{BB962C8B-B14F-4D97-AF65-F5344CB8AC3E}">
        <p14:creationId xmlns:p14="http://schemas.microsoft.com/office/powerpoint/2010/main" val="278467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8368" y="2472649"/>
            <a:ext cx="79095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latin typeface="Arial"/>
                <a:cs typeface="Arial"/>
              </a:rPr>
              <a:t>$4,000 provided to support a 4-week stay at another institution outside DFW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Arial"/>
                <a:cs typeface="Arial"/>
              </a:rPr>
              <a:t>$1,000 supplement possible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latin typeface="Arial"/>
                <a:cs typeface="Arial"/>
              </a:rPr>
              <a:t>Eligibility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Arial"/>
                <a:cs typeface="Arial"/>
              </a:rPr>
              <a:t>Assistant Professors in their fourth or fifth years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Arial"/>
                <a:cs typeface="Arial"/>
              </a:rPr>
              <a:t>Must participate fully in OFS mentoring programs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latin typeface="Arial"/>
                <a:cs typeface="Arial"/>
              </a:rPr>
              <a:t>Application and report forms can be found on the OFS webpage.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2024" y="370195"/>
            <a:ext cx="8723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/>
                <a:cs typeface="Arial"/>
              </a:rPr>
              <a:t>Creative and Research Enhancement Activity Time for Engagement Program</a:t>
            </a:r>
          </a:p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/>
                <a:cs typeface="Arial"/>
              </a:rPr>
              <a:t>(CREATE)</a:t>
            </a:r>
            <a:endParaRPr lang="en-US" sz="36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971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58430" y="197095"/>
            <a:ext cx="8519745" cy="7026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Sitka Text" panose="02000505000000020004" pitchFamily="2" charset="0"/>
              </a:rPr>
              <a:t>Your Orientation and Onboarding Experience</a:t>
            </a:r>
            <a:endParaRPr lang="en-US" sz="36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Sitka Text" panose="0200050500000002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206" y="1427955"/>
            <a:ext cx="8394191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 Antiqua" panose="02040602050305030304" pitchFamily="18" charset="0"/>
                <a:cs typeface="Arial"/>
              </a:rPr>
              <a:t>NFO Survey: please complete! Join us on social media to access the survey and share your experience with #2019UNTNFO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 Antiqua" panose="02040602050305030304" pitchFamily="18" charset="0"/>
                <a:cs typeface="Arial"/>
              </a:rPr>
              <a:t>Twitter: @UNT_OFS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 Antiqua" panose="02040602050305030304" pitchFamily="18" charset="0"/>
                <a:cs typeface="Arial"/>
              </a:rPr>
              <a:t>Facebook: Faculty Success at UNT</a:t>
            </a:r>
          </a:p>
          <a:p>
            <a:endParaRPr lang="en-US" sz="1100" dirty="0" smtClean="0">
              <a:latin typeface="Book Antiqua" panose="02040602050305030304" pitchFamily="18" charset="0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 Antiqua" panose="02040602050305030304" pitchFamily="18" charset="0"/>
                <a:cs typeface="Arial"/>
              </a:rPr>
              <a:t>Onboarding Survey: coming to you in September</a:t>
            </a:r>
          </a:p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pic>
        <p:nvPicPr>
          <p:cNvPr id="6" name="Picture 5" descr="SMS SCCM &lt;strong&gt;Survey&lt;/strong&gt; to Help Microsoft Via myITforum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48" y="4346699"/>
            <a:ext cx="2857500" cy="16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4778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3175000" y="809625"/>
            <a:ext cx="5540374" cy="1539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chemeClr val="bg1"/>
                </a:solidFill>
                <a:latin typeface="Arial"/>
                <a:cs typeface="Arial"/>
              </a:rPr>
              <a:t>Thank You!</a:t>
            </a:r>
            <a:endParaRPr lang="en-US" sz="8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3685032" y="4231513"/>
            <a:ext cx="5166360" cy="21418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dirty="0" smtClean="0">
                <a:solidFill>
                  <a:schemeClr val="bg1"/>
                </a:solidFill>
                <a:latin typeface="Bodoni MT Condensed" panose="02070606080606020203" pitchFamily="18" charset="0"/>
                <a:cs typeface="Arial"/>
              </a:rPr>
              <a:t>For more information please contact: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bg1"/>
              </a:solidFill>
              <a:latin typeface="Bodoni MT Condensed" panose="02070606080606020203" pitchFamily="18" charset="0"/>
              <a:cs typeface="Arial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dirty="0" smtClean="0">
                <a:solidFill>
                  <a:schemeClr val="bg1"/>
                </a:solidFill>
                <a:latin typeface="Bodoni MT Condensed" panose="02070606080606020203" pitchFamily="18" charset="0"/>
                <a:cs typeface="Arial"/>
              </a:rPr>
              <a:t>Dr. Linda Holloway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smtClean="0">
                <a:solidFill>
                  <a:schemeClr val="bg1"/>
                </a:solidFill>
                <a:latin typeface="Bodoni MT Condensed" panose="02070606080606020203" pitchFamily="18" charset="0"/>
                <a:cs typeface="Arial"/>
              </a:rPr>
              <a:t>Associate </a:t>
            </a:r>
            <a:r>
              <a:rPr lang="en-US" sz="2800" dirty="0" smtClean="0">
                <a:solidFill>
                  <a:schemeClr val="bg1"/>
                </a:solidFill>
                <a:latin typeface="Bodoni MT Condensed" panose="02070606080606020203" pitchFamily="18" charset="0"/>
                <a:cs typeface="Arial"/>
              </a:rPr>
              <a:t>Vice Provost for Faculty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dirty="0" smtClean="0">
                <a:solidFill>
                  <a:schemeClr val="bg1"/>
                </a:solidFill>
                <a:latin typeface="Bodoni MT Condensed" panose="02070606080606020203" pitchFamily="18" charset="0"/>
                <a:cs typeface="Arial"/>
              </a:rPr>
              <a:t>(940) 565-3987</a:t>
            </a:r>
            <a:endParaRPr lang="en-US" sz="2800" dirty="0">
              <a:solidFill>
                <a:schemeClr val="bg1"/>
              </a:solidFill>
              <a:latin typeface="Bodoni MT Condensed" panose="02070606080606020203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780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72439" y="181698"/>
            <a:ext cx="8242935" cy="6557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latin typeface="Sitka Text" panose="02000505000000020004" pitchFamily="2" charset="0"/>
              </a:rPr>
              <a:t>Faculty Information System (FIS)</a:t>
            </a:r>
          </a:p>
          <a:p>
            <a:pPr marL="0" indent="0" algn="ctr">
              <a:buNone/>
            </a:pPr>
            <a:endParaRPr lang="en-US" dirty="0">
              <a:latin typeface="Sitka Text" panose="02000505000000020004" pitchFamily="2" charset="0"/>
            </a:endParaRPr>
          </a:p>
          <a:p>
            <a:pPr marL="0" indent="0" algn="ctr">
              <a:buNone/>
            </a:pPr>
            <a:endParaRPr lang="en-US" dirty="0">
              <a:latin typeface="Sitka Text" panose="0200050500000002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3150" y="1029454"/>
            <a:ext cx="758015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itka Text" panose="02000505000000020004" pitchFamily="2" charset="0"/>
                <a:cs typeface="Arial"/>
              </a:rPr>
              <a:t>Faculty must upload syllabi to FIS each semester and keep profiles current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itka Text" panose="02000505000000020004" pitchFamily="2" charset="0"/>
                <a:cs typeface="Arial"/>
              </a:rPr>
              <a:t>Access via my.unt.edu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617" y="2242069"/>
            <a:ext cx="6353571" cy="395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7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4" y="365760"/>
            <a:ext cx="8834061" cy="5411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6059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0040" y="689862"/>
            <a:ext cx="854049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 dirty="0" smtClean="0">
                <a:latin typeface="Constantia" panose="02030602050306030303" pitchFamily="18" charset="0"/>
              </a:rPr>
              <a:t>Faculty-Led Affinity and Research Groups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2800" b="1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</a:br>
            <a:r>
              <a:rPr kumimoji="0" lang="en-US" altLang="en-US" sz="700" b="1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700" b="1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</a:b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900" b="1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</a:br>
            <a:endParaRPr kumimoji="0" lang="en-US" altLang="en-US" sz="700" b="1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700" b="1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2508" y="1644422"/>
            <a:ext cx="73242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latin typeface="Constantia" panose="02030602050306030303" pitchFamily="18" charset="0"/>
                <a:cs typeface="Arial"/>
              </a:rPr>
              <a:t>Affinity Groups: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onstantia" panose="02030602050306030303" pitchFamily="18" charset="0"/>
                <a:cs typeface="Arial"/>
              </a:rPr>
              <a:t>Black Faculty Network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onstantia" panose="02030602050306030303" pitchFamily="18" charset="0"/>
                <a:cs typeface="Arial"/>
              </a:rPr>
              <a:t>International Faculty Network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onstantia" panose="02030602050306030303" pitchFamily="18" charset="0"/>
                <a:cs typeface="Arial"/>
              </a:rPr>
              <a:t>La </a:t>
            </a:r>
            <a:r>
              <a:rPr lang="en-US" sz="2400" dirty="0" err="1" smtClean="0">
                <a:latin typeface="Constantia" panose="02030602050306030303" pitchFamily="18" charset="0"/>
                <a:cs typeface="Arial"/>
              </a:rPr>
              <a:t>Colectiva</a:t>
            </a:r>
            <a:r>
              <a:rPr lang="en-US" sz="2400" dirty="0" smtClean="0">
                <a:latin typeface="Constantia" panose="02030602050306030303" pitchFamily="18" charset="0"/>
                <a:cs typeface="Arial"/>
              </a:rPr>
              <a:t>: Faculty Women of Color LGBT </a:t>
            </a:r>
            <a:r>
              <a:rPr lang="en-US" sz="2400" dirty="0">
                <a:latin typeface="Constantia" panose="02030602050306030303" pitchFamily="18" charset="0"/>
                <a:cs typeface="Arial"/>
              </a:rPr>
              <a:t>Faculty Network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onstantia" panose="02030602050306030303" pitchFamily="18" charset="0"/>
                <a:cs typeface="Arial"/>
              </a:rPr>
              <a:t>Women’s Faculty Network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onstantia" panose="02030602050306030303" pitchFamily="18" charset="0"/>
                <a:cs typeface="Arial"/>
              </a:rPr>
              <a:t>Autism Support and Advocacy Group</a:t>
            </a:r>
          </a:p>
          <a:p>
            <a:pPr lvl="1"/>
            <a:endParaRPr lang="en-US" sz="2400" dirty="0">
              <a:latin typeface="Constantia" panose="02030602050306030303" pitchFamily="18" charset="0"/>
              <a:cs typeface="Arial"/>
            </a:endParaRPr>
          </a:p>
          <a:p>
            <a:r>
              <a:rPr lang="en-US" sz="2400" u="sng" dirty="0" smtClean="0">
                <a:latin typeface="Constantia" panose="02030602050306030303" pitchFamily="18" charset="0"/>
                <a:cs typeface="Arial"/>
              </a:rPr>
              <a:t>Research: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onstantia" panose="02030602050306030303" pitchFamily="18" charset="0"/>
                <a:cs typeface="Arial"/>
              </a:rPr>
              <a:t>Faculty Writing Group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14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1912925"/>
              </p:ext>
            </p:extLst>
          </p:nvPr>
        </p:nvGraphicFramePr>
        <p:xfrm>
          <a:off x="2585703" y="1316736"/>
          <a:ext cx="4359069" cy="4855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Acrobat Document" r:id="rId3" imgW="5829257" imgH="7543568" progId="Acrobat.Document.11">
                  <p:embed/>
                </p:oleObj>
              </mc:Choice>
              <mc:Fallback>
                <p:oleObj name="Acrobat Document" r:id="rId3" imgW="5829257" imgH="7543568" progId="Acrobat.Document.11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85703" y="1316736"/>
                        <a:ext cx="4359069" cy="4855464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873" y="373741"/>
            <a:ext cx="3920727" cy="700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740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5270" y="1951892"/>
            <a:ext cx="75350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sng" dirty="0" smtClean="0">
                <a:solidFill>
                  <a:srgbClr val="139A29"/>
                </a:solidFill>
                <a:latin typeface="Arial"/>
                <a:cs typeface="Arial"/>
              </a:rPr>
              <a:t>All</a:t>
            </a:r>
            <a:r>
              <a:rPr lang="en-US" sz="2400" dirty="0" smtClean="0">
                <a:solidFill>
                  <a:srgbClr val="139A29"/>
                </a:solidFill>
                <a:latin typeface="Arial"/>
                <a:cs typeface="Arial"/>
              </a:rPr>
              <a:t> instructional personnel must complete and return this form by September 13.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139A29"/>
                </a:solidFill>
                <a:latin typeface="Arial"/>
                <a:cs typeface="Arial"/>
              </a:rPr>
              <a:t>If English is not your native language but your academic training was in English, please list English and your native language in the primary language blank.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139A29"/>
                </a:solidFill>
                <a:latin typeface="Arial"/>
                <a:cs typeface="Arial"/>
              </a:rPr>
              <a:t>A form is in your packet; we’ll also email it to you.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139A29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439593" y="554648"/>
            <a:ext cx="6324015" cy="8784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indent="0" algn="ctr">
              <a:buNone/>
            </a:pPr>
            <a:r>
              <a:rPr lang="en-US" sz="3600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itka Text" panose="02000505000000020004" pitchFamily="2" charset="0"/>
              </a:rPr>
              <a:t>English Proficiency Form</a:t>
            </a:r>
            <a:endParaRPr lang="en-US" sz="36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Sitka Tex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4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 bwMode="auto">
          <a:xfrm>
            <a:off x="0" y="0"/>
            <a:ext cx="9144000" cy="243867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8200" b="1" dirty="0">
                <a:solidFill>
                  <a:srgbClr val="008000"/>
                </a:solidFill>
                <a:latin typeface="Stencil" pitchFamily="82" charset="0"/>
                <a:ea typeface="PMingLiU-ExtB" pitchFamily="18" charset="-120"/>
              </a:rPr>
              <a:t/>
            </a:r>
            <a:br>
              <a:rPr lang="en-US" sz="8200" b="1" dirty="0">
                <a:solidFill>
                  <a:srgbClr val="008000"/>
                </a:solidFill>
                <a:latin typeface="Stencil" pitchFamily="82" charset="0"/>
                <a:ea typeface="PMingLiU-ExtB" pitchFamily="18" charset="-120"/>
              </a:rPr>
            </a:br>
            <a:r>
              <a:rPr lang="en-US" sz="8200" b="1" dirty="0">
                <a:solidFill>
                  <a:srgbClr val="008000"/>
                </a:solidFill>
                <a:latin typeface="Stencil" pitchFamily="82" charset="0"/>
                <a:ea typeface="PMingLiU-ExtB" pitchFamily="18" charset="-120"/>
              </a:rPr>
              <a:t>     </a:t>
            </a:r>
            <a:r>
              <a:rPr lang="en-US" sz="8200" b="1" dirty="0" smtClean="0">
                <a:solidFill>
                  <a:srgbClr val="008000"/>
                </a:solidFill>
                <a:latin typeface="Stencil" pitchFamily="82" charset="0"/>
                <a:ea typeface="PMingLiU-ExtB" pitchFamily="18" charset="-120"/>
              </a:rPr>
              <a:t>   </a:t>
            </a:r>
            <a:r>
              <a:rPr lang="en-US" sz="9600" b="1" dirty="0" smtClean="0">
                <a:solidFill>
                  <a:srgbClr val="00B050"/>
                </a:solidFill>
                <a:latin typeface="Stencil" pitchFamily="82" charset="0"/>
                <a:ea typeface="PMingLiU-ExtB" pitchFamily="18" charset="-120"/>
              </a:rPr>
              <a:t>PHOTOS</a:t>
            </a:r>
            <a:endParaRPr lang="en-US" sz="9600" b="1" dirty="0">
              <a:solidFill>
                <a:srgbClr val="00B050"/>
              </a:solidFill>
              <a:latin typeface="Stencil" pitchFamily="82" charset="0"/>
              <a:ea typeface="PMingLiU-ExtB" pitchFamily="18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 rot="20015851">
            <a:off x="-85725" y="223140"/>
            <a:ext cx="305276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itchFamily="49" charset="-127"/>
                <a:ea typeface="BatangChe" pitchFamily="49" charset="-127"/>
              </a:rPr>
              <a:t>Faculty</a:t>
            </a:r>
            <a:r>
              <a:rPr lang="en-US" sz="6000" dirty="0">
                <a:solidFill>
                  <a:schemeClr val="bg1"/>
                </a:solidFill>
                <a:latin typeface="+mn-lt"/>
                <a:ea typeface="+mn-ea"/>
              </a:rPr>
              <a:t> </a:t>
            </a: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15" y="2554160"/>
            <a:ext cx="2534169" cy="2761535"/>
          </a:xfrm>
          <a:prstGeom prst="rect">
            <a:avLst/>
          </a:prstGeom>
        </p:spPr>
      </p:pic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73152" y="4972199"/>
            <a:ext cx="9070848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dirty="0"/>
          </a:p>
          <a:p>
            <a:pPr algn="ctr" eaLnBrk="1" hangingPunct="1"/>
            <a:r>
              <a:rPr lang="en-US" sz="2400" b="1" dirty="0"/>
              <a:t>University Relations, Communication, and Marketing</a:t>
            </a:r>
          </a:p>
          <a:p>
            <a:pPr algn="ctr"/>
            <a:r>
              <a:rPr lang="en-US" sz="1700" dirty="0"/>
              <a:t>To make an appointment, you may contact </a:t>
            </a:r>
            <a:r>
              <a:rPr lang="en-US" sz="1700" dirty="0" smtClean="0"/>
              <a:t>Gary Payne via email at </a:t>
            </a:r>
            <a:r>
              <a:rPr lang="en-US" sz="1700" dirty="0" smtClean="0">
                <a:hlinkClick r:id="rId3"/>
              </a:rPr>
              <a:t>Gary.Payne@unt.edu</a:t>
            </a:r>
            <a:r>
              <a:rPr lang="en-US" sz="1700" dirty="0" smtClean="0"/>
              <a:t> or Sarah Stevens </a:t>
            </a:r>
            <a:r>
              <a:rPr lang="en-US" sz="1700" smtClean="0"/>
              <a:t>at </a:t>
            </a:r>
            <a:r>
              <a:rPr lang="en-US" sz="1700" smtClean="0">
                <a:hlinkClick r:id="rId4"/>
              </a:rPr>
              <a:t>Sarah.Stevens@unt.edu</a:t>
            </a:r>
            <a:r>
              <a:rPr lang="en-US" sz="1700" smtClean="0"/>
              <a:t>  at (</a:t>
            </a:r>
            <a:r>
              <a:rPr lang="en-US" sz="1700" dirty="0" smtClean="0"/>
              <a:t>940</a:t>
            </a:r>
            <a:r>
              <a:rPr lang="en-US" sz="1700" dirty="0"/>
              <a:t>) </a:t>
            </a:r>
            <a:r>
              <a:rPr lang="en-US" sz="1700" dirty="0" smtClean="0"/>
              <a:t>565-2475.</a:t>
            </a:r>
            <a:endParaRPr lang="en-US" sz="1700" dirty="0"/>
          </a:p>
          <a:p>
            <a:r>
              <a:rPr lang="en-US" sz="1400" dirty="0"/>
              <a:t> </a:t>
            </a:r>
          </a:p>
          <a:p>
            <a:endParaRPr lang="en-US" sz="1600" dirty="0"/>
          </a:p>
          <a:p>
            <a:pPr algn="ctr" eaLnBrk="1" hangingPunct="1"/>
            <a:endParaRPr lang="en-US" sz="1400" dirty="0"/>
          </a:p>
          <a:p>
            <a:pPr algn="ctr" eaLnBrk="1" hangingPunct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6047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 noGrp="1"/>
          </p:cNvSpPr>
          <p:nvPr>
            <p:ph type="body" sz="quarter" idx="13"/>
          </p:nvPr>
        </p:nvSpPr>
        <p:spPr>
          <a:xfrm>
            <a:off x="472439" y="301793"/>
            <a:ext cx="82429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Poster Compressed" pitchFamily="18" charset="0"/>
              </a:rPr>
              <a:t>UNT College of Music presents: 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Poster Compressed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6437" y="1580274"/>
            <a:ext cx="74676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Bodoni MT Condensed" pitchFamily="18" charset="0"/>
              </a:rPr>
              <a:t>Fall 2019 Concerts</a:t>
            </a:r>
          </a:p>
          <a:p>
            <a:pPr algn="ctr"/>
            <a:r>
              <a:rPr lang="en-US" sz="4400" dirty="0" smtClean="0">
                <a:latin typeface="Bodoni MT Condensed" pitchFamily="18" charset="0"/>
              </a:rPr>
              <a:t>at the </a:t>
            </a:r>
          </a:p>
          <a:p>
            <a:pPr algn="ctr"/>
            <a:r>
              <a:rPr lang="en-US" sz="5000" b="1" dirty="0" smtClean="0">
                <a:latin typeface="Bodoni MT Condensed" pitchFamily="18" charset="0"/>
              </a:rPr>
              <a:t>Murchison Performing Arts Center</a:t>
            </a:r>
            <a:endParaRPr lang="en-US" sz="5000" b="1" dirty="0">
              <a:latin typeface="Bodoni MT Condensed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 rot="311615">
            <a:off x="811334" y="3529852"/>
            <a:ext cx="7565143" cy="2001536"/>
            <a:chOff x="736459" y="3981624"/>
            <a:chExt cx="6932541" cy="1701419"/>
          </a:xfrm>
        </p:grpSpPr>
        <p:grpSp>
          <p:nvGrpSpPr>
            <p:cNvPr id="6" name="Group 5"/>
            <p:cNvGrpSpPr/>
            <p:nvPr/>
          </p:nvGrpSpPr>
          <p:grpSpPr>
            <a:xfrm>
              <a:off x="736459" y="3981624"/>
              <a:ext cx="6932541" cy="1701419"/>
              <a:chOff x="31835" y="3404880"/>
              <a:chExt cx="9074535" cy="2227118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31835" y="3657600"/>
                <a:ext cx="9074535" cy="1918049"/>
                <a:chOff x="31835" y="3657600"/>
                <a:chExt cx="9074535" cy="1918049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>
                  <a:off x="31835" y="3657600"/>
                  <a:ext cx="9074535" cy="1918049"/>
                  <a:chOff x="485869" y="1828801"/>
                  <a:chExt cx="8084745" cy="1708841"/>
                </a:xfrm>
              </p:grpSpPr>
              <p:cxnSp>
                <p:nvCxnSpPr>
                  <p:cNvPr id="30" name="Curved Connector 29"/>
                  <p:cNvCxnSpPr/>
                  <p:nvPr/>
                </p:nvCxnSpPr>
                <p:spPr>
                  <a:xfrm flipV="1">
                    <a:off x="569614" y="2394642"/>
                    <a:ext cx="8001000" cy="1143000"/>
                  </a:xfrm>
                  <a:prstGeom prst="curvedConnector3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Curved Connector 30"/>
                  <p:cNvCxnSpPr/>
                  <p:nvPr/>
                </p:nvCxnSpPr>
                <p:spPr>
                  <a:xfrm flipV="1">
                    <a:off x="533400" y="2286000"/>
                    <a:ext cx="8001000" cy="1143000"/>
                  </a:xfrm>
                  <a:prstGeom prst="curvedConnector3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Curved Connector 31"/>
                  <p:cNvCxnSpPr/>
                  <p:nvPr/>
                </p:nvCxnSpPr>
                <p:spPr>
                  <a:xfrm flipV="1">
                    <a:off x="533400" y="2130117"/>
                    <a:ext cx="8001000" cy="1143000"/>
                  </a:xfrm>
                  <a:prstGeom prst="curvedConnector3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Curved Connector 32"/>
                  <p:cNvCxnSpPr/>
                  <p:nvPr/>
                </p:nvCxnSpPr>
                <p:spPr>
                  <a:xfrm flipV="1">
                    <a:off x="485869" y="1981200"/>
                    <a:ext cx="8001000" cy="1143000"/>
                  </a:xfrm>
                  <a:prstGeom prst="curvedConnector3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Curved Connector 33"/>
                  <p:cNvCxnSpPr/>
                  <p:nvPr/>
                </p:nvCxnSpPr>
                <p:spPr>
                  <a:xfrm flipV="1">
                    <a:off x="485869" y="1828801"/>
                    <a:ext cx="8001000" cy="1143000"/>
                  </a:xfrm>
                  <a:prstGeom prst="curvedConnector3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762000" y="4934182"/>
                  <a:ext cx="0" cy="64146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6553200" y="3786595"/>
                  <a:ext cx="0" cy="6601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75" y="4907794"/>
                <a:ext cx="263812" cy="69424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3486" y="4946575"/>
                <a:ext cx="580687" cy="58068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3286" y="4717598"/>
                <a:ext cx="580687" cy="58068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9000" y="4873019"/>
                <a:ext cx="580687" cy="58068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5414" y="4327107"/>
                <a:ext cx="580687" cy="58068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4800599" y="3835116"/>
                <a:ext cx="580687" cy="58068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5682169" y="3562669"/>
                <a:ext cx="580687" cy="58068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000" b="96333" l="9667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13972" y="4446773"/>
                <a:ext cx="667427" cy="66742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000" b="96333" l="9667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9200" y="4964571"/>
                <a:ext cx="667427" cy="66742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000" b="96333" l="9667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7972086" y="3404880"/>
                <a:ext cx="667427" cy="66742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600" y="4149002"/>
                <a:ext cx="580687" cy="58068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24534" y="3739162"/>
                <a:ext cx="580687" cy="58068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36808" y="4208425"/>
                <a:ext cx="580687" cy="580687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25" name="Straight Connector 24"/>
              <p:cNvCxnSpPr/>
              <p:nvPr/>
            </p:nvCxnSpPr>
            <p:spPr>
              <a:xfrm flipV="1">
                <a:off x="5905221" y="3670938"/>
                <a:ext cx="246108" cy="6765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8048152" y="3567324"/>
                <a:ext cx="22859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4362" y="4416839"/>
              <a:ext cx="166695" cy="24755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0097" y="4328453"/>
              <a:ext cx="166695" cy="24755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1934" y="4164002"/>
              <a:ext cx="255214" cy="28273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2230" y="4454128"/>
              <a:ext cx="255214" cy="282738"/>
            </a:xfrm>
            <a:prstGeom prst="rect">
              <a:avLst/>
            </a:prstGeom>
          </p:spPr>
        </p:pic>
      </p:grpSp>
      <p:sp>
        <p:nvSpPr>
          <p:cNvPr id="35" name="TextBox 34"/>
          <p:cNvSpPr txBox="1"/>
          <p:nvPr/>
        </p:nvSpPr>
        <p:spPr>
          <a:xfrm>
            <a:off x="487530" y="5403060"/>
            <a:ext cx="838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Book Antiqua" pitchFamily="18" charset="0"/>
              </a:rPr>
              <a:t>2 </a:t>
            </a:r>
            <a:r>
              <a:rPr lang="en-US" sz="2800" u="sng" dirty="0" smtClean="0">
                <a:latin typeface="Book Antiqua" pitchFamily="18" charset="0"/>
              </a:rPr>
              <a:t>FREE</a:t>
            </a:r>
            <a:r>
              <a:rPr lang="en-US" sz="2800" dirty="0" smtClean="0">
                <a:latin typeface="Book Antiqua" pitchFamily="18" charset="0"/>
              </a:rPr>
              <a:t> tickets for New Faculty Members</a:t>
            </a:r>
          </a:p>
          <a:p>
            <a:pPr algn="ctr"/>
            <a:r>
              <a:rPr lang="en-US" sz="1600" dirty="0" smtClean="0">
                <a:latin typeface="Book Antiqua" pitchFamily="18" charset="0"/>
              </a:rPr>
              <a:t>Contact Jordan.Batson@unt.edu  or performance times and tickets 48 hours prior to event. </a:t>
            </a:r>
            <a:endParaRPr lang="en-US" sz="16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78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rgbClr val="139A29"/>
            </a:solidFill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2214</TotalTime>
  <Words>740</Words>
  <Application>Microsoft Office PowerPoint</Application>
  <PresentationFormat>Letter Paper (8.5x11 in)</PresentationFormat>
  <Paragraphs>153</Paragraphs>
  <Slides>26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MS PGothic</vt:lpstr>
      <vt:lpstr>PMingLiU-ExtB</vt:lpstr>
      <vt:lpstr>Arial</vt:lpstr>
      <vt:lpstr>BatangChe</vt:lpstr>
      <vt:lpstr>Berlin Sans FB</vt:lpstr>
      <vt:lpstr>Bodoni MT</vt:lpstr>
      <vt:lpstr>Bodoni MT Condensed</vt:lpstr>
      <vt:lpstr>Bodoni MT Poster Compressed</vt:lpstr>
      <vt:lpstr>Book Antiqua</vt:lpstr>
      <vt:lpstr>Britannic Bold</vt:lpstr>
      <vt:lpstr>Calibri</vt:lpstr>
      <vt:lpstr>Constantia</vt:lpstr>
      <vt:lpstr>Sitka Text</vt:lpstr>
      <vt:lpstr>Stencil</vt:lpstr>
      <vt:lpstr>Symbol</vt:lpstr>
      <vt:lpstr>Times New Roman</vt:lpstr>
      <vt:lpstr>Verdana</vt:lpstr>
      <vt:lpstr>Wingdings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North Texas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Young, Kit</dc:creator>
  <cp:lastModifiedBy>Hussien, Ahlie</cp:lastModifiedBy>
  <cp:revision>124</cp:revision>
  <cp:lastPrinted>2019-08-12T18:58:13Z</cp:lastPrinted>
  <dcterms:created xsi:type="dcterms:W3CDTF">2010-11-22T21:44:58Z</dcterms:created>
  <dcterms:modified xsi:type="dcterms:W3CDTF">2019-08-19T14:09:00Z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