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3"/>
  </p:notesMasterIdLst>
  <p:sldIdLst>
    <p:sldId id="256" r:id="rId2"/>
    <p:sldId id="286" r:id="rId3"/>
    <p:sldId id="287" r:id="rId4"/>
    <p:sldId id="264" r:id="rId5"/>
    <p:sldId id="304" r:id="rId6"/>
    <p:sldId id="292" r:id="rId7"/>
    <p:sldId id="261" r:id="rId8"/>
    <p:sldId id="276" r:id="rId9"/>
    <p:sldId id="293" r:id="rId10"/>
    <p:sldId id="288" r:id="rId11"/>
    <p:sldId id="285" r:id="rId12"/>
    <p:sldId id="267" r:id="rId13"/>
    <p:sldId id="301" r:id="rId14"/>
    <p:sldId id="270" r:id="rId15"/>
    <p:sldId id="273" r:id="rId16"/>
    <p:sldId id="272" r:id="rId17"/>
    <p:sldId id="298" r:id="rId18"/>
    <p:sldId id="281" r:id="rId19"/>
    <p:sldId id="275" r:id="rId20"/>
    <p:sldId id="284" r:id="rId21"/>
    <p:sldId id="282" r:id="rId2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B42A"/>
    <a:srgbClr val="63C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955" autoAdjust="0"/>
    <p:restoredTop sz="94660"/>
  </p:normalViewPr>
  <p:slideViewPr>
    <p:cSldViewPr>
      <p:cViewPr varScale="1">
        <p:scale>
          <a:sx n="69" d="100"/>
          <a:sy n="69" d="100"/>
        </p:scale>
        <p:origin x="9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1728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EF2D1853-D357-4C64-AD25-FCC1F1F2D100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9F4FA49B-E6B0-4DD5-AAD9-7C66EDF0C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14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A49B-E6B0-4DD5-AAD9-7C66EDF0CE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64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A49B-E6B0-4DD5-AAD9-7C66EDF0CE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7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A49B-E6B0-4DD5-AAD9-7C66EDF0CE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86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A49B-E6B0-4DD5-AAD9-7C66EDF0CE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7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A49B-E6B0-4DD5-AAD9-7C66EDF0CE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55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52400" y="6397823"/>
            <a:ext cx="22349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ook Antiqua" panose="02040602050305030304" pitchFamily="18" charset="0"/>
              </a:rPr>
              <a:t>Office of General Counsel</a:t>
            </a:r>
            <a:endParaRPr lang="en-US" sz="1400" dirty="0"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228599" y="6394203"/>
            <a:ext cx="5943601" cy="6597"/>
          </a:xfrm>
          <a:prstGeom prst="line">
            <a:avLst/>
          </a:prstGeom>
          <a:ln w="19050">
            <a:gradFill flip="none" rotWithShape="1">
              <a:gsLst>
                <a:gs pos="3000">
                  <a:schemeClr val="tx1"/>
                </a:gs>
                <a:gs pos="24000">
                  <a:srgbClr val="E6E6E6">
                    <a:lumMod val="83000"/>
                    <a:alpha val="61000"/>
                  </a:srgbClr>
                </a:gs>
                <a:gs pos="48000">
                  <a:srgbClr val="7D8496"/>
                </a:gs>
                <a:gs pos="100000">
                  <a:srgbClr val="00CC00"/>
                </a:gs>
              </a:gsLst>
              <a:lin ang="0" scaled="1"/>
              <a:tileRect/>
            </a:gradFill>
            <a:tailEnd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9" descr="C:\Users\aeh0091\AppData\Local\Microsoft\Windows\Temporary Internet Files\Content.Outlook\Z310FUB4\1line_GRN_UNT_BLK_System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6067837"/>
            <a:ext cx="1981201" cy="25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47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76D8-69D9-4793-B5AB-5281F873B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4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76D8-69D9-4793-B5AB-5281F873B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6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76D8-69D9-4793-B5AB-5281F873B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0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76D8-69D9-4793-B5AB-5281F873B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1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76D8-69D9-4793-B5AB-5281F873B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2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76D8-69D9-4793-B5AB-5281F873B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1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76D8-69D9-4793-B5AB-5281F873B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4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76D8-69D9-4793-B5AB-5281F873B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5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76D8-69D9-4793-B5AB-5281F873B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76D8-69D9-4793-B5AB-5281F873B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2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776D8-69D9-4793-B5AB-5281F873B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8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tsystem.edu/generalcounse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366654"/>
            <a:ext cx="8686800" cy="93518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000" b="1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New Faculty Orientation 2019</a:t>
            </a:r>
            <a:br>
              <a:rPr lang="en-US" sz="2000" b="1" cap="sm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Legal News You Can Use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800600"/>
            <a:ext cx="4495800" cy="990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Renaldo </a:t>
            </a: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Stowers 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Associate General Counsel</a:t>
            </a:r>
            <a:endParaRPr lang="en-US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0782" y="215164"/>
            <a:ext cx="3342436" cy="2652727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557098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3810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28600" y="685800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800600" y="6629400"/>
            <a:ext cx="38862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800100" y="286862"/>
            <a:ext cx="7315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Freedom of Expression</a:t>
            </a:r>
            <a:endParaRPr lang="en-US" alt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001" y="1386429"/>
            <a:ext cx="88519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Arial" charset="0"/>
              <a:buChar char="•"/>
              <a:defRPr/>
            </a:pP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and members of the public may exercise their rights to free speech at “outdoor areas” of campus. (Senate Bill 18, 2019)</a:t>
            </a:r>
          </a:p>
          <a:p>
            <a:pPr marL="228600" indent="-228600">
              <a:buFont typeface="Arial" charset="0"/>
              <a:buChar char="•"/>
              <a:defRPr/>
            </a:pPr>
            <a:endParaRPr lang="en-US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charset="0"/>
              <a:buChar char="•"/>
              <a:defRPr/>
            </a:pP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Classrooms are “marketplaces” of ideas; not “outdoor areas.” Faculty may manage their classrooms.</a:t>
            </a:r>
          </a:p>
          <a:p>
            <a:pPr marL="228600" indent="-228600">
              <a:buFont typeface="Arial" charset="0"/>
              <a:buChar char="•"/>
              <a:defRPr/>
            </a:pPr>
            <a:endParaRPr 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charset="0"/>
              <a:buChar char="•"/>
              <a:defRPr/>
            </a:pP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and staff have 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right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 their right to speak and assemble about matters of public concern.</a:t>
            </a:r>
            <a:endParaRPr 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4" name="Picture 8" descr="https://s.yimg.com/fz/api/res/1.2/T0OHMlwtu6PcoF.XPb4siQ--/YXBwaWQ9c3JjaGRkO2g9OTA7cT05NTt3PTkw/http:/ts2.mm.bing.net/th?id=OP.lmj96IxloAGV1w300C300&amp;pid=21.1&amp;w=90&amp;h=9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62800" y="6019800"/>
            <a:ext cx="8572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texas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6003925"/>
            <a:ext cx="762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297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3810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28600" y="685800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1447800"/>
            <a:ext cx="8153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5532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876300" y="325765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Media</a:t>
            </a:r>
            <a:endParaRPr lang="en-US" alt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64272"/>
            <a:ext cx="84216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social media wisely</a:t>
            </a:r>
            <a:endParaRPr 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76300" y="1521730"/>
            <a:ext cx="7086600" cy="480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84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3810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28600" y="685800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1447800"/>
            <a:ext cx="8153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5532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390395" y="404803"/>
            <a:ext cx="830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Contracts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1670953"/>
            <a:ext cx="8686800" cy="4468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the President or his designee(s) </a:t>
            </a:r>
            <a:r>
              <a:rPr lang="en-US" alt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sign contracts on </a:t>
            </a: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behalf of </a:t>
            </a:r>
            <a:r>
              <a:rPr lang="en-US" alt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UNT.  </a:t>
            </a:r>
            <a:endParaRPr lang="en-US" alt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 can delegate signature authority in </a:t>
            </a:r>
            <a:r>
              <a:rPr lang="en-US" altLang="en-US" b="1" u="sng" dirty="0" smtClean="0">
                <a:solidFill>
                  <a:srgbClr val="00B050"/>
                </a:solidFill>
                <a:latin typeface="Brush Script MT" panose="03060802040406070304" pitchFamily="66" charset="0"/>
                <a:cs typeface="Arial" panose="020B0604020202020204" pitchFamily="34" charset="0"/>
              </a:rPr>
              <a:t>WRITING</a:t>
            </a:r>
            <a:r>
              <a:rPr lang="en-US" altLang="en-US" sz="2800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800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 who </a:t>
            </a: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contracts on behalf of UNT w/o written authority may be personally liable for honoring the terms of the agreement</a:t>
            </a:r>
            <a:r>
              <a:rPr lang="en-US" alt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are not authorized to sign NDAs.</a:t>
            </a:r>
            <a:endParaRPr lang="en-US" alt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texas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6259513"/>
            <a:ext cx="762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05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3810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81000" y="65532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30"/>
          <p:cNvSpPr txBox="1">
            <a:spLocks noChangeArrowheads="1"/>
          </p:cNvSpPr>
          <p:nvPr/>
        </p:nvSpPr>
        <p:spPr bwMode="auto">
          <a:xfrm>
            <a:off x="219076" y="523616"/>
            <a:ext cx="876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u="sng" dirty="0" smtClean="0">
                <a:solidFill>
                  <a:srgbClr val="00B050"/>
                </a:solidFill>
                <a:latin typeface="Calibri" panose="020F0502020204030204" pitchFamily="34" charset="0"/>
              </a:rPr>
              <a:t>No</a:t>
            </a:r>
            <a:r>
              <a:rPr lang="en-US" altLang="en-US" sz="40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Gift </a:t>
            </a:r>
            <a:r>
              <a:rPr lang="en-US" altLang="en-US" sz="4000" b="1" dirty="0">
                <a:solidFill>
                  <a:srgbClr val="00B050"/>
                </a:solidFill>
                <a:latin typeface="Calibri" panose="020F0502020204030204" pitchFamily="34" charset="0"/>
              </a:rPr>
              <a:t>of State </a:t>
            </a:r>
            <a:r>
              <a:rPr lang="en-US" altLang="en-US" sz="40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Funds</a:t>
            </a:r>
            <a:endParaRPr lang="en-US" altLang="en-US" sz="28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28937" y="1403376"/>
            <a:ext cx="87630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31775" indent="-231775"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Texas Constitution prohibits public universities and officials from </a:t>
            </a:r>
            <a:r>
              <a:rPr lang="en-US" sz="28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giving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granting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28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lending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public funds for other than a valid </a:t>
            </a:r>
            <a:r>
              <a:rPr lang="en-US" sz="28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purpose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31775" indent="-231775">
              <a:defRPr/>
            </a:pPr>
            <a:endParaRPr 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funds that come to the university, regardless of the source, are public funds and subject to this constitutional prohibition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31775" indent="-231775">
              <a:buFont typeface="Arial" charset="0"/>
              <a:buChar char="•"/>
              <a:defRPr/>
            </a:pPr>
            <a:endParaRPr 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>
              <a:buFont typeface="Arial" charset="0"/>
              <a:buChar char="•"/>
              <a:defRPr/>
            </a:pP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GRANTS ARE PUBLIC FUNDS!</a:t>
            </a:r>
            <a:endParaRPr 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texas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6248400"/>
            <a:ext cx="762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3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3810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28600" y="685800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1447800"/>
            <a:ext cx="8153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5532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228600" y="381000"/>
            <a:ext cx="8534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 of Conduct &amp; Ethics</a:t>
            </a:r>
          </a:p>
        </p:txBody>
      </p:sp>
      <p:sp>
        <p:nvSpPr>
          <p:cNvPr id="8" name="Rectangle 7"/>
          <p:cNvSpPr/>
          <p:nvPr/>
        </p:nvSpPr>
        <p:spPr>
          <a:xfrm>
            <a:off x="268288" y="1241286"/>
            <a:ext cx="86868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</a:t>
            </a:r>
            <a:r>
              <a:rPr lang="en-US" sz="2800" u="sng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 or solicit gift, favor or service </a:t>
            </a:r>
            <a:r>
              <a:rPr lang="en-US" sz="280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that:</a:t>
            </a:r>
          </a:p>
          <a:p>
            <a:pPr marL="508000" lvl="1" indent="-217488">
              <a:defRPr/>
            </a:pPr>
            <a:r>
              <a:rPr lang="en-US" sz="280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might reasonably tend to influence decisions made in the discharge of official duties.</a:t>
            </a:r>
          </a:p>
          <a:p>
            <a:pPr marL="508000" lvl="1" indent="-217488">
              <a:buFontTx/>
              <a:buChar char="-"/>
              <a:defRPr/>
            </a:pPr>
            <a:r>
              <a:rPr lang="en-US" sz="280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or should know is being offered with the intent to influence your official conduct</a:t>
            </a:r>
            <a:r>
              <a:rPr lang="en-US" sz="2800" dirty="0" smtClean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8000" lvl="1" indent="-217488">
              <a:buFontTx/>
              <a:buChar char="-"/>
              <a:defRPr/>
            </a:pPr>
            <a:endParaRPr lang="en-US" dirty="0">
              <a:solidFill>
                <a:srgbClr val="0085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0513" lvl="1" indent="-290513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80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2800" u="sng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solicit, accept, or agree to accept </a:t>
            </a:r>
            <a:r>
              <a:rPr lang="en-US" sz="280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800" u="sng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honorarium</a:t>
            </a:r>
            <a:r>
              <a:rPr lang="en-US" sz="280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doing what UNT pays you to do.</a:t>
            </a:r>
          </a:p>
          <a:p>
            <a:pPr marL="290513" lvl="1" indent="-290513"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0085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0513" lvl="1" indent="-290513">
              <a:buFont typeface="Arial" pitchFamily="34" charset="0"/>
              <a:buChar char="•"/>
              <a:defRPr/>
            </a:pPr>
            <a:endParaRPr lang="en-US" sz="1400" dirty="0">
              <a:solidFill>
                <a:srgbClr val="0085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0513" lvl="1" indent="-290513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</a:t>
            </a:r>
            <a:r>
              <a:rPr lang="en-US" sz="2800" dirty="0" smtClean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university property to operate your own business (e.g. private consulting).</a:t>
            </a:r>
            <a:endParaRPr lang="en-US" sz="2800" dirty="0">
              <a:solidFill>
                <a:srgbClr val="0085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texas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6259513"/>
            <a:ext cx="762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762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3810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28600" y="685800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1447800"/>
            <a:ext cx="8153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5532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376825" y="497310"/>
            <a:ext cx="845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Outside Employment &amp; Activities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62211" y="1483890"/>
            <a:ext cx="8686800" cy="4912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28600" indent="-228600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3200" dirty="0" smtClean="0">
                <a:solidFill>
                  <a:srgbClr val="00853F"/>
                </a:solidFill>
                <a:latin typeface="Calibri" pitchFamily="34" charset="0"/>
              </a:rPr>
              <a:t>All UNT employees must </a:t>
            </a:r>
            <a:r>
              <a:rPr lang="en-US" sz="3200" dirty="0">
                <a:solidFill>
                  <a:srgbClr val="00853F"/>
                </a:solidFill>
                <a:latin typeface="Calibri" pitchFamily="34" charset="0"/>
              </a:rPr>
              <a:t>formally request permission to engage in outside employment. </a:t>
            </a:r>
            <a:endParaRPr lang="en-US" sz="3200" dirty="0" smtClean="0">
              <a:solidFill>
                <a:srgbClr val="00853F"/>
              </a:solidFill>
              <a:latin typeface="Calibri" pitchFamily="34" charset="0"/>
            </a:endParaRPr>
          </a:p>
          <a:p>
            <a:pPr marL="228600" indent="-228600">
              <a:lnSpc>
                <a:spcPct val="90000"/>
              </a:lnSpc>
              <a:buFont typeface="Arial" charset="0"/>
              <a:buChar char="•"/>
              <a:defRPr/>
            </a:pPr>
            <a:endParaRPr lang="en-US" sz="3200" dirty="0">
              <a:solidFill>
                <a:srgbClr val="00853F"/>
              </a:solidFill>
              <a:latin typeface="Calibri" pitchFamily="34" charset="0"/>
            </a:endParaRPr>
          </a:p>
          <a:p>
            <a:pPr marL="228600" indent="-228600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853F"/>
                </a:solidFill>
                <a:latin typeface="Calibri" pitchFamily="34" charset="0"/>
              </a:rPr>
              <a:t>Outside </a:t>
            </a:r>
            <a:r>
              <a:rPr lang="en-US" sz="3200" u="sng" dirty="0">
                <a:solidFill>
                  <a:srgbClr val="00853F"/>
                </a:solidFill>
                <a:latin typeface="Calibri" pitchFamily="34" charset="0"/>
              </a:rPr>
              <a:t>employment</a:t>
            </a:r>
            <a:r>
              <a:rPr lang="en-US" sz="3200" dirty="0">
                <a:solidFill>
                  <a:srgbClr val="00853F"/>
                </a:solidFill>
                <a:latin typeface="Calibri" pitchFamily="34" charset="0"/>
              </a:rPr>
              <a:t>, </a:t>
            </a:r>
            <a:r>
              <a:rPr lang="en-US" sz="3200" u="sng" dirty="0">
                <a:solidFill>
                  <a:srgbClr val="00853F"/>
                </a:solidFill>
                <a:latin typeface="Calibri" pitchFamily="34" charset="0"/>
              </a:rPr>
              <a:t>interests</a:t>
            </a:r>
            <a:r>
              <a:rPr lang="en-US" sz="3200" dirty="0">
                <a:solidFill>
                  <a:srgbClr val="00853F"/>
                </a:solidFill>
                <a:latin typeface="Calibri" pitchFamily="34" charset="0"/>
              </a:rPr>
              <a:t> and </a:t>
            </a:r>
            <a:r>
              <a:rPr lang="en-US" sz="3200" u="sng" dirty="0">
                <a:solidFill>
                  <a:srgbClr val="00853F"/>
                </a:solidFill>
                <a:latin typeface="Calibri" pitchFamily="34" charset="0"/>
              </a:rPr>
              <a:t>activities</a:t>
            </a:r>
            <a:r>
              <a:rPr lang="en-US" sz="3200" dirty="0">
                <a:solidFill>
                  <a:srgbClr val="00853F"/>
                </a:solidFill>
                <a:latin typeface="Calibri" pitchFamily="34" charset="0"/>
              </a:rPr>
              <a:t>, including external development and marketing of intellectual property must not interfere or conflict with </a:t>
            </a:r>
            <a:r>
              <a:rPr lang="en-US" sz="3200" dirty="0" smtClean="0">
                <a:solidFill>
                  <a:srgbClr val="00853F"/>
                </a:solidFill>
                <a:latin typeface="Calibri" pitchFamily="34" charset="0"/>
              </a:rPr>
              <a:t>your faculty position </a:t>
            </a:r>
            <a:r>
              <a:rPr lang="en-US" sz="3200" dirty="0">
                <a:solidFill>
                  <a:srgbClr val="00853F"/>
                </a:solidFill>
                <a:latin typeface="Calibri" pitchFamily="34" charset="0"/>
              </a:rPr>
              <a:t>with </a:t>
            </a:r>
            <a:r>
              <a:rPr lang="en-US" sz="3200" dirty="0" smtClean="0">
                <a:solidFill>
                  <a:srgbClr val="00853F"/>
                </a:solidFill>
                <a:latin typeface="Calibri" pitchFamily="34" charset="0"/>
              </a:rPr>
              <a:t>UNT.</a:t>
            </a:r>
            <a:endParaRPr lang="en-US" sz="3200" dirty="0">
              <a:solidFill>
                <a:srgbClr val="00853F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sz="3200" dirty="0">
              <a:solidFill>
                <a:srgbClr val="00853F"/>
              </a:solidFill>
              <a:latin typeface="Calibri" pitchFamily="34" charset="0"/>
            </a:endParaRPr>
          </a:p>
          <a:p>
            <a:pPr marL="228600" indent="-228600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853F"/>
                </a:solidFill>
                <a:latin typeface="Calibri" pitchFamily="34" charset="0"/>
              </a:rPr>
              <a:t>Consult your chair before serving on an outside board and read Regent’s Rule 05.800.</a:t>
            </a:r>
          </a:p>
          <a:p>
            <a:pPr marL="228600" indent="-228600">
              <a:lnSpc>
                <a:spcPct val="90000"/>
              </a:lnSpc>
              <a:buFont typeface="Arial" charset="0"/>
              <a:buChar char="•"/>
              <a:defRPr/>
            </a:pPr>
            <a:endParaRPr lang="en-US" sz="2800" dirty="0">
              <a:solidFill>
                <a:srgbClr val="00853F"/>
              </a:solidFill>
              <a:latin typeface="Calibri" pitchFamily="34" charset="0"/>
            </a:endParaRPr>
          </a:p>
        </p:txBody>
      </p:sp>
      <p:pic>
        <p:nvPicPr>
          <p:cNvPr id="12" name="Picture 4" descr="texas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6259513"/>
            <a:ext cx="762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908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3810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28600" y="685800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1447800"/>
            <a:ext cx="8153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5532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800100" y="381000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 Activity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170928" y="1152083"/>
            <a:ext cx="8839200" cy="52322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 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staff have 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right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participate in political activities as private individuals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>
              <a:buFont typeface="Arial" charset="0"/>
              <a:buChar char="•"/>
              <a:defRPr/>
            </a:pPr>
            <a:endParaRPr lang="en-US" sz="1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 activities must not conflict with official duties, create a conflict of 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 or interfere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operation of the 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university. </a:t>
            </a:r>
          </a:p>
          <a:p>
            <a:pPr marL="228600" indent="-228600">
              <a:buFont typeface="Arial" charset="0"/>
              <a:buChar char="•"/>
              <a:defRPr/>
            </a:pPr>
            <a:endParaRPr 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charset="0"/>
              <a:buChar char="•"/>
              <a:defRPr/>
            </a:pP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 use:</a:t>
            </a:r>
          </a:p>
          <a:p>
            <a:pPr lvl="1">
              <a:defRPr/>
            </a:pP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university funds,</a:t>
            </a:r>
          </a:p>
          <a:p>
            <a:pPr lvl="1">
              <a:tabLst>
                <a:tab pos="803275" algn="l"/>
              </a:tabLst>
              <a:defRPr/>
            </a:pP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resources (time, computers, paper, telephone,  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	</a:t>
            </a:r>
            <a:r>
              <a:rPr lang="en-US" sz="2800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.),</a:t>
            </a:r>
          </a:p>
          <a:p>
            <a:pPr lvl="1">
              <a:defRPr/>
            </a:pP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official position/title.</a:t>
            </a:r>
          </a:p>
        </p:txBody>
      </p:sp>
      <p:pic>
        <p:nvPicPr>
          <p:cNvPr id="15" name="Picture 8" descr="https://s.yimg.com/fz/api/res/1.2/T0OHMlwtu6PcoF.XPb4siQ--/YXBwaWQ9c3JjaGRkO2g9OTA7cT05NTt3PTkw/http:/ts2.mm.bing.net/th?id=OP.lmj96IxloAGV1w300C300&amp;pid=21.1&amp;w=90&amp;h=9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58050" y="6248905"/>
            <a:ext cx="8572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texas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128" y="6240967"/>
            <a:ext cx="762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90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3810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28600" y="772846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1447800"/>
            <a:ext cx="8153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5532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476500" y="533400"/>
            <a:ext cx="411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 Controls</a:t>
            </a: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228600" y="1393854"/>
            <a:ext cx="8839200" cy="445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1775" indent="-2317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70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laws and regulations restricting export of “controlled” hardware, software and information to a foreign person, entity or destination.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70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“Controlled” means - military use or </a:t>
            </a:r>
            <a:r>
              <a:rPr lang="en-US" altLang="en-US" sz="2700" dirty="0" smtClean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 </a:t>
            </a:r>
            <a:r>
              <a:rPr lang="en-US" altLang="en-US" sz="270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(nonmilitary and military).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70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“Export” includes sharing with a foreign </a:t>
            </a:r>
            <a:r>
              <a:rPr lang="en-US" altLang="en-US" sz="2700" dirty="0" smtClean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within </a:t>
            </a:r>
            <a:r>
              <a:rPr lang="en-US" altLang="en-US" sz="270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U.S. (including students and </a:t>
            </a:r>
            <a:r>
              <a:rPr lang="en-US" altLang="en-US" sz="2700" dirty="0" smtClean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faculty).</a:t>
            </a:r>
            <a:endParaRPr lang="en-US" altLang="en-US" sz="2700" dirty="0">
              <a:solidFill>
                <a:srgbClr val="0085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70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License required to export controlled items to foreign persons</a:t>
            </a:r>
            <a:r>
              <a:rPr lang="en-US" altLang="en-US" sz="2700" dirty="0" smtClean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9" name="Picture 8" descr="https://s.yimg.com/fz/api/res/1.2/T0OHMlwtu6PcoF.XPb4siQ--/YXBwaWQ9c3JjaGRkO2g9OTA7cT05NTt3PTkw/http:/ts2.mm.bing.net/th?id=OP.lmj96IxloAGV1w300C300&amp;pid=21.1&amp;w=90&amp;h=90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148205" y="6273452"/>
            <a:ext cx="8572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3810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28600" y="685800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1447800"/>
            <a:ext cx="8153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5532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1402556" y="533400"/>
            <a:ext cx="6110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Information Act</a:t>
            </a: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327787" y="1179513"/>
            <a:ext cx="861060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altLang="en-US" sz="28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presumed to be open</a:t>
            </a: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public.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information generated, collected or maintained by faculty member that relates to official university business is presumed to be open to the public.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September 1, 2019, all employees required to send text/email/etc., messages sent on private media to the university for preservation.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“It’s the message; not the medium.”</a:t>
            </a:r>
            <a:endParaRPr lang="en-US" alt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information that is confidential by law, can be withheld from disclosure.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9" name="Picture 4" descr="texas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6259513"/>
            <a:ext cx="762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95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3810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28600" y="685800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1447800"/>
            <a:ext cx="8153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5532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1402556" y="533400"/>
            <a:ext cx="6110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Information Act</a:t>
            </a: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381000" y="1283494"/>
            <a:ext cx="8610600" cy="408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1775" indent="-2317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688975" indent="-2317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r>
              <a:rPr lang="en-US" altLang="en-US" sz="2400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en-US" alt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Public</a:t>
            </a:r>
            <a:r>
              <a:rPr lang="en-US" altLang="en-US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alt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and committee </a:t>
            </a:r>
            <a:r>
              <a:rPr lang="en-US" altLang="en-US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evaluations</a:t>
            </a:r>
            <a:endParaRPr lang="en-US" altLang="en-US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alt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Emails between colleagues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alt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Emails sent from personal email account when conducting official business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alt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Salary, appointment letter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alt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 on calendar (electronic or paper)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r>
              <a:rPr lang="en-US" altLang="en-US" sz="2400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altLang="en-US" sz="24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en-US" altLang="en-US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Public: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alt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records and grades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alt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research with potential commercial value</a:t>
            </a:r>
            <a:endParaRPr lang="en-US" altLang="en-US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texas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6259513"/>
            <a:ext cx="762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73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819400" y="304800"/>
            <a:ext cx="62484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81000" y="66294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381000" y="350759"/>
            <a:ext cx="838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Welcome </a:t>
            </a:r>
            <a:r>
              <a:rPr lang="en-US" altLang="en-US" sz="4000" b="1" dirty="0">
                <a:solidFill>
                  <a:srgbClr val="00B050"/>
                </a:solidFill>
                <a:latin typeface="Calibri" panose="020F0502020204030204" pitchFamily="34" charset="0"/>
              </a:rPr>
              <a:t>from </a:t>
            </a:r>
            <a:r>
              <a:rPr lang="en-US" altLang="en-US" sz="40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the General Counsel</a:t>
            </a:r>
            <a:endParaRPr lang="en-US" altLang="en-US" sz="40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533400" y="997089"/>
            <a:ext cx="80772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1775" indent="-231775" eaLnBrk="0" hangingPunct="0">
              <a:defRPr sz="1400">
                <a:solidFill>
                  <a:schemeClr val="tx1"/>
                </a:solidFill>
                <a:latin typeface="Microsoft Sans Serif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Microsoft Sans Serif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Microsoft Sans Serif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Microsoft Sans Serif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Microsoft Sans Serif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>
              <a:defRPr/>
            </a:pPr>
            <a:r>
              <a:rPr lang="en-US" sz="2000" dirty="0" smtClean="0">
                <a:latin typeface="+mn-lt"/>
                <a:cs typeface="Arial" panose="020B0604020202020204" pitchFamily="34" charset="0"/>
              </a:rPr>
              <a:t>Nancy Footer (Vice Chancellor and General Counsel)		Dallas</a:t>
            </a:r>
          </a:p>
          <a:p>
            <a:pPr>
              <a:defRPr/>
            </a:pPr>
            <a:endParaRPr lang="en-US" sz="2000" dirty="0" smtClean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dirty="0" smtClean="0">
                <a:latin typeface="+mn-lt"/>
                <a:cs typeface="Arial" panose="020B0604020202020204" pitchFamily="34" charset="0"/>
              </a:rPr>
              <a:t>Steve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Gleboff						Dallas</a:t>
            </a:r>
          </a:p>
          <a:p>
            <a:pPr>
              <a:defRPr/>
            </a:pPr>
            <a:r>
              <a:rPr lang="en-US" sz="2000" dirty="0" smtClean="0">
                <a:latin typeface="+mn-lt"/>
                <a:cs typeface="Arial" panose="020B0604020202020204" pitchFamily="34" charset="0"/>
              </a:rPr>
              <a:t>Dolly Garcia						Dallas</a:t>
            </a:r>
          </a:p>
          <a:p>
            <a:pPr>
              <a:defRPr/>
            </a:pPr>
            <a:r>
              <a:rPr lang="en-US" sz="2000" dirty="0" smtClean="0">
                <a:latin typeface="+mn-lt"/>
                <a:cs typeface="Arial" panose="020B0604020202020204" pitchFamily="34" charset="0"/>
              </a:rPr>
              <a:t>Lindsey Bartula						Dallas</a:t>
            </a:r>
          </a:p>
          <a:p>
            <a:pPr>
              <a:defRPr/>
            </a:pPr>
            <a:r>
              <a:rPr lang="en-US" sz="2000" dirty="0" smtClean="0">
                <a:latin typeface="+mn-lt"/>
                <a:cs typeface="Arial" panose="020B0604020202020204" pitchFamily="34" charset="0"/>
              </a:rPr>
              <a:t>Aesil Kim						Dallas</a:t>
            </a:r>
          </a:p>
          <a:p>
            <a:pPr>
              <a:defRPr/>
            </a:pPr>
            <a:r>
              <a:rPr lang="en-US" sz="2000" dirty="0" smtClean="0">
                <a:latin typeface="+mn-lt"/>
                <a:cs typeface="Arial" panose="020B0604020202020204" pitchFamily="34" charset="0"/>
              </a:rPr>
              <a:t>Mallory Michaelson (Operations Manager)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+mn-lt"/>
                <a:cs typeface="Arial" panose="020B0604020202020204" pitchFamily="34" charset="0"/>
              </a:rPr>
              <a:t>		Dallas</a:t>
            </a: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dirty="0" smtClean="0">
                <a:latin typeface="+mn-lt"/>
                <a:cs typeface="Arial" panose="020B0604020202020204" pitchFamily="34" charset="0"/>
              </a:rPr>
              <a:t>Mariam Khan (Admin Coordinator)				Dallas</a:t>
            </a:r>
          </a:p>
          <a:p>
            <a:pPr>
              <a:defRPr/>
            </a:pPr>
            <a:r>
              <a:rPr lang="en-US" sz="2000" dirty="0" smtClean="0">
                <a:latin typeface="+mn-lt"/>
                <a:cs typeface="Arial" panose="020B0604020202020204" pitchFamily="34" charset="0"/>
              </a:rPr>
              <a:t>Stephanie Zaleskin (Paralegal)	</a:t>
            </a:r>
            <a:r>
              <a:rPr lang="en-US" sz="2000" dirty="0" smtClean="0">
                <a:solidFill>
                  <a:srgbClr val="00853F"/>
                </a:solidFill>
                <a:latin typeface="+mn-lt"/>
                <a:cs typeface="Arial" panose="020B0604020202020204" pitchFamily="34" charset="0"/>
              </a:rPr>
              <a:t>			</a:t>
            </a:r>
            <a:r>
              <a:rPr lang="en-US" sz="2000" dirty="0" smtClean="0">
                <a:latin typeface="+mn-lt"/>
                <a:cs typeface="Arial" panose="020B0604020202020204" pitchFamily="34" charset="0"/>
              </a:rPr>
              <a:t>Dallas</a:t>
            </a:r>
          </a:p>
          <a:p>
            <a:pPr>
              <a:defRPr/>
            </a:pPr>
            <a:r>
              <a:rPr lang="en-US" sz="2000" dirty="0" smtClean="0">
                <a:latin typeface="+mn-lt"/>
                <a:cs typeface="Arial" panose="020B0604020202020204" pitchFamily="34" charset="0"/>
              </a:rPr>
              <a:t>Renaldo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Stowers						</a:t>
            </a:r>
            <a:r>
              <a:rPr lang="en-US" sz="2000" dirty="0">
                <a:solidFill>
                  <a:srgbClr val="00853F"/>
                </a:solidFill>
                <a:latin typeface="+mn-lt"/>
                <a:cs typeface="Arial" panose="020B0604020202020204" pitchFamily="34" charset="0"/>
              </a:rPr>
              <a:t>Denton</a:t>
            </a:r>
          </a:p>
          <a:p>
            <a:pPr>
              <a:defRPr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Alan Stucky						</a:t>
            </a:r>
            <a:r>
              <a:rPr lang="en-US" sz="2000" dirty="0">
                <a:solidFill>
                  <a:srgbClr val="00853F"/>
                </a:solidFill>
                <a:latin typeface="+mn-lt"/>
                <a:cs typeface="Arial" panose="020B0604020202020204" pitchFamily="34" charset="0"/>
              </a:rPr>
              <a:t>Denton</a:t>
            </a:r>
          </a:p>
          <a:p>
            <a:pPr>
              <a:defRPr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Michelle Williams					</a:t>
            </a:r>
            <a:r>
              <a:rPr lang="en-US" sz="2000" dirty="0">
                <a:solidFill>
                  <a:srgbClr val="00853F"/>
                </a:solidFill>
                <a:latin typeface="+mn-lt"/>
                <a:cs typeface="Arial" panose="020B0604020202020204" pitchFamily="34" charset="0"/>
              </a:rPr>
              <a:t>Denton</a:t>
            </a:r>
          </a:p>
          <a:p>
            <a:pPr>
              <a:defRPr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Caitlin Sewell						</a:t>
            </a:r>
            <a:r>
              <a:rPr lang="en-US" sz="2000" dirty="0">
                <a:solidFill>
                  <a:srgbClr val="00853F"/>
                </a:solidFill>
                <a:latin typeface="+mn-lt"/>
                <a:cs typeface="Arial" panose="020B0604020202020204" pitchFamily="34" charset="0"/>
              </a:rPr>
              <a:t>Denton</a:t>
            </a:r>
          </a:p>
          <a:p>
            <a:pPr>
              <a:defRPr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Alyssa Kenyon-Cordero					</a:t>
            </a:r>
            <a:r>
              <a:rPr lang="en-US" sz="2000" dirty="0">
                <a:solidFill>
                  <a:srgbClr val="00853F"/>
                </a:solidFill>
                <a:latin typeface="+mn-lt"/>
                <a:cs typeface="Arial" panose="020B0604020202020204" pitchFamily="34" charset="0"/>
              </a:rPr>
              <a:t>Denton</a:t>
            </a:r>
          </a:p>
          <a:p>
            <a:pPr>
              <a:defRPr/>
            </a:pPr>
            <a:r>
              <a:rPr lang="en-US" sz="2000" dirty="0" smtClean="0">
                <a:latin typeface="+mn-lt"/>
                <a:cs typeface="Arial" panose="020B0604020202020204" pitchFamily="34" charset="0"/>
              </a:rPr>
              <a:t>Alicia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Spencer (Paralegal)	</a:t>
            </a:r>
            <a:r>
              <a:rPr lang="en-US" sz="2000" dirty="0">
                <a:solidFill>
                  <a:srgbClr val="00853F"/>
                </a:solidFill>
                <a:latin typeface="+mn-lt"/>
                <a:cs typeface="Arial" panose="020B0604020202020204" pitchFamily="34" charset="0"/>
              </a:rPr>
              <a:t>			</a:t>
            </a:r>
            <a:r>
              <a:rPr lang="en-US" sz="2000" dirty="0" smtClean="0">
                <a:solidFill>
                  <a:srgbClr val="00853F"/>
                </a:solidFill>
                <a:latin typeface="+mn-lt"/>
                <a:cs typeface="Arial" panose="020B0604020202020204" pitchFamily="34" charset="0"/>
              </a:rPr>
              <a:t>	Denton</a:t>
            </a:r>
            <a:endParaRPr lang="en-US" sz="2000" dirty="0">
              <a:solidFill>
                <a:srgbClr val="00853F"/>
              </a:solidFill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Alice Hawes (Public Information Coordinator)	</a:t>
            </a:r>
            <a:r>
              <a:rPr lang="en-US" sz="2000" dirty="0">
                <a:solidFill>
                  <a:srgbClr val="00853F"/>
                </a:solidFill>
                <a:latin typeface="+mn-lt"/>
                <a:cs typeface="Arial" panose="020B0604020202020204" pitchFamily="34" charset="0"/>
              </a:rPr>
              <a:t>	Denton</a:t>
            </a:r>
          </a:p>
          <a:p>
            <a:pPr>
              <a:defRPr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Suzy Flute (Legal Secretary)	</a:t>
            </a:r>
            <a:r>
              <a:rPr lang="en-US" sz="2000" dirty="0">
                <a:solidFill>
                  <a:srgbClr val="00853F"/>
                </a:solidFill>
                <a:latin typeface="+mn-lt"/>
                <a:cs typeface="Arial" panose="020B0604020202020204" pitchFamily="34" charset="0"/>
              </a:rPr>
              <a:t>			Denton</a:t>
            </a:r>
          </a:p>
          <a:p>
            <a:pPr>
              <a:defRPr/>
            </a:pPr>
            <a:endParaRPr lang="en-US" sz="2000" dirty="0" smtClean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15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3810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28600" y="685800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1447800"/>
            <a:ext cx="8153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5532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343348" y="543507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 from Personal Liability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1440873"/>
            <a:ext cx="8686800" cy="43027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1775" lvl="1" indent="-225425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representation by Office of the Attorney General</a:t>
            </a:r>
          </a:p>
          <a:p>
            <a:pPr marL="231775" lvl="1" indent="-225425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of Texas and UNT indemnifies faculty for liability resulting from decisions made and actions taken in fulfilling job responsibilities. </a:t>
            </a:r>
            <a:endParaRPr lang="en-US" sz="2400" kern="0" dirty="0" smtClean="0">
              <a:solidFill>
                <a:srgbClr val="0085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lvl="1" indent="-225425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kern="0" dirty="0">
              <a:solidFill>
                <a:srgbClr val="0085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lvl="1" indent="-225425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have strong immunities from suit and liability</a:t>
            </a:r>
            <a:r>
              <a:rPr lang="en-US" sz="2400" kern="0" dirty="0" smtClean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31775" lvl="1" indent="-225425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kern="0" dirty="0">
              <a:solidFill>
                <a:srgbClr val="0085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lvl="1" indent="-225425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Liability for </a:t>
            </a:r>
            <a:r>
              <a:rPr lang="en-US" sz="2400" u="sng" kern="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law </a:t>
            </a:r>
            <a:r>
              <a:rPr lang="en-US" sz="2400" kern="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claims limited to $100,000</a:t>
            </a:r>
            <a:r>
              <a:rPr lang="en-US" sz="2400" kern="0" dirty="0" smtClean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31775" lvl="1" indent="-225425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kern="0" dirty="0" smtClean="0">
              <a:solidFill>
                <a:srgbClr val="0085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lvl="1" indent="-225425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 maintains insurance for liability above $100,000.</a:t>
            </a:r>
            <a:endParaRPr lang="en-US" sz="2400" kern="0" dirty="0">
              <a:solidFill>
                <a:srgbClr val="0085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texas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6259513"/>
            <a:ext cx="762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2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3810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28600" y="685800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1447800"/>
            <a:ext cx="8153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5532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152400" y="1828800"/>
            <a:ext cx="86106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B050"/>
                </a:solidFill>
                <a:latin typeface="Calibri" pitchFamily="34" charset="0"/>
              </a:rPr>
              <a:t>UNT System Office of General Counsel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B050"/>
                </a:solidFill>
                <a:latin typeface="Calibri" pitchFamily="34" charset="0"/>
              </a:rPr>
              <a:t>Denton Office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B050"/>
                </a:solidFill>
                <a:latin typeface="Calibri" pitchFamily="34" charset="0"/>
              </a:rPr>
              <a:t>Gateway Center, 3</a:t>
            </a:r>
            <a:r>
              <a:rPr lang="en-US" altLang="en-US" sz="4000" baseline="30000" dirty="0">
                <a:solidFill>
                  <a:srgbClr val="00B050"/>
                </a:solidFill>
                <a:latin typeface="Calibri" pitchFamily="34" charset="0"/>
              </a:rPr>
              <a:t>rd</a:t>
            </a:r>
            <a:r>
              <a:rPr lang="en-US" altLang="en-US" sz="4000" dirty="0">
                <a:solidFill>
                  <a:srgbClr val="00B050"/>
                </a:solidFill>
                <a:latin typeface="Calibri" pitchFamily="34" charset="0"/>
              </a:rPr>
              <a:t> Floor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B050"/>
                </a:solidFill>
                <a:latin typeface="Calibri" pitchFamily="34" charset="0"/>
              </a:rPr>
              <a:t>(940) 565-2717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latin typeface="Calibri" pitchFamily="34" charset="0"/>
              </a:rPr>
              <a:t>ww</a:t>
            </a:r>
            <a:r>
              <a:rPr lang="en-US" altLang="en-US" sz="4000" dirty="0">
                <a:solidFill>
                  <a:schemeClr val="bg1"/>
                </a:solidFill>
                <a:latin typeface="Calibri" pitchFamily="34" charset="0"/>
                <a:hlinkClick r:id="rId2"/>
              </a:rPr>
              <a:t>www.untsystem.edu/</a:t>
            </a:r>
            <a:r>
              <a:rPr lang="en-US" altLang="en-US" sz="4000" dirty="0" err="1">
                <a:solidFill>
                  <a:schemeClr val="bg1"/>
                </a:solidFill>
                <a:latin typeface="Calibri" pitchFamily="34" charset="0"/>
                <a:hlinkClick r:id="rId2"/>
              </a:rPr>
              <a:t>generalcounsel</a:t>
            </a:r>
            <a:endParaRPr lang="en-US" altLang="en-US" sz="40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61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14600"/>
            <a:ext cx="2590800" cy="34544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>
            <a:off x="2705100" y="381000"/>
            <a:ext cx="62484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81000" y="66294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152400" y="600346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Advice from the General Counsel</a:t>
            </a:r>
            <a:endParaRPr lang="en-US" alt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3759349" y="1449877"/>
            <a:ext cx="5181600" cy="3200400"/>
          </a:xfrm>
          <a:prstGeom prst="wedgeEllipseCallout">
            <a:avLst>
              <a:gd name="adj1" fmla="val -77095"/>
              <a:gd name="adj2" fmla="val 517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solidFill>
                  <a:schemeClr val="bg1"/>
                </a:solidFill>
              </a:rPr>
              <a:t>      </a:t>
            </a:r>
            <a:r>
              <a:rPr lang="en-US" sz="3600" b="1" dirty="0" smtClean="0">
                <a:solidFill>
                  <a:schemeClr val="bg1"/>
                </a:solidFill>
              </a:rPr>
              <a:t>Don’t   Lie?</a:t>
            </a:r>
          </a:p>
          <a:p>
            <a:pPr algn="just"/>
            <a:r>
              <a:rPr lang="en-US" sz="3600" b="1" dirty="0" smtClean="0">
                <a:solidFill>
                  <a:schemeClr val="bg1"/>
                </a:solidFill>
              </a:rPr>
              <a:t>      Don’t   Cheat?</a:t>
            </a:r>
          </a:p>
          <a:p>
            <a:pPr algn="just"/>
            <a:r>
              <a:rPr lang="en-US" sz="3600" b="1" dirty="0" smtClean="0">
                <a:solidFill>
                  <a:schemeClr val="bg1"/>
                </a:solidFill>
              </a:rPr>
              <a:t>      </a:t>
            </a:r>
            <a:r>
              <a:rPr lang="en-US" sz="3600" b="1" smtClean="0">
                <a:solidFill>
                  <a:schemeClr val="bg1"/>
                </a:solidFill>
              </a:rPr>
              <a:t>Don’t   Steal</a:t>
            </a:r>
            <a:r>
              <a:rPr lang="en-US" sz="3600" b="1" dirty="0" smtClean="0">
                <a:solidFill>
                  <a:schemeClr val="bg1"/>
                </a:solidFill>
              </a:rPr>
              <a:t>?  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4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3810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28600" y="685800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1447800"/>
            <a:ext cx="8153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5532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676421" y="429438"/>
            <a:ext cx="17149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FERPA</a:t>
            </a:r>
            <a:endParaRPr lang="en-US" altLang="en-US" sz="3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2492" y="1440543"/>
            <a:ext cx="8862816" cy="405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96875" indent="-396875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2600" kern="0" dirty="0" smtClean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</a:t>
            </a:r>
            <a:r>
              <a:rPr lang="en-US" sz="2600" kern="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assignments </a:t>
            </a:r>
            <a:r>
              <a:rPr lang="en-US" sz="2600" kern="0" dirty="0" smtClean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600" kern="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eye toward </a:t>
            </a:r>
            <a:r>
              <a:rPr lang="en-US" sz="2600" kern="0" dirty="0" smtClean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privacy.</a:t>
            </a:r>
          </a:p>
          <a:p>
            <a:pPr marL="396875" indent="-396875">
              <a:lnSpc>
                <a:spcPct val="90000"/>
              </a:lnSpc>
              <a:buFont typeface="Arial" charset="0"/>
              <a:buChar char="•"/>
              <a:defRPr/>
            </a:pPr>
            <a:endParaRPr lang="en-US" sz="2600" dirty="0">
              <a:solidFill>
                <a:srgbClr val="0085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6875" indent="-396875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2600" b="1" u="sng" kern="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</a:t>
            </a:r>
            <a:r>
              <a:rPr lang="en-US" sz="2600" b="1" kern="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kern="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grades in presence of other students (e.g. after-class discussion</a:t>
            </a:r>
            <a:r>
              <a:rPr lang="en-US" sz="2600" kern="0" dirty="0" smtClean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96875" indent="-396875">
              <a:lnSpc>
                <a:spcPct val="90000"/>
              </a:lnSpc>
              <a:buFont typeface="Arial" charset="0"/>
              <a:buChar char="•"/>
              <a:defRPr/>
            </a:pPr>
            <a:endParaRPr lang="en-US" sz="2600" kern="0" dirty="0">
              <a:solidFill>
                <a:srgbClr val="0085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6875" indent="-396875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2600" b="1" u="sng" dirty="0" smtClean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600" b="1" u="sng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260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student papers with names or other PII into internet-based plagiarism detection services w/o student’s consent</a:t>
            </a:r>
            <a:r>
              <a:rPr lang="en-US" sz="2600" dirty="0" smtClean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96875" indent="-396875">
              <a:lnSpc>
                <a:spcPct val="90000"/>
              </a:lnSpc>
              <a:buFont typeface="Arial" charset="0"/>
              <a:buChar char="•"/>
              <a:defRPr/>
            </a:pPr>
            <a:endParaRPr lang="en-US" sz="2600" dirty="0">
              <a:solidFill>
                <a:srgbClr val="0085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6875" indent="-396875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2600" b="1" u="sng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</a:t>
            </a:r>
            <a:r>
              <a:rPr lang="en-US" sz="2600" dirty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upload FERPA information to </a:t>
            </a:r>
            <a:r>
              <a:rPr lang="en-US" sz="2600" u="sng" dirty="0" smtClean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r>
              <a:rPr lang="en-US" sz="2600" dirty="0" smtClean="0">
                <a:solidFill>
                  <a:srgbClr val="0085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cloud services. </a:t>
            </a:r>
            <a:endParaRPr lang="en-US" sz="2600" dirty="0">
              <a:solidFill>
                <a:srgbClr val="0085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https://s.yimg.com/fz/api/res/1.2/T0OHMlwtu6PcoF.XPb4siQ--/YXBwaWQ9c3JjaGRkO2g9OTA7cT05NTt3PTkw/http:/ts2.mm.bing.net/th?id=OP.lmj96IxloAGV1w300C300&amp;pid=21.1&amp;w=90&amp;h=9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148205" y="6273452"/>
            <a:ext cx="8572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80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3810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81000" y="65532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652030" y="445645"/>
            <a:ext cx="792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b="1" dirty="0">
                <a:solidFill>
                  <a:srgbClr val="00B050"/>
                </a:solidFill>
                <a:latin typeface="Calibri" panose="020F0502020204030204" pitchFamily="34" charset="0"/>
              </a:rPr>
              <a:t>Title </a:t>
            </a:r>
            <a:r>
              <a:rPr lang="en-US" altLang="en-US" sz="40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IX, Sexual Assault &amp; </a:t>
            </a:r>
            <a:r>
              <a:rPr lang="en-US" altLang="en-US" sz="40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Clery</a:t>
            </a:r>
            <a:r>
              <a:rPr lang="en-US" altLang="en-US" sz="40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Act</a:t>
            </a:r>
            <a:endParaRPr lang="en-US" altLang="en-US" sz="40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295213"/>
            <a:ext cx="86868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law requires universities to report certain 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criminal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that occurs on and around campus.</a:t>
            </a:r>
          </a:p>
          <a:p>
            <a:pPr>
              <a:defRPr/>
            </a:pPr>
            <a:endParaRPr lang="en-US" sz="14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obligated to inform 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 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any reports of sexual violence against a student.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crime of sexual violence to UNT police department or other law enforcement agency.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promise confidentiality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en-US" sz="16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allow victim/survivor or alleged perpetrator of sexual assault to drop a course in which both students are </a:t>
            </a:r>
            <a:r>
              <a:rPr lang="en-US" alt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enrolled w/o academic </a:t>
            </a: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penalty.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8" name="Picture 7" descr="https://s.yimg.com/fz/api/res/1.2/T0OHMlwtu6PcoF.XPb4siQ--/YXBwaWQ9c3JjaGRkO2g9OTA7cT05NTt3PTkw/http:/ts2.mm.bing.net/th?id=OP.lmj96IxloAGV1w300C300&amp;pid=21.1&amp;w=90&amp;h=9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01832" y="6257577"/>
            <a:ext cx="8572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texas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257577"/>
            <a:ext cx="762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7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3810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28600" y="685800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1447800"/>
            <a:ext cx="8153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5532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304799" y="492125"/>
            <a:ext cx="8229601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Handguns </a:t>
            </a:r>
            <a:r>
              <a:rPr lang="en-US" altLang="en-US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altLang="en-US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Campus</a:t>
            </a:r>
            <a:endParaRPr lang="en-US" alt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217714" y="1249362"/>
            <a:ext cx="8857989" cy="496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1775" indent="-2317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law allows employees, students and visitors who </a:t>
            </a:r>
            <a:r>
              <a:rPr lang="en-US" alt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a license to carry a concealed handgun to store and transport the weapon in a vehicle </a:t>
            </a:r>
            <a:r>
              <a:rPr lang="en-US" alt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alt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campus </a:t>
            </a:r>
            <a:r>
              <a:rPr lang="en-US" altLang="en-US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streets</a:t>
            </a:r>
            <a:r>
              <a:rPr lang="en-US" alt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parked on a campus </a:t>
            </a:r>
            <a:r>
              <a:rPr lang="en-US" altLang="en-US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parking</a:t>
            </a:r>
            <a:r>
              <a:rPr lang="en-US" alt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altLang="en-US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Gun may </a:t>
            </a:r>
            <a:r>
              <a:rPr lang="en-US" alt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carried into campus buildings unless prohibited by law or UNT policy.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altLang="en-US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members may not declare their classrooms or office space a “Gun Free” zone.</a:t>
            </a:r>
            <a:endParaRPr lang="en-US" altLang="en-US" sz="1400" dirty="0">
              <a:solidFill>
                <a:srgbClr val="00853F"/>
              </a:solidFill>
              <a:latin typeface="Calibri" pitchFamily="34" charset="0"/>
            </a:endParaRPr>
          </a:p>
        </p:txBody>
      </p:sp>
      <p:pic>
        <p:nvPicPr>
          <p:cNvPr id="9" name="Picture 4" descr="texas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6259513"/>
            <a:ext cx="762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84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3810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28600" y="533400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Religious Holy Day Accommodation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1295400"/>
            <a:ext cx="8153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alt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lang="en-US" alt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alt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excused </a:t>
            </a: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attending classes or other required activities, </a:t>
            </a:r>
            <a:r>
              <a:rPr lang="en-US" altLang="en-US" sz="2800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examinations</a:t>
            </a: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to travel to and observe a religious holy day.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alt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cannot be penalized for </a:t>
            </a:r>
            <a:r>
              <a:rPr lang="en-US" alt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absences</a:t>
            </a: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alt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must be allowed to take an exam or complete an assignment within a reasonable time after the absence.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alt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800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</a:t>
            </a: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students to let you know at the beginning of semester if they will be absent.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5532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 descr="texas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6259513"/>
            <a:ext cx="762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56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3810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28600" y="685800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1447800"/>
            <a:ext cx="8153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5532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16568" y="649287"/>
            <a:ext cx="868680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Access to Course Information </a:t>
            </a: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216568" y="1520158"/>
            <a:ext cx="8686800" cy="408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1775" indent="-2317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 is required by state law to post </a:t>
            </a:r>
            <a:r>
              <a:rPr lang="en-US" altLang="en-US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syllabi </a:t>
            </a:r>
            <a:r>
              <a:rPr lang="en-US" alt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all lower and upper-division courses and the instructor’s CV on its website.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Syllabus and CV must contain certain information.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Syllabus is protected under copyright law to extent it is an “original work of authorship.”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all content in syllabus is protected.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 Commons license is not a type of copyright protection.</a:t>
            </a:r>
          </a:p>
        </p:txBody>
      </p:sp>
      <p:pic>
        <p:nvPicPr>
          <p:cNvPr id="9" name="Picture 4" descr="texas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6259513"/>
            <a:ext cx="762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33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3810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28600" y="685800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1447800"/>
            <a:ext cx="8153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553200"/>
            <a:ext cx="5181600" cy="0"/>
          </a:xfrm>
          <a:prstGeom prst="line">
            <a:avLst/>
          </a:prstGeom>
          <a:ln w="15875" cmpd="sng">
            <a:gradFill flip="none" rotWithShape="1">
              <a:gsLst>
                <a:gs pos="70000">
                  <a:srgbClr val="00B050"/>
                </a:gs>
                <a:gs pos="0">
                  <a:schemeClr val="tx1">
                    <a:lumMod val="49000"/>
                    <a:alpha val="56000"/>
                  </a:schemeClr>
                </a:gs>
                <a:gs pos="46000">
                  <a:srgbClr val="00B050">
                    <a:lumMod val="52000"/>
                    <a:lumOff val="48000"/>
                    <a:alpha val="1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144379" y="457200"/>
            <a:ext cx="876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Accommodating Students </a:t>
            </a:r>
            <a:r>
              <a:rPr lang="en-US" alt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w/Disabilities</a:t>
            </a:r>
            <a:endParaRPr lang="en-US" altLang="en-US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82479" y="1175585"/>
            <a:ext cx="8686800" cy="518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department ADA policy on syllabus.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1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Syllabus should inform students they must go through Office of Disability Accommodations (ODA) by a specific class day.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11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 student to the ODA. ODA will verify student’s disability.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11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Accommodations </a:t>
            </a:r>
            <a:r>
              <a:rPr lang="en-US" alt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not </a:t>
            </a: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retroactive.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11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Accommodation recommendations made by ODA are advisory.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11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accommodation with chair </a:t>
            </a:r>
            <a:r>
              <a:rPr lang="en-US" alt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(and OGC as necessary) before </a:t>
            </a: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denying student’s request</a:t>
            </a:r>
            <a:r>
              <a:rPr lang="en-US" alt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https://s.yimg.com/fz/api/res/1.2/T0OHMlwtu6PcoF.XPb4siQ--/YXBwaWQ9c3JjaGRkO2g9OTA7cT05NTt3PTkw/http:/ts2.mm.bing.net/th?id=OP.lmj96IxloAGV1w300C300&amp;pid=21.1&amp;w=90&amp;h=9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148205" y="6273452"/>
            <a:ext cx="8572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84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1152</Words>
  <Application>Microsoft Office PowerPoint</Application>
  <PresentationFormat>On-screen Show (4:3)</PresentationFormat>
  <Paragraphs>173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Book Antiqua</vt:lpstr>
      <vt:lpstr>Brush Script MT</vt:lpstr>
      <vt:lpstr>Calibri</vt:lpstr>
      <vt:lpstr>Office Theme</vt:lpstr>
      <vt:lpstr>New Faculty Orientation 2019 Legal News You Can Use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2019-08-09T20:17:31Z</dcterms:created>
  <dcterms:modified xsi:type="dcterms:W3CDTF">2019-08-09T21:03:23Z</dcterms:modified>
</cp:coreProperties>
</file>