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401" r:id="rId2"/>
    <p:sldId id="299" r:id="rId3"/>
    <p:sldId id="317" r:id="rId4"/>
    <p:sldId id="297" r:id="rId5"/>
    <p:sldId id="381" r:id="rId6"/>
    <p:sldId id="388" r:id="rId7"/>
    <p:sldId id="321" r:id="rId8"/>
    <p:sldId id="404" r:id="rId9"/>
    <p:sldId id="389" r:id="rId10"/>
    <p:sldId id="405" r:id="rId11"/>
    <p:sldId id="390" r:id="rId12"/>
    <p:sldId id="391" r:id="rId13"/>
    <p:sldId id="392" r:id="rId14"/>
    <p:sldId id="393" r:id="rId15"/>
    <p:sldId id="394" r:id="rId16"/>
    <p:sldId id="395" r:id="rId17"/>
    <p:sldId id="397" r:id="rId18"/>
    <p:sldId id="399" r:id="rId19"/>
    <p:sldId id="413" r:id="rId20"/>
    <p:sldId id="410" r:id="rId21"/>
    <p:sldId id="412" r:id="rId22"/>
    <p:sldId id="411" r:id="rId23"/>
    <p:sldId id="398" r:id="rId24"/>
    <p:sldId id="403" r:id="rId25"/>
    <p:sldId id="402" r:id="rId26"/>
    <p:sldId id="396" r:id="rId27"/>
    <p:sldId id="386" r:id="rId28"/>
    <p:sldId id="408" r:id="rId29"/>
    <p:sldId id="409" r:id="rId30"/>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42D"/>
    <a:srgbClr val="3DB93D"/>
    <a:srgbClr val="139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6" autoAdjust="0"/>
    <p:restoredTop sz="94613" autoAdjust="0"/>
  </p:normalViewPr>
  <p:slideViewPr>
    <p:cSldViewPr snapToGrid="0" snapToObjects="1">
      <p:cViewPr varScale="1">
        <p:scale>
          <a:sx n="91" d="100"/>
          <a:sy n="91" d="100"/>
        </p:scale>
        <p:origin x="130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6" d="100"/>
          <a:sy n="86" d="100"/>
        </p:scale>
        <p:origin x="-31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7" rIns="93172" bIns="46587" rtlCol="0"/>
          <a:lstStyle>
            <a:lvl1pPr algn="r">
              <a:defRPr sz="1200"/>
            </a:lvl1pPr>
          </a:lstStyle>
          <a:p>
            <a:fld id="{D64EF453-3529-3A42-AFF9-BCD2FFAC1A61}" type="datetime1">
              <a:rPr lang="en-US" smtClean="0"/>
              <a:pPr/>
              <a:t>8/4/2019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7" rIns="93172" bIns="46587" rtlCol="0" anchor="b"/>
          <a:lstStyle>
            <a:lvl1pPr algn="r">
              <a:defRPr sz="1200"/>
            </a:lvl1pPr>
          </a:lstStyle>
          <a:p>
            <a:fld id="{D7A604AE-607F-1748-AF38-31532CAEAA69}" type="slidenum">
              <a:rPr lang="en-US" smtClean="0"/>
              <a:pPr/>
              <a:t>‹#›</a:t>
            </a:fld>
            <a:endParaRPr lang="en-US" dirty="0"/>
          </a:p>
        </p:txBody>
      </p:sp>
    </p:spTree>
    <p:extLst>
      <p:ext uri="{BB962C8B-B14F-4D97-AF65-F5344CB8AC3E}">
        <p14:creationId xmlns:p14="http://schemas.microsoft.com/office/powerpoint/2010/main" val="15935282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FD129D3E-CA85-604F-9237-1D681A07E52F}" type="datetime1">
              <a:rPr lang="en-US" smtClean="0"/>
              <a:pPr/>
              <a:t>8/4/2019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461AB768-8DD1-0841-B818-06F39B1574B2}" type="slidenum">
              <a:rPr lang="en-US" smtClean="0"/>
              <a:pPr/>
              <a:t>‹#›</a:t>
            </a:fld>
            <a:endParaRPr lang="en-US" dirty="0"/>
          </a:p>
        </p:txBody>
      </p:sp>
    </p:spTree>
    <p:extLst>
      <p:ext uri="{BB962C8B-B14F-4D97-AF65-F5344CB8AC3E}">
        <p14:creationId xmlns:p14="http://schemas.microsoft.com/office/powerpoint/2010/main" val="1096936404"/>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tile tx="-2501900" ty="-381000" sx="100000" sy="100000" flip="none" algn="ctr"/>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5D6DE-B9D6-6C48-B331-E83074B6D0C5}" type="datetime1">
              <a:rPr lang="en-US" smtClean="0"/>
              <a:pPr/>
              <a:t>8/4/2019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E4C76B-B62B-E041-BECA-E1452F308EB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tile tx="-76200" ty="-4064000" sx="100000" sy="100000" flip="none" algn="ctr"/>
        </a:blipFill>
        <a:effectLst/>
      </p:bgPr>
    </p:bg>
    <p:spTree>
      <p:nvGrpSpPr>
        <p:cNvPr id="1" name=""/>
        <p:cNvGrpSpPr/>
        <p:nvPr/>
      </p:nvGrpSpPr>
      <p:grpSpPr>
        <a:xfrm>
          <a:off x="0" y="0"/>
          <a:ext cx="0" cy="0"/>
          <a:chOff x="0" y="0"/>
          <a:chExt cx="0" cy="0"/>
        </a:xfrm>
      </p:grpSpPr>
      <p:sp>
        <p:nvSpPr>
          <p:cNvPr id="3" name="TextBox 2"/>
          <p:cNvSpPr txBox="1"/>
          <p:nvPr userDrawn="1"/>
        </p:nvSpPr>
        <p:spPr>
          <a:xfrm>
            <a:off x="457200" y="1417638"/>
            <a:ext cx="8229600" cy="2769989"/>
          </a:xfrm>
          <a:prstGeom prst="rect">
            <a:avLst/>
          </a:prstGeom>
          <a:noFill/>
        </p:spPr>
        <p:txBody>
          <a:bodyPr wrap="square" rtlCol="0">
            <a:spAutoFit/>
          </a:bodyPr>
          <a:lstStyle/>
          <a:p>
            <a:pPr algn="ctr"/>
            <a:r>
              <a:rPr lang="en-US" sz="4800" dirty="0">
                <a:solidFill>
                  <a:srgbClr val="139A29"/>
                </a:solidFill>
                <a:latin typeface="Arial"/>
                <a:cs typeface="Arial"/>
              </a:rPr>
              <a:t>Title Slide</a:t>
            </a:r>
          </a:p>
          <a:p>
            <a:endParaRPr lang="en-US" dirty="0">
              <a:solidFill>
                <a:schemeClr val="tx1">
                  <a:lumMod val="75000"/>
                  <a:lumOff val="25000"/>
                </a:schemeClr>
              </a:solidFill>
              <a:latin typeface="Arial"/>
              <a:cs typeface="Arial"/>
            </a:endParaRPr>
          </a:p>
          <a:p>
            <a:endParaRPr lang="en-US" dirty="0">
              <a:solidFill>
                <a:schemeClr val="tx1">
                  <a:lumMod val="75000"/>
                  <a:lumOff val="25000"/>
                </a:schemeClr>
              </a:solidFill>
              <a:latin typeface="Arial"/>
              <a:cs typeface="Arial"/>
            </a:endParaRPr>
          </a:p>
          <a:p>
            <a:pPr marL="288925" indent="-288925"/>
            <a:r>
              <a:rPr lang="en-US" dirty="0">
                <a:solidFill>
                  <a:schemeClr val="tx1">
                    <a:lumMod val="75000"/>
                    <a:lumOff val="25000"/>
                  </a:schemeClr>
                </a:solidFill>
                <a:latin typeface="Arial"/>
                <a:cs typeface="Arial"/>
              </a:rPr>
              <a:t>Statement.</a:t>
            </a:r>
          </a:p>
          <a:p>
            <a:pPr marL="288925" indent="-288925">
              <a:buFont typeface="Arial"/>
              <a:buChar char="•"/>
            </a:pPr>
            <a:endParaRPr lang="en-US" dirty="0">
              <a:solidFill>
                <a:schemeClr val="tx1">
                  <a:lumMod val="75000"/>
                  <a:lumOff val="25000"/>
                </a:schemeClr>
              </a:solidFill>
              <a:latin typeface="Arial"/>
              <a:cs typeface="Arial"/>
            </a:endParaRPr>
          </a:p>
          <a:p>
            <a:pPr marL="288925" indent="-288925"/>
            <a:r>
              <a:rPr lang="en-US" dirty="0">
                <a:solidFill>
                  <a:schemeClr val="tx1">
                    <a:lumMod val="75000"/>
                    <a:lumOff val="25000"/>
                  </a:schemeClr>
                </a:solidFill>
                <a:latin typeface="Arial"/>
                <a:cs typeface="Arial"/>
              </a:rPr>
              <a:t>Statement.</a:t>
            </a:r>
          </a:p>
          <a:p>
            <a:endParaRPr lang="en-US" dirty="0">
              <a:solidFill>
                <a:schemeClr val="tx1">
                  <a:lumMod val="75000"/>
                  <a:lumOff val="25000"/>
                </a:schemeClr>
              </a:solidFill>
              <a:latin typeface="Arial"/>
              <a:cs typeface="Arial"/>
            </a:endParaRPr>
          </a:p>
          <a:p>
            <a:endParaRPr lang="en-US" dirty="0">
              <a:solidFill>
                <a:schemeClr val="tx1">
                  <a:lumMod val="75000"/>
                  <a:lumOff val="25000"/>
                </a:schemeClr>
              </a:solidFill>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tile tx="-152400" ty="2540000" sx="100000" sy="100000" flip="none" algn="bl"/>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1"/>
          </p:nvPr>
        </p:nvSpPr>
        <p:spPr>
          <a:xfrm>
            <a:off x="457200" y="5502592"/>
            <a:ext cx="2133600" cy="365125"/>
          </a:xfrm>
        </p:spPr>
        <p:txBody>
          <a:bodyPr/>
          <a:lstStyle/>
          <a:p>
            <a:fld id="{47CC30C1-3106-244C-A700-351EACDEA553}" type="datetime1">
              <a:rPr lang="en-US" smtClean="0"/>
              <a:pPr/>
              <a:t>8/4/2019</a:t>
            </a:fld>
            <a:endParaRPr lang="en-US" dirty="0"/>
          </a:p>
        </p:txBody>
      </p:sp>
      <p:sp>
        <p:nvSpPr>
          <p:cNvPr id="4" name="Footer Placeholder 3"/>
          <p:cNvSpPr>
            <a:spLocks noGrp="1"/>
          </p:cNvSpPr>
          <p:nvPr>
            <p:ph type="ftr" sz="quarter" idx="12"/>
          </p:nvPr>
        </p:nvSpPr>
        <p:spPr>
          <a:xfrm>
            <a:off x="3124200" y="5502592"/>
            <a:ext cx="2895600" cy="365125"/>
          </a:xfrm>
        </p:spPr>
        <p:txBody>
          <a:bodyPr/>
          <a:lstStyle/>
          <a:p>
            <a:endParaRPr lang="en-US" dirty="0"/>
          </a:p>
        </p:txBody>
      </p:sp>
      <p:sp>
        <p:nvSpPr>
          <p:cNvPr id="5" name="Slide Number Placeholder 4"/>
          <p:cNvSpPr>
            <a:spLocks noGrp="1"/>
          </p:cNvSpPr>
          <p:nvPr>
            <p:ph type="sldNum" sz="quarter" idx="13"/>
          </p:nvPr>
        </p:nvSpPr>
        <p:spPr>
          <a:xfrm>
            <a:off x="6553200" y="5502592"/>
            <a:ext cx="2133600" cy="365125"/>
          </a:xfrm>
        </p:spPr>
        <p:txBody>
          <a:bodyPr/>
          <a:lstStyle/>
          <a:p>
            <a:fld id="{07E4C76B-B62B-E041-BECA-E1452F308EB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tile tx="1244600" ty="2540000" sx="100000" sy="100000" flip="none" algn="b"/>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5502592"/>
            <a:ext cx="2133600" cy="365125"/>
          </a:xfrm>
        </p:spPr>
        <p:txBody>
          <a:bodyPr/>
          <a:lstStyle/>
          <a:p>
            <a:fld id="{47CC30C1-3106-244C-A700-351EACDEA553}" type="datetime1">
              <a:rPr lang="en-US" smtClean="0"/>
              <a:pPr/>
              <a:t>8/4/2019</a:t>
            </a:fld>
            <a:endParaRPr lang="en-US" dirty="0"/>
          </a:p>
        </p:txBody>
      </p:sp>
      <p:sp>
        <p:nvSpPr>
          <p:cNvPr id="4" name="Footer Placeholder 3"/>
          <p:cNvSpPr>
            <a:spLocks noGrp="1"/>
          </p:cNvSpPr>
          <p:nvPr>
            <p:ph type="ftr" sz="quarter" idx="11"/>
          </p:nvPr>
        </p:nvSpPr>
        <p:spPr>
          <a:xfrm>
            <a:off x="3124200" y="5502592"/>
            <a:ext cx="2895600" cy="365125"/>
          </a:xfrm>
        </p:spPr>
        <p:txBody>
          <a:bodyPr/>
          <a:lstStyle/>
          <a:p>
            <a:endParaRPr lang="en-US" dirty="0"/>
          </a:p>
        </p:txBody>
      </p:sp>
      <p:sp>
        <p:nvSpPr>
          <p:cNvPr id="5" name="Slide Number Placeholder 4"/>
          <p:cNvSpPr>
            <a:spLocks noGrp="1"/>
          </p:cNvSpPr>
          <p:nvPr>
            <p:ph type="sldNum" sz="quarter" idx="12"/>
          </p:nvPr>
        </p:nvSpPr>
        <p:spPr>
          <a:xfrm>
            <a:off x="6553200" y="5502592"/>
            <a:ext cx="2133600" cy="365125"/>
          </a:xfrm>
        </p:spPr>
        <p:txBody>
          <a:bodyPr/>
          <a:lstStyle/>
          <a:p>
            <a:fld id="{07E4C76B-B62B-E041-BECA-E1452F308EBC}" type="slidenum">
              <a:rPr lang="en-US" smtClean="0"/>
              <a:pPr/>
              <a:t>‹#›</a:t>
            </a:fld>
            <a:endParaRPr lang="en-US" dirty="0"/>
          </a:p>
        </p:txBody>
      </p:sp>
      <p:sp>
        <p:nvSpPr>
          <p:cNvPr id="6" name="Text Placeholder 7"/>
          <p:cNvSpPr>
            <a:spLocks noGrp="1"/>
          </p:cNvSpPr>
          <p:nvPr>
            <p:ph type="body" sz="quarter" idx="13"/>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5D446-45C8-DF40-A2BD-F1DA2F21BB59}" type="datetime1">
              <a:rPr lang="en-US" smtClean="0"/>
              <a:pPr/>
              <a:t>8/4/2019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E4C76B-B62B-E041-BECA-E1452F308EBC}" type="slidenum">
              <a:rPr lang="en-US" smtClean="0"/>
              <a:pPr/>
              <a:t>‹#›</a:t>
            </a:fld>
            <a:endParaRPr lang="en-US" dirty="0"/>
          </a:p>
        </p:txBody>
      </p:sp>
      <p:sp>
        <p:nvSpPr>
          <p:cNvPr id="5" name="Text Placeholder 7"/>
          <p:cNvSpPr>
            <a:spLocks noGrp="1"/>
          </p:cNvSpPr>
          <p:nvPr>
            <p:ph type="body" sz="quarter" idx="13"/>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A3BF73-D285-CA47-B4BC-74DD894A2C13}" type="datetime1">
              <a:rPr lang="en-US" smtClean="0"/>
              <a:pPr/>
              <a:t>8/4/2019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E4C76B-B62B-E041-BECA-E1452F308EBC}" type="slidenum">
              <a:rPr lang="en-US" smtClean="0"/>
              <a:pPr/>
              <a:t>‹#›</a:t>
            </a:fld>
            <a:endParaRPr lang="en-US" dirty="0"/>
          </a:p>
        </p:txBody>
      </p:sp>
      <p:sp>
        <p:nvSpPr>
          <p:cNvPr id="8" name="Text Placeholder 7"/>
          <p:cNvSpPr>
            <a:spLocks noGrp="1"/>
          </p:cNvSpPr>
          <p:nvPr>
            <p:ph type="body" sz="quarter" idx="13"/>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tile tx="-63500" ty="2247900" sx="100000" sy="100000" flip="none" algn="bl"/>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60DC88-A45C-D846-9DB2-9AB10CF008B0}" type="datetime1">
              <a:rPr lang="en-US" smtClean="0"/>
              <a:pPr/>
              <a:t>8/4/2019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E4C76B-B62B-E041-BECA-E1452F308EB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E2717-3203-4F43-9C26-6F9A9CB87B5D}" type="datetime1">
              <a:rPr lang="en-US" smtClean="0"/>
              <a:pPr/>
              <a:t>8/4/2019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E4C76B-B62B-E041-BECA-E1452F308EB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52B56-09E1-FC4E-81B2-3449090A922F}" type="datetime1">
              <a:rPr lang="en-US" smtClean="0"/>
              <a:pPr/>
              <a:t>8/4/2019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4C76B-B62B-E041-BECA-E1452F308E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2" r:id="rId7"/>
    <p:sldLayoutId id="2147483657" r:id="rId8"/>
    <p:sldLayoutId id="2147483658" r:id="rId9"/>
    <p:sldLayoutId id="2147483659" r:id="rId10"/>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policy.unt.edu/"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succeed.unt.edu/" TargetMode="External"/><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ucceed.unt.edu/asc"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policy.unt.edu/" TargetMode="Externa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teachingcommons.unt.edu/teaching-handboo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 name="TextBox 6"/>
          <p:cNvSpPr txBox="1"/>
          <p:nvPr/>
        </p:nvSpPr>
        <p:spPr>
          <a:xfrm>
            <a:off x="-1" y="6197528"/>
            <a:ext cx="7190509" cy="646331"/>
          </a:xfrm>
          <a:prstGeom prst="rect">
            <a:avLst/>
          </a:prstGeom>
          <a:solidFill>
            <a:schemeClr val="bg1"/>
          </a:solidFill>
          <a:ln>
            <a:solidFill>
              <a:schemeClr val="bg1"/>
            </a:solidFill>
          </a:ln>
        </p:spPr>
        <p:txBody>
          <a:bodyPr wrap="square" rtlCol="0">
            <a:spAutoFit/>
          </a:bodyPr>
          <a:lstStyle/>
          <a:p>
            <a:r>
              <a:rPr lang="en-US" sz="3600" b="1" dirty="0">
                <a:solidFill>
                  <a:srgbClr val="139A29"/>
                </a:solidFill>
                <a:latin typeface="Arial"/>
                <a:cs typeface="Arial"/>
              </a:rPr>
              <a:t>Supporting Student Success</a:t>
            </a:r>
          </a:p>
        </p:txBody>
      </p:sp>
      <p:sp>
        <p:nvSpPr>
          <p:cNvPr id="8" name="TextBox 7"/>
          <p:cNvSpPr txBox="1"/>
          <p:nvPr/>
        </p:nvSpPr>
        <p:spPr>
          <a:xfrm>
            <a:off x="2319251" y="3749040"/>
            <a:ext cx="184731" cy="461665"/>
          </a:xfrm>
          <a:prstGeom prst="rect">
            <a:avLst/>
          </a:prstGeom>
          <a:noFill/>
        </p:spPr>
        <p:txBody>
          <a:bodyPr wrap="none" rtlCol="0">
            <a:spAutoFit/>
          </a:bodyPr>
          <a:lstStyle/>
          <a:p>
            <a:endParaRPr lang="en-US" sz="2400" dirty="0">
              <a:solidFill>
                <a:srgbClr val="139A29"/>
              </a:solidFill>
              <a:latin typeface="Arial"/>
              <a:cs typeface="Aria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598" r="-1"/>
          <a:stretch/>
        </p:blipFill>
        <p:spPr>
          <a:xfrm>
            <a:off x="-154563" y="0"/>
            <a:ext cx="9298562" cy="6197528"/>
          </a:xfrm>
          <a:prstGeom prst="rect">
            <a:avLst/>
          </a:prstGeom>
        </p:spPr>
      </p:pic>
    </p:spTree>
    <p:extLst>
      <p:ext uri="{BB962C8B-B14F-4D97-AF65-F5344CB8AC3E}">
        <p14:creationId xmlns:p14="http://schemas.microsoft.com/office/powerpoint/2010/main" val="182487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txBox="1">
            <a:spLocks/>
          </p:cNvSpPr>
          <p:nvPr/>
        </p:nvSpPr>
        <p:spPr>
          <a:xfrm>
            <a:off x="64328" y="2203191"/>
            <a:ext cx="9079672"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8000" b="1" i="1" dirty="0">
                <a:solidFill>
                  <a:srgbClr val="008000"/>
                </a:solidFill>
              </a:rPr>
              <a:t>UNT Learning Center</a:t>
            </a:r>
            <a:endParaRPr lang="en-US" sz="8000" dirty="0">
              <a:solidFill>
                <a:srgbClr val="008000"/>
              </a:solidFill>
            </a:endParaRPr>
          </a:p>
        </p:txBody>
      </p:sp>
      <p:sp>
        <p:nvSpPr>
          <p:cNvPr id="10" name="Content Placeholder 2"/>
          <p:cNvSpPr txBox="1">
            <a:spLocks/>
          </p:cNvSpPr>
          <p:nvPr/>
        </p:nvSpPr>
        <p:spPr>
          <a:xfrm>
            <a:off x="2688821" y="1014590"/>
            <a:ext cx="4069965" cy="582179"/>
          </a:xfrm>
          <a:prstGeom prst="rect">
            <a:avLst/>
          </a:prstGeom>
          <a:noFill/>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a:latin typeface="Arial"/>
                <a:cs typeface="Arial"/>
              </a:rPr>
              <a:t/>
            </a:r>
            <a:br>
              <a:rPr lang="en-US" sz="2000" i="1" dirty="0">
                <a:latin typeface="Arial"/>
                <a:cs typeface="Arial"/>
              </a:rPr>
            </a:br>
            <a:r>
              <a:rPr lang="en-US" sz="2000" i="1" dirty="0">
                <a:latin typeface="Arial"/>
                <a:cs typeface="Arial"/>
              </a:rPr>
              <a:t>      </a:t>
            </a:r>
          </a:p>
          <a:p>
            <a:pPr marL="0" indent="0">
              <a:buNone/>
            </a:pPr>
            <a:endParaRPr lang="en-US" sz="2000" i="1" dirty="0">
              <a:latin typeface="Arial"/>
              <a:cs typeface="Arial"/>
            </a:endParaRPr>
          </a:p>
          <a:p>
            <a:pPr marL="0" indent="0">
              <a:buNone/>
            </a:pPr>
            <a:endParaRPr lang="en-US" sz="2000" i="1" dirty="0">
              <a:latin typeface="Arial"/>
              <a:cs typeface="Arial"/>
            </a:endParaRPr>
          </a:p>
          <a:p>
            <a:pPr marL="0" indent="0">
              <a:buNone/>
            </a:pP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
        <p:nvSpPr>
          <p:cNvPr id="4" name="TextBox 3"/>
          <p:cNvSpPr txBox="1"/>
          <p:nvPr/>
        </p:nvSpPr>
        <p:spPr>
          <a:xfrm>
            <a:off x="64328" y="408168"/>
            <a:ext cx="3558988" cy="461665"/>
          </a:xfrm>
          <a:prstGeom prst="rect">
            <a:avLst/>
          </a:prstGeom>
          <a:noFill/>
        </p:spPr>
        <p:txBody>
          <a:bodyPr wrap="none" rtlCol="0">
            <a:spAutoFit/>
          </a:bodyPr>
          <a:lstStyle/>
          <a:p>
            <a:r>
              <a:rPr lang="en-US" sz="2400" dirty="0">
                <a:solidFill>
                  <a:schemeClr val="bg1">
                    <a:lumMod val="65000"/>
                  </a:schemeClr>
                </a:solidFill>
                <a:effectLst>
                  <a:outerShdw blurRad="38100" dist="38100" dir="2700000" algn="tl">
                    <a:srgbClr val="000000">
                      <a:alpha val="43137"/>
                    </a:srgbClr>
                  </a:outerShdw>
                </a:effectLst>
                <a:latin typeface="Arial"/>
                <a:cs typeface="Arial"/>
              </a:rPr>
              <a:t>Supplemental instruction</a:t>
            </a:r>
          </a:p>
        </p:txBody>
      </p:sp>
      <p:sp>
        <p:nvSpPr>
          <p:cNvPr id="8" name="TextBox 7"/>
          <p:cNvSpPr txBox="1"/>
          <p:nvPr/>
        </p:nvSpPr>
        <p:spPr>
          <a:xfrm>
            <a:off x="4604164" y="1074846"/>
            <a:ext cx="3010761" cy="461665"/>
          </a:xfrm>
          <a:prstGeom prst="rect">
            <a:avLst/>
          </a:prstGeom>
          <a:noFill/>
        </p:spPr>
        <p:txBody>
          <a:bodyPr wrap="none" rtlCol="0">
            <a:spAutoFit/>
          </a:bodyPr>
          <a:lstStyle/>
          <a:p>
            <a:r>
              <a:rPr lang="en-US" sz="2400" dirty="0">
                <a:solidFill>
                  <a:schemeClr val="bg1">
                    <a:lumMod val="65000"/>
                  </a:schemeClr>
                </a:solidFill>
                <a:effectLst>
                  <a:outerShdw blurRad="38100" dist="38100" dir="2700000" algn="tl">
                    <a:srgbClr val="000000">
                      <a:alpha val="43137"/>
                    </a:srgbClr>
                  </a:outerShdw>
                </a:effectLst>
                <a:latin typeface="Arial"/>
                <a:cs typeface="Arial"/>
              </a:rPr>
              <a:t>Academic Coaching </a:t>
            </a:r>
          </a:p>
        </p:txBody>
      </p:sp>
      <p:sp>
        <p:nvSpPr>
          <p:cNvPr id="9" name="TextBox 8"/>
          <p:cNvSpPr txBox="1"/>
          <p:nvPr/>
        </p:nvSpPr>
        <p:spPr>
          <a:xfrm>
            <a:off x="612555" y="4386083"/>
            <a:ext cx="1303370" cy="461665"/>
          </a:xfrm>
          <a:prstGeom prst="rect">
            <a:avLst/>
          </a:prstGeom>
          <a:noFill/>
        </p:spPr>
        <p:txBody>
          <a:bodyPr wrap="none" rtlCol="0">
            <a:spAutoFit/>
          </a:bodyPr>
          <a:lstStyle/>
          <a:p>
            <a:r>
              <a:rPr lang="en-US" sz="2400" dirty="0">
                <a:solidFill>
                  <a:schemeClr val="bg1">
                    <a:lumMod val="65000"/>
                  </a:schemeClr>
                </a:solidFill>
                <a:effectLst>
                  <a:outerShdw blurRad="38100" dist="38100" dir="2700000" algn="tl">
                    <a:srgbClr val="000000">
                      <a:alpha val="43137"/>
                    </a:srgbClr>
                  </a:outerShdw>
                </a:effectLst>
                <a:latin typeface="Arial"/>
                <a:cs typeface="Arial"/>
              </a:rPr>
              <a:t>Tutoring</a:t>
            </a:r>
          </a:p>
        </p:txBody>
      </p:sp>
      <p:sp>
        <p:nvSpPr>
          <p:cNvPr id="11" name="TextBox 10"/>
          <p:cNvSpPr txBox="1"/>
          <p:nvPr/>
        </p:nvSpPr>
        <p:spPr>
          <a:xfrm>
            <a:off x="6550613" y="4217884"/>
            <a:ext cx="1719573" cy="461665"/>
          </a:xfrm>
          <a:prstGeom prst="rect">
            <a:avLst/>
          </a:prstGeom>
          <a:noFill/>
        </p:spPr>
        <p:txBody>
          <a:bodyPr wrap="none" rtlCol="0">
            <a:spAutoFit/>
          </a:bodyPr>
          <a:lstStyle/>
          <a:p>
            <a:r>
              <a:rPr lang="en-US" sz="2400" dirty="0">
                <a:solidFill>
                  <a:schemeClr val="bg1">
                    <a:lumMod val="65000"/>
                  </a:schemeClr>
                </a:solidFill>
                <a:effectLst>
                  <a:outerShdw blurRad="38100" dist="38100" dir="2700000" algn="tl">
                    <a:srgbClr val="000000">
                      <a:alpha val="43137"/>
                    </a:srgbClr>
                  </a:outerShdw>
                </a:effectLst>
                <a:latin typeface="Arial"/>
                <a:cs typeface="Arial"/>
              </a:rPr>
              <a:t>Workshops</a:t>
            </a:r>
          </a:p>
        </p:txBody>
      </p:sp>
      <p:sp>
        <p:nvSpPr>
          <p:cNvPr id="12" name="TextBox 11"/>
          <p:cNvSpPr txBox="1"/>
          <p:nvPr/>
        </p:nvSpPr>
        <p:spPr>
          <a:xfrm>
            <a:off x="2297282" y="3756219"/>
            <a:ext cx="3812262" cy="461665"/>
          </a:xfrm>
          <a:prstGeom prst="rect">
            <a:avLst/>
          </a:prstGeom>
          <a:noFill/>
        </p:spPr>
        <p:txBody>
          <a:bodyPr wrap="none" rtlCol="0">
            <a:spAutoFit/>
          </a:bodyPr>
          <a:lstStyle/>
          <a:p>
            <a:r>
              <a:rPr lang="en-US" sz="2400" dirty="0">
                <a:solidFill>
                  <a:schemeClr val="bg1">
                    <a:lumMod val="65000"/>
                  </a:schemeClr>
                </a:solidFill>
                <a:effectLst>
                  <a:outerShdw blurRad="38100" dist="38100" dir="2700000" algn="tl">
                    <a:srgbClr val="000000">
                      <a:alpha val="43137"/>
                    </a:srgbClr>
                  </a:outerShdw>
                </a:effectLst>
                <a:latin typeface="Arial"/>
                <a:cs typeface="Arial"/>
              </a:rPr>
              <a:t>Graduate Entrance Exams</a:t>
            </a:r>
          </a:p>
        </p:txBody>
      </p:sp>
    </p:spTree>
    <p:extLst>
      <p:ext uri="{BB962C8B-B14F-4D97-AF65-F5344CB8AC3E}">
        <p14:creationId xmlns:p14="http://schemas.microsoft.com/office/powerpoint/2010/main" val="2488595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a:solidFill>
                  <a:srgbClr val="008000"/>
                </a:solidFill>
              </a:rPr>
              <a:t>Handling Disruptive Students</a:t>
            </a:r>
            <a:r>
              <a:rPr lang="en-US" b="1">
                <a:solidFill>
                  <a:srgbClr val="008000"/>
                </a:solidFill>
              </a:rPr>
              <a:t/>
            </a:r>
            <a:br>
              <a:rPr lang="en-US" b="1">
                <a:solidFill>
                  <a:srgbClr val="008000"/>
                </a:solidFill>
              </a:rPr>
            </a:br>
            <a:endParaRPr lang="en-US" dirty="0">
              <a:solidFill>
                <a:srgbClr val="008000"/>
              </a:solidFill>
            </a:endParaRPr>
          </a:p>
        </p:txBody>
      </p:sp>
      <p:sp>
        <p:nvSpPr>
          <p:cNvPr id="7" name="Content Placeholder 2"/>
          <p:cNvSpPr txBox="1">
            <a:spLocks/>
          </p:cNvSpPr>
          <p:nvPr/>
        </p:nvSpPr>
        <p:spPr>
          <a:xfrm>
            <a:off x="573578" y="976746"/>
            <a:ext cx="8229600" cy="452596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You’ve just returned the midterm exam and a student begins to argue with you about an examination question.</a:t>
            </a:r>
            <a:br>
              <a:rPr lang="en-US" dirty="0"/>
            </a:br>
            <a:r>
              <a:rPr lang="en-US" dirty="0"/>
              <a:t/>
            </a:r>
            <a:br>
              <a:rPr lang="en-US" dirty="0"/>
            </a:br>
            <a:r>
              <a:rPr lang="en-US" dirty="0"/>
              <a:t>You provide an explanation, referencing the lecture notes and textbook.  The conversation escalates.  </a:t>
            </a:r>
            <a:br>
              <a:rPr lang="en-US" dirty="0"/>
            </a:br>
            <a:r>
              <a:rPr lang="en-US" dirty="0"/>
              <a:t/>
            </a:r>
            <a:br>
              <a:rPr lang="en-US" dirty="0"/>
            </a:br>
            <a:r>
              <a:rPr lang="en-US" dirty="0"/>
              <a:t>Much to your surprise, the belligerent student throws a water bottle at a student who intervenes on your behalf.  </a:t>
            </a:r>
          </a:p>
        </p:txBody>
      </p:sp>
    </p:spTree>
    <p:extLst>
      <p:ext uri="{BB962C8B-B14F-4D97-AF65-F5344CB8AC3E}">
        <p14:creationId xmlns:p14="http://schemas.microsoft.com/office/powerpoint/2010/main" val="144207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dirty="0">
                <a:solidFill>
                  <a:srgbClr val="008000"/>
                </a:solidFill>
              </a:rPr>
              <a:t>UNT Resources</a:t>
            </a:r>
            <a:endParaRPr lang="en-US" dirty="0">
              <a:solidFill>
                <a:srgbClr val="008000"/>
              </a:solidFill>
            </a:endParaRPr>
          </a:p>
        </p:txBody>
      </p:sp>
      <p:sp>
        <p:nvSpPr>
          <p:cNvPr id="10" name="Content Placeholder 2"/>
          <p:cNvSpPr txBox="1">
            <a:spLocks/>
          </p:cNvSpPr>
          <p:nvPr/>
        </p:nvSpPr>
        <p:spPr>
          <a:xfrm>
            <a:off x="2688821" y="1014590"/>
            <a:ext cx="4069965" cy="582179"/>
          </a:xfrm>
          <a:prstGeom prst="rect">
            <a:avLst/>
          </a:prstGeom>
          <a:noFill/>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a:latin typeface="Arial"/>
                <a:cs typeface="Arial"/>
              </a:rPr>
              <a:t/>
            </a:r>
            <a:br>
              <a:rPr lang="en-US" sz="2000" i="1" dirty="0">
                <a:latin typeface="Arial"/>
                <a:cs typeface="Arial"/>
              </a:rPr>
            </a:br>
            <a:r>
              <a:rPr lang="en-US" sz="2000" i="1" dirty="0">
                <a:latin typeface="Arial"/>
                <a:cs typeface="Arial"/>
              </a:rPr>
              <a:t>      </a:t>
            </a:r>
          </a:p>
          <a:p>
            <a:pPr marL="0" indent="0">
              <a:buNone/>
            </a:pPr>
            <a:endParaRPr lang="en-US" sz="2000" i="1" dirty="0">
              <a:latin typeface="Arial"/>
              <a:cs typeface="Arial"/>
            </a:endParaRPr>
          </a:p>
          <a:p>
            <a:pPr marL="0" indent="0">
              <a:buNone/>
            </a:pPr>
            <a:endParaRPr lang="en-US" sz="2000" i="1" dirty="0">
              <a:latin typeface="Arial"/>
              <a:cs typeface="Arial"/>
            </a:endParaRPr>
          </a:p>
          <a:p>
            <a:pPr marL="0" indent="0">
              <a:buNone/>
            </a:pP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
        <p:nvSpPr>
          <p:cNvPr id="6" name="Content Placeholder 2"/>
          <p:cNvSpPr txBox="1">
            <a:spLocks/>
          </p:cNvSpPr>
          <p:nvPr/>
        </p:nvSpPr>
        <p:spPr>
          <a:xfrm>
            <a:off x="457200" y="1427033"/>
            <a:ext cx="8229600" cy="4525963"/>
          </a:xfrm>
          <a:prstGeom prst="rect">
            <a:avLst/>
          </a:prstGeom>
          <a:no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latin typeface="Arial"/>
                <a:cs typeface="Arial"/>
              </a:rPr>
              <a:t>UNT Policy, 07.012</a:t>
            </a:r>
            <a:br>
              <a:rPr lang="en-US" b="1" dirty="0">
                <a:latin typeface="Arial"/>
                <a:cs typeface="Arial"/>
              </a:rPr>
            </a:br>
            <a:r>
              <a:rPr lang="en-US" dirty="0">
                <a:latin typeface="Arial"/>
                <a:cs typeface="Arial"/>
              </a:rPr>
              <a:t>Code of Student Contact</a:t>
            </a:r>
            <a:br>
              <a:rPr lang="en-US" dirty="0">
                <a:latin typeface="Arial"/>
                <a:cs typeface="Arial"/>
              </a:rPr>
            </a:br>
            <a:endParaRPr lang="en-US" dirty="0">
              <a:latin typeface="Arial"/>
              <a:cs typeface="Arial"/>
            </a:endParaRPr>
          </a:p>
          <a:p>
            <a:r>
              <a:rPr lang="en-US" b="1" dirty="0">
                <a:latin typeface="Arial"/>
                <a:cs typeface="Arial"/>
              </a:rPr>
              <a:t>Dean of Students Office</a:t>
            </a:r>
            <a:br>
              <a:rPr lang="en-US" b="1" dirty="0">
                <a:latin typeface="Arial"/>
                <a:cs typeface="Arial"/>
              </a:rPr>
            </a:br>
            <a:r>
              <a:rPr lang="en-US" dirty="0">
                <a:latin typeface="Arial"/>
                <a:cs typeface="Arial"/>
              </a:rPr>
              <a:t>Dr. </a:t>
            </a:r>
            <a:r>
              <a:rPr lang="en-US" b="1" dirty="0">
                <a:latin typeface="Arial"/>
                <a:cs typeface="Arial"/>
              </a:rPr>
              <a:t> </a:t>
            </a:r>
            <a:r>
              <a:rPr lang="en-US" dirty="0">
                <a:latin typeface="Arial"/>
                <a:cs typeface="Arial"/>
              </a:rPr>
              <a:t>Maureen McGuinness</a:t>
            </a:r>
            <a:r>
              <a:rPr lang="en-US" b="1" dirty="0">
                <a:latin typeface="Arial"/>
                <a:cs typeface="Arial"/>
              </a:rPr>
              <a:t/>
            </a:r>
            <a:br>
              <a:rPr lang="en-US" b="1" dirty="0">
                <a:latin typeface="Arial"/>
                <a:cs typeface="Arial"/>
              </a:rPr>
            </a:b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Tree>
    <p:extLst>
      <p:ext uri="{BB962C8B-B14F-4D97-AF65-F5344CB8AC3E}">
        <p14:creationId xmlns:p14="http://schemas.microsoft.com/office/powerpoint/2010/main" val="4056616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2688821" y="1014590"/>
            <a:ext cx="4069965" cy="582179"/>
          </a:xfrm>
          <a:prstGeom prst="rect">
            <a:avLst/>
          </a:prstGeom>
          <a:noFill/>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a:latin typeface="Arial"/>
                <a:cs typeface="Arial"/>
              </a:rPr>
              <a:t/>
            </a:r>
            <a:br>
              <a:rPr lang="en-US" sz="2000" i="1" dirty="0">
                <a:latin typeface="Arial"/>
                <a:cs typeface="Arial"/>
              </a:rPr>
            </a:br>
            <a:r>
              <a:rPr lang="en-US" sz="2000" i="1" dirty="0">
                <a:latin typeface="Arial"/>
                <a:cs typeface="Arial"/>
              </a:rPr>
              <a:t>      </a:t>
            </a:r>
          </a:p>
          <a:p>
            <a:pPr marL="0" indent="0">
              <a:buNone/>
            </a:pPr>
            <a:endParaRPr lang="en-US" sz="2000" i="1" dirty="0">
              <a:latin typeface="Arial"/>
              <a:cs typeface="Arial"/>
            </a:endParaRPr>
          </a:p>
          <a:p>
            <a:pPr marL="0" indent="0">
              <a:buNone/>
            </a:pPr>
            <a:endParaRPr lang="en-US" sz="2000" i="1" dirty="0">
              <a:latin typeface="Arial"/>
              <a:cs typeface="Arial"/>
            </a:endParaRPr>
          </a:p>
          <a:p>
            <a:pPr marL="0" indent="0">
              <a:buNone/>
            </a:pP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
        <p:nvSpPr>
          <p:cNvPr id="7" name="Title 1"/>
          <p:cNvSpPr txBox="1">
            <a:spLocks/>
          </p:cNvSpPr>
          <p:nvPr/>
        </p:nvSpPr>
        <p:spPr>
          <a:xfrm>
            <a:off x="457200" y="274638"/>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a:solidFill>
                  <a:srgbClr val="008000"/>
                </a:solidFill>
              </a:rPr>
              <a:t>Promoting Academic Integrity</a:t>
            </a:r>
            <a:br>
              <a:rPr lang="en-US" b="1" i="1">
                <a:solidFill>
                  <a:srgbClr val="008000"/>
                </a:solidFill>
              </a:rPr>
            </a:br>
            <a:endParaRPr lang="en-US" dirty="0">
              <a:solidFill>
                <a:srgbClr val="008000"/>
              </a:solidFill>
            </a:endParaRPr>
          </a:p>
        </p:txBody>
      </p:sp>
      <p:sp>
        <p:nvSpPr>
          <p:cNvPr id="8" name="Content Placeholder 2"/>
          <p:cNvSpPr txBox="1">
            <a:spLocks/>
          </p:cNvSpPr>
          <p:nvPr/>
        </p:nvSpPr>
        <p:spPr>
          <a:xfrm>
            <a:off x="399011" y="1323030"/>
            <a:ext cx="8229600" cy="4525963"/>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In your graduate writing class, you have clearly given instruction on what constitutes plagiarism.  </a:t>
            </a:r>
            <a:br>
              <a:rPr lang="en-US" dirty="0"/>
            </a:br>
            <a:endParaRPr lang="en-US" dirty="0"/>
          </a:p>
          <a:p>
            <a:pPr marL="0" indent="0">
              <a:buFont typeface="Arial"/>
              <a:buNone/>
            </a:pPr>
            <a:r>
              <a:rPr lang="en-US" dirty="0"/>
              <a:t>You have spent class time discussing the topic, provided examples in class, and even had in-class exercises so that students understand.  </a:t>
            </a:r>
            <a:br>
              <a:rPr lang="en-US" dirty="0"/>
            </a:br>
            <a:endParaRPr lang="en-US" dirty="0"/>
          </a:p>
          <a:p>
            <a:pPr marL="0" indent="0">
              <a:buFont typeface="Arial"/>
              <a:buNone/>
            </a:pPr>
            <a:r>
              <a:rPr lang="en-US" dirty="0"/>
              <a:t>Toby has missed several classes and turns in a paper that clearly violates your policies. </a:t>
            </a:r>
          </a:p>
          <a:p>
            <a:endParaRPr lang="en-US" dirty="0"/>
          </a:p>
        </p:txBody>
      </p:sp>
    </p:spTree>
    <p:extLst>
      <p:ext uri="{BB962C8B-B14F-4D97-AF65-F5344CB8AC3E}">
        <p14:creationId xmlns:p14="http://schemas.microsoft.com/office/powerpoint/2010/main" val="3617632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dirty="0">
                <a:solidFill>
                  <a:srgbClr val="008000"/>
                </a:solidFill>
              </a:rPr>
              <a:t>UNT Resources</a:t>
            </a:r>
            <a:endParaRPr lang="en-US" dirty="0">
              <a:solidFill>
                <a:srgbClr val="008000"/>
              </a:solidFill>
            </a:endParaRPr>
          </a:p>
        </p:txBody>
      </p:sp>
      <p:sp>
        <p:nvSpPr>
          <p:cNvPr id="10" name="Content Placeholder 2"/>
          <p:cNvSpPr txBox="1">
            <a:spLocks/>
          </p:cNvSpPr>
          <p:nvPr/>
        </p:nvSpPr>
        <p:spPr>
          <a:xfrm>
            <a:off x="2688821" y="1014590"/>
            <a:ext cx="4069965" cy="582179"/>
          </a:xfrm>
          <a:prstGeom prst="rect">
            <a:avLst/>
          </a:prstGeom>
          <a:noFill/>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a:latin typeface="Arial"/>
                <a:cs typeface="Arial"/>
              </a:rPr>
              <a:t/>
            </a:r>
            <a:br>
              <a:rPr lang="en-US" sz="2000" i="1" dirty="0">
                <a:latin typeface="Arial"/>
                <a:cs typeface="Arial"/>
              </a:rPr>
            </a:br>
            <a:r>
              <a:rPr lang="en-US" sz="2000" i="1" dirty="0">
                <a:latin typeface="Arial"/>
                <a:cs typeface="Arial"/>
              </a:rPr>
              <a:t>      </a:t>
            </a:r>
          </a:p>
          <a:p>
            <a:pPr marL="0" indent="0">
              <a:buNone/>
            </a:pPr>
            <a:endParaRPr lang="en-US" sz="2000" i="1" dirty="0">
              <a:latin typeface="Arial"/>
              <a:cs typeface="Arial"/>
            </a:endParaRPr>
          </a:p>
          <a:p>
            <a:pPr marL="0" indent="0">
              <a:buNone/>
            </a:pPr>
            <a:endParaRPr lang="en-US" sz="2000" i="1" dirty="0">
              <a:latin typeface="Arial"/>
              <a:cs typeface="Arial"/>
            </a:endParaRPr>
          </a:p>
          <a:p>
            <a:pPr marL="0" indent="0">
              <a:buNone/>
            </a:pP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
        <p:nvSpPr>
          <p:cNvPr id="6" name="Content Placeholder 2"/>
          <p:cNvSpPr txBox="1">
            <a:spLocks/>
          </p:cNvSpPr>
          <p:nvPr/>
        </p:nvSpPr>
        <p:spPr>
          <a:xfrm>
            <a:off x="457200" y="1427033"/>
            <a:ext cx="8229600" cy="4525963"/>
          </a:xfrm>
          <a:prstGeom prst="rect">
            <a:avLst/>
          </a:prstGeom>
          <a:noFill/>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latin typeface="Arial"/>
                <a:cs typeface="Arial"/>
              </a:rPr>
              <a:t>UNT Policy, 07.012</a:t>
            </a:r>
            <a:br>
              <a:rPr lang="en-US" b="1" dirty="0">
                <a:latin typeface="Arial"/>
                <a:cs typeface="Arial"/>
              </a:rPr>
            </a:br>
            <a:r>
              <a:rPr lang="en-US" dirty="0">
                <a:latin typeface="Arial"/>
                <a:cs typeface="Arial"/>
              </a:rPr>
              <a:t>Student Academic Integrity</a:t>
            </a:r>
            <a:br>
              <a:rPr lang="en-US" dirty="0">
                <a:latin typeface="Arial"/>
                <a:cs typeface="Arial"/>
              </a:rPr>
            </a:br>
            <a:endParaRPr lang="en-US" dirty="0">
              <a:latin typeface="Arial"/>
              <a:cs typeface="Arial"/>
            </a:endParaRPr>
          </a:p>
          <a:p>
            <a:r>
              <a:rPr lang="en-US" b="1" dirty="0">
                <a:latin typeface="Arial"/>
                <a:cs typeface="Arial"/>
              </a:rPr>
              <a:t>Academic Integrity Officer </a:t>
            </a:r>
            <a:br>
              <a:rPr lang="en-US" b="1" dirty="0">
                <a:latin typeface="Arial"/>
                <a:cs typeface="Arial"/>
              </a:rPr>
            </a:br>
            <a:r>
              <a:rPr lang="en-US" dirty="0">
                <a:latin typeface="Arial"/>
                <a:cs typeface="Arial"/>
              </a:rPr>
              <a:t>Karen Weiller </a:t>
            </a:r>
          </a:p>
          <a:p>
            <a:endParaRPr lang="en-US" dirty="0">
              <a:latin typeface="Arial"/>
              <a:cs typeface="Arial"/>
            </a:endParaRPr>
          </a:p>
          <a:p>
            <a:r>
              <a:rPr lang="en-US" b="1" dirty="0">
                <a:latin typeface="Arial"/>
                <a:cs typeface="Arial"/>
              </a:rPr>
              <a:t>Learning Center</a:t>
            </a:r>
            <a:r>
              <a:rPr lang="en-US" dirty="0">
                <a:latin typeface="Arial"/>
                <a:cs typeface="Arial"/>
              </a:rPr>
              <a:t/>
            </a:r>
            <a:br>
              <a:rPr lang="en-US" dirty="0">
                <a:latin typeface="Arial"/>
                <a:cs typeface="Arial"/>
              </a:rPr>
            </a:b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Tree>
    <p:extLst>
      <p:ext uri="{BB962C8B-B14F-4D97-AF65-F5344CB8AC3E}">
        <p14:creationId xmlns:p14="http://schemas.microsoft.com/office/powerpoint/2010/main" val="2761541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2688821" y="1014590"/>
            <a:ext cx="4069965" cy="582179"/>
          </a:xfrm>
          <a:prstGeom prst="rect">
            <a:avLst/>
          </a:prstGeom>
          <a:noFill/>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a:latin typeface="Arial"/>
                <a:cs typeface="Arial"/>
              </a:rPr>
              <a:t/>
            </a:r>
            <a:br>
              <a:rPr lang="en-US" sz="2000" i="1" dirty="0">
                <a:latin typeface="Arial"/>
                <a:cs typeface="Arial"/>
              </a:rPr>
            </a:br>
            <a:r>
              <a:rPr lang="en-US" sz="2000" i="1" dirty="0">
                <a:latin typeface="Arial"/>
                <a:cs typeface="Arial"/>
              </a:rPr>
              <a:t>      </a:t>
            </a:r>
          </a:p>
          <a:p>
            <a:pPr marL="0" indent="0">
              <a:buNone/>
            </a:pPr>
            <a:endParaRPr lang="en-US" sz="2000" i="1" dirty="0">
              <a:latin typeface="Arial"/>
              <a:cs typeface="Arial"/>
            </a:endParaRPr>
          </a:p>
          <a:p>
            <a:pPr marL="0" indent="0">
              <a:buNone/>
            </a:pPr>
            <a:endParaRPr lang="en-US" sz="2000" i="1" dirty="0">
              <a:latin typeface="Arial"/>
              <a:cs typeface="Arial"/>
            </a:endParaRPr>
          </a:p>
          <a:p>
            <a:pPr marL="0" indent="0">
              <a:buNone/>
            </a:pP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
        <p:nvSpPr>
          <p:cNvPr id="7" name="Title 1"/>
          <p:cNvSpPr txBox="1">
            <a:spLocks/>
          </p:cNvSpPr>
          <p:nvPr/>
        </p:nvSpPr>
        <p:spPr>
          <a:xfrm>
            <a:off x="-158744" y="176192"/>
            <a:ext cx="9302744"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i="1">
                <a:solidFill>
                  <a:srgbClr val="008000"/>
                </a:solidFill>
              </a:rPr>
              <a:t>Creating a Safe Place for Students</a:t>
            </a:r>
            <a:endParaRPr lang="en-US" sz="3600" dirty="0">
              <a:solidFill>
                <a:srgbClr val="008000"/>
              </a:solidFill>
            </a:endParaRPr>
          </a:p>
        </p:txBody>
      </p:sp>
      <p:sp>
        <p:nvSpPr>
          <p:cNvPr id="8" name="Content Placeholder 2"/>
          <p:cNvSpPr txBox="1">
            <a:spLocks/>
          </p:cNvSpPr>
          <p:nvPr/>
        </p:nvSpPr>
        <p:spPr>
          <a:xfrm>
            <a:off x="523702" y="1014590"/>
            <a:ext cx="8229600" cy="4525963"/>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000000"/>
                </a:solidFill>
              </a:rPr>
              <a:t>Diana, usually  a bright, cheerful and engaged student, has recently started to come to class late and appears disheveled. </a:t>
            </a:r>
            <a:br>
              <a:rPr lang="en-US" dirty="0">
                <a:solidFill>
                  <a:srgbClr val="000000"/>
                </a:solidFill>
              </a:rPr>
            </a:br>
            <a:endParaRPr lang="en-US" dirty="0">
              <a:solidFill>
                <a:srgbClr val="000000"/>
              </a:solidFill>
            </a:endParaRPr>
          </a:p>
          <a:p>
            <a:pPr marL="0" indent="0">
              <a:buFont typeface="Arial"/>
              <a:buNone/>
            </a:pPr>
            <a:r>
              <a:rPr lang="en-US" dirty="0">
                <a:solidFill>
                  <a:srgbClr val="000000"/>
                </a:solidFill>
              </a:rPr>
              <a:t> She comes to see you after class and apologizes stating that her “depression is back again” and she is finding it difficult to get her work done or to focus in class.  </a:t>
            </a:r>
          </a:p>
          <a:p>
            <a:pPr marL="0" indent="0">
              <a:buFont typeface="Arial"/>
              <a:buNone/>
            </a:pPr>
            <a:endParaRPr lang="en-US" dirty="0">
              <a:solidFill>
                <a:srgbClr val="000000"/>
              </a:solidFill>
            </a:endParaRPr>
          </a:p>
          <a:p>
            <a:pPr marL="0" indent="0">
              <a:buFont typeface="Arial"/>
              <a:buNone/>
            </a:pPr>
            <a:r>
              <a:rPr lang="en-US" dirty="0">
                <a:solidFill>
                  <a:srgbClr val="000000"/>
                </a:solidFill>
              </a:rPr>
              <a:t>She states that since a recent break up she just “can’t stop crying.” </a:t>
            </a:r>
            <a:endParaRPr lang="en-US" dirty="0"/>
          </a:p>
        </p:txBody>
      </p:sp>
    </p:spTree>
    <p:extLst>
      <p:ext uri="{BB962C8B-B14F-4D97-AF65-F5344CB8AC3E}">
        <p14:creationId xmlns:p14="http://schemas.microsoft.com/office/powerpoint/2010/main" val="1161955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dirty="0">
                <a:solidFill>
                  <a:srgbClr val="008000"/>
                </a:solidFill>
              </a:rPr>
              <a:t>UNT Resources</a:t>
            </a:r>
            <a:endParaRPr lang="en-US" dirty="0">
              <a:solidFill>
                <a:srgbClr val="008000"/>
              </a:solidFill>
            </a:endParaRPr>
          </a:p>
        </p:txBody>
      </p:sp>
      <p:sp>
        <p:nvSpPr>
          <p:cNvPr id="10" name="Content Placeholder 2"/>
          <p:cNvSpPr txBox="1">
            <a:spLocks/>
          </p:cNvSpPr>
          <p:nvPr/>
        </p:nvSpPr>
        <p:spPr>
          <a:xfrm>
            <a:off x="2688821" y="1014590"/>
            <a:ext cx="4069965" cy="582179"/>
          </a:xfrm>
          <a:prstGeom prst="rect">
            <a:avLst/>
          </a:prstGeom>
          <a:noFill/>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a:latin typeface="Arial"/>
                <a:cs typeface="Arial"/>
              </a:rPr>
              <a:t/>
            </a:r>
            <a:br>
              <a:rPr lang="en-US" sz="2000" i="1" dirty="0">
                <a:latin typeface="Arial"/>
                <a:cs typeface="Arial"/>
              </a:rPr>
            </a:br>
            <a:r>
              <a:rPr lang="en-US" sz="2000" i="1" dirty="0">
                <a:latin typeface="Arial"/>
                <a:cs typeface="Arial"/>
              </a:rPr>
              <a:t>      </a:t>
            </a:r>
          </a:p>
          <a:p>
            <a:pPr marL="0" indent="0">
              <a:buNone/>
            </a:pPr>
            <a:endParaRPr lang="en-US" sz="2000" i="1" dirty="0">
              <a:latin typeface="Arial"/>
              <a:cs typeface="Arial"/>
            </a:endParaRPr>
          </a:p>
          <a:p>
            <a:pPr marL="0" indent="0">
              <a:buNone/>
            </a:pPr>
            <a:endParaRPr lang="en-US" sz="2000" i="1" dirty="0">
              <a:latin typeface="Arial"/>
              <a:cs typeface="Arial"/>
            </a:endParaRPr>
          </a:p>
          <a:p>
            <a:pPr marL="0" indent="0">
              <a:buNone/>
            </a:pP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
        <p:nvSpPr>
          <p:cNvPr id="6" name="Content Placeholder 2"/>
          <p:cNvSpPr txBox="1">
            <a:spLocks/>
          </p:cNvSpPr>
          <p:nvPr/>
        </p:nvSpPr>
        <p:spPr>
          <a:xfrm>
            <a:off x="457200" y="1427033"/>
            <a:ext cx="8229600" cy="4525963"/>
          </a:xfrm>
          <a:prstGeom prst="rect">
            <a:avLst/>
          </a:prstGeom>
          <a:no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latin typeface="Arial"/>
                <a:cs typeface="Arial"/>
              </a:rPr>
              <a:t>UNT CARE TEAM</a:t>
            </a:r>
            <a:r>
              <a:rPr lang="en-US" dirty="0">
                <a:latin typeface="Arial"/>
                <a:cs typeface="Arial"/>
              </a:rPr>
              <a:t/>
            </a:r>
            <a:br>
              <a:rPr lang="en-US" dirty="0">
                <a:latin typeface="Arial"/>
                <a:cs typeface="Arial"/>
              </a:rPr>
            </a:br>
            <a:endParaRPr lang="en-US" dirty="0">
              <a:latin typeface="Arial"/>
              <a:cs typeface="Arial"/>
            </a:endParaRPr>
          </a:p>
          <a:p>
            <a:r>
              <a:rPr lang="en-US" b="1" dirty="0">
                <a:latin typeface="Arial"/>
                <a:cs typeface="Arial"/>
              </a:rPr>
              <a:t>Counseling &amp; Testing </a:t>
            </a:r>
            <a:br>
              <a:rPr lang="en-US" b="1" dirty="0">
                <a:latin typeface="Arial"/>
                <a:cs typeface="Arial"/>
              </a:rPr>
            </a:b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Tree>
    <p:extLst>
      <p:ext uri="{BB962C8B-B14F-4D97-AF65-F5344CB8AC3E}">
        <p14:creationId xmlns:p14="http://schemas.microsoft.com/office/powerpoint/2010/main" val="4283554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2688821" y="1014590"/>
            <a:ext cx="4069965" cy="582179"/>
          </a:xfrm>
          <a:prstGeom prst="rect">
            <a:avLst/>
          </a:prstGeom>
          <a:noFill/>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a:latin typeface="Arial"/>
                <a:cs typeface="Arial"/>
              </a:rPr>
              <a:t/>
            </a:r>
            <a:br>
              <a:rPr lang="en-US" sz="2000" i="1" dirty="0">
                <a:latin typeface="Arial"/>
                <a:cs typeface="Arial"/>
              </a:rPr>
            </a:br>
            <a:r>
              <a:rPr lang="en-US" sz="2000" i="1" dirty="0">
                <a:latin typeface="Arial"/>
                <a:cs typeface="Arial"/>
              </a:rPr>
              <a:t>      </a:t>
            </a:r>
          </a:p>
          <a:p>
            <a:pPr marL="0" indent="0">
              <a:buNone/>
            </a:pPr>
            <a:endParaRPr lang="en-US" sz="2000" i="1" dirty="0">
              <a:latin typeface="Arial"/>
              <a:cs typeface="Arial"/>
            </a:endParaRPr>
          </a:p>
          <a:p>
            <a:pPr marL="0" indent="0">
              <a:buNone/>
            </a:pPr>
            <a:endParaRPr lang="en-US" sz="2000" i="1" dirty="0">
              <a:latin typeface="Arial"/>
              <a:cs typeface="Arial"/>
            </a:endParaRPr>
          </a:p>
          <a:p>
            <a:pPr marL="0" indent="0">
              <a:buNone/>
            </a:pP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
        <p:nvSpPr>
          <p:cNvPr id="7" name="Title 1"/>
          <p:cNvSpPr txBox="1">
            <a:spLocks/>
          </p:cNvSpPr>
          <p:nvPr/>
        </p:nvSpPr>
        <p:spPr>
          <a:xfrm>
            <a:off x="0" y="274638"/>
            <a:ext cx="9302744"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i="1">
                <a:solidFill>
                  <a:srgbClr val="008000"/>
                </a:solidFill>
              </a:rPr>
              <a:t>Guiding Students to Appropriate Resources</a:t>
            </a:r>
            <a:endParaRPr lang="en-US" sz="3600" dirty="0">
              <a:solidFill>
                <a:srgbClr val="008000"/>
              </a:solidFill>
            </a:endParaRPr>
          </a:p>
        </p:txBody>
      </p:sp>
      <p:sp>
        <p:nvSpPr>
          <p:cNvPr id="8" name="Content Placeholder 2"/>
          <p:cNvSpPr txBox="1">
            <a:spLocks/>
          </p:cNvSpPr>
          <p:nvPr/>
        </p:nvSpPr>
        <p:spPr>
          <a:xfrm>
            <a:off x="457200" y="1215109"/>
            <a:ext cx="8229600" cy="4525963"/>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Sarah never participates in discussions.  When you break the students into small groups, she never engages with other students unless she is forced. </a:t>
            </a:r>
            <a:br>
              <a:rPr lang="en-US" dirty="0"/>
            </a:br>
            <a:endParaRPr lang="en-US" dirty="0"/>
          </a:p>
          <a:p>
            <a:pPr marL="0" indent="0">
              <a:buFont typeface="Arial"/>
              <a:buNone/>
            </a:pPr>
            <a:r>
              <a:rPr lang="en-US" dirty="0"/>
              <a:t>In a recent email exchange, she apologizes for missing your next class lecture and casually mentions a ‘recent sexual assault incident’ as well as not wanting to really ‘be around’ anyone.   Sarah has now missed five classes.  </a:t>
            </a:r>
            <a:endParaRPr lang="en-US" dirty="0">
              <a:solidFill>
                <a:srgbClr val="FF0000"/>
              </a:solidFill>
            </a:endParaRPr>
          </a:p>
          <a:p>
            <a:endParaRPr lang="en-US" dirty="0"/>
          </a:p>
        </p:txBody>
      </p:sp>
    </p:spTree>
    <p:extLst>
      <p:ext uri="{BB962C8B-B14F-4D97-AF65-F5344CB8AC3E}">
        <p14:creationId xmlns:p14="http://schemas.microsoft.com/office/powerpoint/2010/main" val="105391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dirty="0">
                <a:solidFill>
                  <a:srgbClr val="008000"/>
                </a:solidFill>
              </a:rPr>
              <a:t>UNT Resources</a:t>
            </a:r>
            <a:endParaRPr lang="en-US" dirty="0">
              <a:solidFill>
                <a:srgbClr val="008000"/>
              </a:solidFill>
            </a:endParaRPr>
          </a:p>
        </p:txBody>
      </p:sp>
      <p:sp>
        <p:nvSpPr>
          <p:cNvPr id="10" name="Content Placeholder 2"/>
          <p:cNvSpPr txBox="1">
            <a:spLocks/>
          </p:cNvSpPr>
          <p:nvPr/>
        </p:nvSpPr>
        <p:spPr>
          <a:xfrm>
            <a:off x="2688821" y="1014590"/>
            <a:ext cx="4069965" cy="582179"/>
          </a:xfrm>
          <a:prstGeom prst="rect">
            <a:avLst/>
          </a:prstGeom>
          <a:noFill/>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a:latin typeface="Arial"/>
                <a:cs typeface="Arial"/>
              </a:rPr>
              <a:t/>
            </a:r>
            <a:br>
              <a:rPr lang="en-US" sz="2000" i="1" dirty="0">
                <a:latin typeface="Arial"/>
                <a:cs typeface="Arial"/>
              </a:rPr>
            </a:br>
            <a:r>
              <a:rPr lang="en-US" sz="2000" i="1" dirty="0">
                <a:latin typeface="Arial"/>
                <a:cs typeface="Arial"/>
              </a:rPr>
              <a:t>      </a:t>
            </a:r>
          </a:p>
          <a:p>
            <a:pPr marL="0" indent="0">
              <a:buNone/>
            </a:pPr>
            <a:endParaRPr lang="en-US" sz="2000" i="1" dirty="0">
              <a:latin typeface="Arial"/>
              <a:cs typeface="Arial"/>
            </a:endParaRPr>
          </a:p>
          <a:p>
            <a:pPr marL="0" indent="0">
              <a:buNone/>
            </a:pPr>
            <a:endParaRPr lang="en-US" sz="2000" i="1" dirty="0">
              <a:latin typeface="Arial"/>
              <a:cs typeface="Arial"/>
            </a:endParaRPr>
          </a:p>
          <a:p>
            <a:pPr marL="0" indent="0">
              <a:buNone/>
            </a:pP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
        <p:nvSpPr>
          <p:cNvPr id="6" name="Content Placeholder 2"/>
          <p:cNvSpPr txBox="1">
            <a:spLocks/>
          </p:cNvSpPr>
          <p:nvPr/>
        </p:nvSpPr>
        <p:spPr>
          <a:xfrm>
            <a:off x="457200" y="1427033"/>
            <a:ext cx="8229600" cy="4525963"/>
          </a:xfrm>
          <a:prstGeom prst="rect">
            <a:avLst/>
          </a:prstGeom>
          <a:noFill/>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latin typeface="Arial"/>
                <a:cs typeface="Arial"/>
              </a:rPr>
              <a:t>UNT Policy, 12.005</a:t>
            </a:r>
            <a:br>
              <a:rPr lang="en-US" b="1" dirty="0">
                <a:latin typeface="Arial"/>
                <a:cs typeface="Arial"/>
              </a:rPr>
            </a:br>
            <a:r>
              <a:rPr lang="en-US" i="1" dirty="0">
                <a:latin typeface="Arial"/>
                <a:cs typeface="Arial"/>
              </a:rPr>
              <a:t>Prohibition of Sexual Assault and Retaliation</a:t>
            </a:r>
            <a:r>
              <a:rPr lang="en-US" dirty="0">
                <a:latin typeface="Arial"/>
                <a:cs typeface="Arial"/>
              </a:rPr>
              <a:t/>
            </a:r>
            <a:br>
              <a:rPr lang="en-US" dirty="0">
                <a:latin typeface="Arial"/>
                <a:cs typeface="Arial"/>
              </a:rPr>
            </a:br>
            <a:endParaRPr lang="en-US" dirty="0">
              <a:latin typeface="Arial"/>
              <a:cs typeface="Arial"/>
            </a:endParaRPr>
          </a:p>
          <a:p>
            <a:r>
              <a:rPr lang="en-US" b="1" dirty="0">
                <a:latin typeface="Arial"/>
                <a:cs typeface="Arial"/>
              </a:rPr>
              <a:t>Dean of Students Office</a:t>
            </a:r>
            <a:br>
              <a:rPr lang="en-US" b="1" dirty="0">
                <a:latin typeface="Arial"/>
                <a:cs typeface="Arial"/>
              </a:rPr>
            </a:br>
            <a:r>
              <a:rPr lang="en-US" i="1" dirty="0">
                <a:latin typeface="Arial"/>
                <a:cs typeface="Arial"/>
              </a:rPr>
              <a:t>UNT Survivor Advocate</a:t>
            </a:r>
            <a:br>
              <a:rPr lang="en-US" i="1" dirty="0">
                <a:latin typeface="Arial"/>
                <a:cs typeface="Arial"/>
              </a:rPr>
            </a:br>
            <a:endParaRPr lang="en-US" i="1" dirty="0">
              <a:latin typeface="Arial"/>
              <a:cs typeface="Arial"/>
            </a:endParaRPr>
          </a:p>
          <a:p>
            <a:r>
              <a:rPr lang="en-US" b="1" dirty="0">
                <a:latin typeface="Arial"/>
                <a:cs typeface="Arial"/>
              </a:rPr>
              <a:t>Title IX Coordinator (565-2759)</a:t>
            </a:r>
            <a:br>
              <a:rPr lang="en-US" b="1" dirty="0">
                <a:latin typeface="Arial"/>
                <a:cs typeface="Arial"/>
              </a:rPr>
            </a:br>
            <a:r>
              <a:rPr lang="en-US" dirty="0">
                <a:latin typeface="Arial"/>
                <a:cs typeface="Arial"/>
              </a:rPr>
              <a:t/>
            </a:r>
            <a:br>
              <a:rPr lang="en-US" dirty="0">
                <a:latin typeface="Arial"/>
                <a:cs typeface="Arial"/>
              </a:rPr>
            </a:br>
            <a:r>
              <a:rPr lang="en-US" dirty="0">
                <a:latin typeface="Arial"/>
                <a:cs typeface="Arial"/>
              </a:rPr>
              <a:t>									</a:t>
            </a:r>
            <a:r>
              <a:rPr lang="en-US" dirty="0">
                <a:latin typeface="Arial"/>
                <a:cs typeface="Arial"/>
                <a:hlinkClick r:id="rId3"/>
              </a:rPr>
              <a:t>http://policy.unt.edu</a:t>
            </a:r>
            <a:endParaRPr lang="en-US" dirty="0">
              <a:latin typeface="Arial"/>
              <a:cs typeface="Arial"/>
            </a:endParaRPr>
          </a:p>
          <a:p>
            <a:pPr marL="0" indent="0">
              <a:buNone/>
            </a:pPr>
            <a:r>
              <a:rPr lang="en-US" dirty="0">
                <a:latin typeface="Arial"/>
                <a:cs typeface="Arial"/>
              </a:rPr>
              <a:t/>
            </a:r>
            <a:br>
              <a:rPr lang="en-US" dirty="0">
                <a:latin typeface="Arial"/>
                <a:cs typeface="Arial"/>
              </a:rPr>
            </a:br>
            <a:endParaRPr lang="en-US" dirty="0">
              <a:latin typeface="Arial"/>
              <a:cs typeface="Arial"/>
            </a:endParaRPr>
          </a:p>
          <a:p>
            <a:endParaRPr lang="en-US" dirty="0"/>
          </a:p>
        </p:txBody>
      </p:sp>
    </p:spTree>
    <p:extLst>
      <p:ext uri="{BB962C8B-B14F-4D97-AF65-F5344CB8AC3E}">
        <p14:creationId xmlns:p14="http://schemas.microsoft.com/office/powerpoint/2010/main" val="1977795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688821" y="1014590"/>
            <a:ext cx="4069965" cy="582179"/>
          </a:xfrm>
          <a:prstGeom prst="rect">
            <a:avLst/>
          </a:prstGeom>
          <a:noFill/>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a:latin typeface="Arial"/>
                <a:cs typeface="Arial"/>
              </a:rPr>
              <a:t/>
            </a:r>
            <a:br>
              <a:rPr lang="en-US" sz="2000" i="1" dirty="0">
                <a:latin typeface="Arial"/>
                <a:cs typeface="Arial"/>
              </a:rPr>
            </a:br>
            <a:r>
              <a:rPr lang="en-US" sz="2000" i="1" dirty="0">
                <a:latin typeface="Arial"/>
                <a:cs typeface="Arial"/>
              </a:rPr>
              <a:t>      </a:t>
            </a:r>
          </a:p>
          <a:p>
            <a:pPr marL="0" indent="0">
              <a:buNone/>
            </a:pPr>
            <a:endParaRPr lang="en-US" sz="2000" i="1" dirty="0">
              <a:latin typeface="Arial"/>
              <a:cs typeface="Arial"/>
            </a:endParaRPr>
          </a:p>
          <a:p>
            <a:pPr marL="0" indent="0">
              <a:buNone/>
            </a:pPr>
            <a:endParaRPr lang="en-US" sz="2000" i="1" dirty="0">
              <a:latin typeface="Arial"/>
              <a:cs typeface="Arial"/>
            </a:endParaRPr>
          </a:p>
          <a:p>
            <a:pPr marL="0" indent="0">
              <a:buNone/>
            </a:pP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
        <p:nvSpPr>
          <p:cNvPr id="7" name="Title 1"/>
          <p:cNvSpPr txBox="1">
            <a:spLocks/>
          </p:cNvSpPr>
          <p:nvPr/>
        </p:nvSpPr>
        <p:spPr>
          <a:xfrm>
            <a:off x="0" y="274638"/>
            <a:ext cx="9302744" cy="7399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i="1" dirty="0" smtClean="0">
                <a:solidFill>
                  <a:srgbClr val="008000"/>
                </a:solidFill>
              </a:rPr>
              <a:t>Accommodating Student with Disabilities</a:t>
            </a:r>
            <a:endParaRPr lang="en-US" sz="3600" dirty="0">
              <a:solidFill>
                <a:srgbClr val="008000"/>
              </a:solidFill>
            </a:endParaRPr>
          </a:p>
        </p:txBody>
      </p:sp>
      <p:sp>
        <p:nvSpPr>
          <p:cNvPr id="8" name="Content Placeholder 2"/>
          <p:cNvSpPr txBox="1">
            <a:spLocks/>
          </p:cNvSpPr>
          <p:nvPr/>
        </p:nvSpPr>
        <p:spPr>
          <a:xfrm>
            <a:off x="457200" y="1014591"/>
            <a:ext cx="8229600" cy="472648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Donald is a student in your class for whom you have received an ODA letter of accommodation.  He has several testing accommodations listed.</a:t>
            </a:r>
          </a:p>
          <a:p>
            <a:pPr marL="0" indent="0">
              <a:buFont typeface="Arial"/>
              <a:buNone/>
            </a:pPr>
            <a:endParaRPr lang="en-US" dirty="0"/>
          </a:p>
          <a:p>
            <a:pPr marL="0" indent="0">
              <a:buFont typeface="Arial"/>
              <a:buNone/>
            </a:pPr>
            <a:r>
              <a:rPr lang="en-US" dirty="0" smtClean="0"/>
              <a:t>What do I do?</a:t>
            </a:r>
            <a:endParaRPr lang="en-US" dirty="0">
              <a:solidFill>
                <a:srgbClr val="FF0000"/>
              </a:solidFill>
            </a:endParaRPr>
          </a:p>
          <a:p>
            <a:endParaRPr lang="en-US" dirty="0"/>
          </a:p>
        </p:txBody>
      </p:sp>
    </p:spTree>
    <p:extLst>
      <p:ext uri="{BB962C8B-B14F-4D97-AF65-F5344CB8AC3E}">
        <p14:creationId xmlns:p14="http://schemas.microsoft.com/office/powerpoint/2010/main" val="3486567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72231" y="384255"/>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dirty="0">
                <a:solidFill>
                  <a:srgbClr val="008000"/>
                </a:solidFill>
                <a:latin typeface="+mn-lt"/>
                <a:cs typeface="Abadi MT Condensed Light"/>
              </a:rPr>
              <a:t>Supporting Student Success</a:t>
            </a:r>
          </a:p>
        </p:txBody>
      </p:sp>
      <p:sp>
        <p:nvSpPr>
          <p:cNvPr id="4" name="Content Placeholder 2"/>
          <p:cNvSpPr txBox="1">
            <a:spLocks/>
          </p:cNvSpPr>
          <p:nvPr/>
        </p:nvSpPr>
        <p:spPr>
          <a:xfrm>
            <a:off x="482252" y="1208691"/>
            <a:ext cx="8229600" cy="5067786"/>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3400" b="1" dirty="0">
                <a:solidFill>
                  <a:srgbClr val="139A29"/>
                </a:solidFill>
                <a:latin typeface="Arial"/>
                <a:cs typeface="Arial"/>
              </a:rPr>
              <a:t>Christy Crutsinger, </a:t>
            </a:r>
            <a:r>
              <a:rPr lang="en-US" sz="3400" dirty="0">
                <a:latin typeface="Arial"/>
                <a:cs typeface="Arial"/>
              </a:rPr>
              <a:t>Vice Provost for Academic Affairs</a:t>
            </a:r>
            <a:r>
              <a:rPr lang="en-US" sz="3400" b="1" dirty="0">
                <a:solidFill>
                  <a:srgbClr val="139A29"/>
                </a:solidFill>
                <a:latin typeface="Arial"/>
                <a:cs typeface="Arial"/>
              </a:rPr>
              <a:t/>
            </a:r>
            <a:br>
              <a:rPr lang="en-US" sz="3400" b="1" dirty="0">
                <a:solidFill>
                  <a:srgbClr val="139A29"/>
                </a:solidFill>
                <a:latin typeface="Arial"/>
                <a:cs typeface="Arial"/>
              </a:rPr>
            </a:br>
            <a:endParaRPr lang="en-US" sz="3400" b="1" dirty="0">
              <a:solidFill>
                <a:srgbClr val="139A29"/>
              </a:solidFill>
              <a:latin typeface="Arial"/>
              <a:cs typeface="Arial"/>
            </a:endParaRPr>
          </a:p>
          <a:p>
            <a:pPr>
              <a:buFont typeface="Arial" panose="020B0604020202020204" pitchFamily="34" charset="0"/>
              <a:buChar char="•"/>
            </a:pPr>
            <a:r>
              <a:rPr lang="en-US" sz="3400" b="1" dirty="0">
                <a:solidFill>
                  <a:srgbClr val="139A29"/>
                </a:solidFill>
                <a:latin typeface="Arial"/>
                <a:cs typeface="Arial"/>
              </a:rPr>
              <a:t>Roxanne Davenport</a:t>
            </a:r>
            <a:r>
              <a:rPr lang="en-US" sz="3400" dirty="0">
                <a:latin typeface="Arial"/>
                <a:cs typeface="Arial"/>
              </a:rPr>
              <a:t>, Director, Learning Center</a:t>
            </a:r>
          </a:p>
          <a:p>
            <a:endParaRPr lang="en-US" sz="3400" dirty="0">
              <a:solidFill>
                <a:srgbClr val="139A29"/>
              </a:solidFill>
              <a:latin typeface="Arial"/>
              <a:cs typeface="Arial"/>
            </a:endParaRPr>
          </a:p>
          <a:p>
            <a:pPr>
              <a:buFont typeface="Arial" panose="020B0604020202020204" pitchFamily="34" charset="0"/>
              <a:buChar char="•"/>
            </a:pPr>
            <a:r>
              <a:rPr lang="en-US" sz="3400" b="1" dirty="0">
                <a:solidFill>
                  <a:srgbClr val="139A29"/>
                </a:solidFill>
                <a:latin typeface="Arial"/>
                <a:cs typeface="Arial"/>
              </a:rPr>
              <a:t>Tamara Knapp-Grosz</a:t>
            </a:r>
            <a:r>
              <a:rPr lang="en-US" sz="3400" dirty="0">
                <a:latin typeface="Arial"/>
                <a:cs typeface="Arial"/>
              </a:rPr>
              <a:t>, Director, Counseling and Testing Services</a:t>
            </a:r>
          </a:p>
          <a:p>
            <a:endParaRPr lang="en-US" sz="3400" dirty="0">
              <a:latin typeface="Arial"/>
              <a:cs typeface="Arial"/>
            </a:endParaRPr>
          </a:p>
          <a:p>
            <a:pPr>
              <a:buFont typeface="Arial" panose="020B0604020202020204" pitchFamily="34" charset="0"/>
              <a:buChar char="•"/>
            </a:pPr>
            <a:r>
              <a:rPr lang="en-US" sz="3400" b="1" dirty="0">
                <a:solidFill>
                  <a:srgbClr val="139A29"/>
                </a:solidFill>
                <a:latin typeface="Arial"/>
                <a:cs typeface="Arial"/>
              </a:rPr>
              <a:t>Maureen McGuinness</a:t>
            </a:r>
            <a:r>
              <a:rPr lang="en-US" sz="3400" dirty="0">
                <a:latin typeface="Arial"/>
                <a:cs typeface="Arial"/>
              </a:rPr>
              <a:t>, Dean of Students/ AVP Student Affairs</a:t>
            </a:r>
          </a:p>
          <a:p>
            <a:endParaRPr lang="en-US" sz="3400" dirty="0">
              <a:latin typeface="Arial"/>
              <a:cs typeface="Arial"/>
            </a:endParaRPr>
          </a:p>
          <a:p>
            <a:pPr>
              <a:buFont typeface="Arial" panose="020B0604020202020204" pitchFamily="34" charset="0"/>
              <a:buChar char="•"/>
            </a:pPr>
            <a:r>
              <a:rPr lang="en-US" sz="3400" b="1" dirty="0">
                <a:solidFill>
                  <a:srgbClr val="139A29"/>
                </a:solidFill>
                <a:latin typeface="Arial"/>
                <a:cs typeface="Arial"/>
              </a:rPr>
              <a:t>Karen Weiller</a:t>
            </a:r>
            <a:r>
              <a:rPr lang="en-US" sz="3400" dirty="0">
                <a:latin typeface="Arial"/>
                <a:cs typeface="Arial"/>
              </a:rPr>
              <a:t>, Academic Integrity Officer and Academic Affairs Fellow</a:t>
            </a:r>
            <a:br>
              <a:rPr lang="en-US" sz="3400" dirty="0">
                <a:latin typeface="Arial"/>
                <a:cs typeface="Arial"/>
              </a:rPr>
            </a:br>
            <a:endParaRPr lang="en-US" sz="3400" dirty="0">
              <a:latin typeface="Arial"/>
              <a:cs typeface="Arial"/>
            </a:endParaRPr>
          </a:p>
          <a:p>
            <a:pPr>
              <a:buFont typeface="Arial" panose="020B0604020202020204" pitchFamily="34" charset="0"/>
              <a:buChar char="•"/>
            </a:pPr>
            <a:r>
              <a:rPr lang="en-US" sz="3400" b="1" dirty="0">
                <a:solidFill>
                  <a:srgbClr val="008000"/>
                </a:solidFill>
                <a:latin typeface="Arial"/>
                <a:cs typeface="Arial"/>
              </a:rPr>
              <a:t>Lisa Maxwell</a:t>
            </a:r>
            <a:r>
              <a:rPr lang="en-US" sz="3400" dirty="0">
                <a:latin typeface="Arial"/>
                <a:cs typeface="Arial"/>
              </a:rPr>
              <a:t>, Director, Academic Advising </a:t>
            </a:r>
            <a:endParaRPr lang="en-US" sz="3400" dirty="0">
              <a:latin typeface="Arial"/>
              <a:cs typeface="Arial"/>
            </a:endParaRPr>
          </a:p>
          <a:p>
            <a:pPr>
              <a:buFont typeface="Arial" panose="020B0604020202020204" pitchFamily="34" charset="0"/>
              <a:buChar char="•"/>
            </a:pPr>
            <a:endParaRPr lang="en-US" sz="3400" b="1" dirty="0" smtClean="0">
              <a:solidFill>
                <a:srgbClr val="008000"/>
              </a:solidFill>
              <a:latin typeface="Arial"/>
              <a:cs typeface="Arial"/>
            </a:endParaRPr>
          </a:p>
          <a:p>
            <a:pPr>
              <a:buFont typeface="Arial" panose="020B0604020202020204" pitchFamily="34" charset="0"/>
              <a:buChar char="•"/>
            </a:pPr>
            <a:r>
              <a:rPr lang="en-US" b="1" dirty="0" smtClean="0">
                <a:solidFill>
                  <a:srgbClr val="008000"/>
                </a:solidFill>
                <a:latin typeface="Arial"/>
                <a:cs typeface="Arial"/>
              </a:rPr>
              <a:t>Katy Washington</a:t>
            </a:r>
            <a:r>
              <a:rPr lang="en-US" dirty="0" smtClean="0">
                <a:latin typeface="Arial"/>
                <a:cs typeface="Arial"/>
              </a:rPr>
              <a:t>, </a:t>
            </a:r>
            <a:r>
              <a:rPr lang="en-US" dirty="0">
                <a:latin typeface="Arial"/>
                <a:cs typeface="Arial"/>
              </a:rPr>
              <a:t>Director, </a:t>
            </a:r>
            <a:r>
              <a:rPr lang="en-US" dirty="0" smtClean="0">
                <a:latin typeface="Arial"/>
                <a:cs typeface="Arial"/>
              </a:rPr>
              <a:t>Office of Disability Access</a:t>
            </a:r>
            <a:endParaRPr lang="en-US" dirty="0">
              <a:latin typeface="Arial"/>
              <a:cs typeface="Arial"/>
            </a:endParaRPr>
          </a:p>
          <a:p>
            <a:pPr marL="0" indent="0">
              <a:buFont typeface="Arial"/>
              <a:buNone/>
            </a:pPr>
            <a:endParaRPr lang="en-US" dirty="0">
              <a:latin typeface="Arial"/>
              <a:cs typeface="Arial"/>
            </a:endParaRPr>
          </a:p>
          <a:p>
            <a:endParaRPr lang="en-US" dirty="0"/>
          </a:p>
        </p:txBody>
      </p:sp>
    </p:spTree>
    <p:extLst>
      <p:ext uri="{BB962C8B-B14F-4D97-AF65-F5344CB8AC3E}">
        <p14:creationId xmlns:p14="http://schemas.microsoft.com/office/powerpoint/2010/main" val="282490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688821" y="1014590"/>
            <a:ext cx="4069965" cy="582179"/>
          </a:xfrm>
          <a:prstGeom prst="rect">
            <a:avLst/>
          </a:prstGeom>
          <a:noFill/>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a:latin typeface="Arial"/>
                <a:cs typeface="Arial"/>
              </a:rPr>
              <a:t/>
            </a:r>
            <a:br>
              <a:rPr lang="en-US" sz="2000" i="1" dirty="0">
                <a:latin typeface="Arial"/>
                <a:cs typeface="Arial"/>
              </a:rPr>
            </a:br>
            <a:r>
              <a:rPr lang="en-US" sz="2000" i="1" dirty="0">
                <a:latin typeface="Arial"/>
                <a:cs typeface="Arial"/>
              </a:rPr>
              <a:t>      </a:t>
            </a:r>
          </a:p>
          <a:p>
            <a:pPr marL="0" indent="0">
              <a:buNone/>
            </a:pPr>
            <a:endParaRPr lang="en-US" sz="2000" i="1" dirty="0">
              <a:latin typeface="Arial"/>
              <a:cs typeface="Arial"/>
            </a:endParaRPr>
          </a:p>
          <a:p>
            <a:pPr marL="0" indent="0">
              <a:buNone/>
            </a:pPr>
            <a:endParaRPr lang="en-US" sz="2000" i="1" dirty="0">
              <a:latin typeface="Arial"/>
              <a:cs typeface="Arial"/>
            </a:endParaRPr>
          </a:p>
          <a:p>
            <a:pPr marL="0" indent="0">
              <a:buNone/>
            </a:pP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
        <p:nvSpPr>
          <p:cNvPr id="7" name="Title 1"/>
          <p:cNvSpPr txBox="1">
            <a:spLocks/>
          </p:cNvSpPr>
          <p:nvPr/>
        </p:nvSpPr>
        <p:spPr>
          <a:xfrm>
            <a:off x="0" y="274638"/>
            <a:ext cx="9302744" cy="7399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i="1" dirty="0" smtClean="0">
                <a:solidFill>
                  <a:srgbClr val="008000"/>
                </a:solidFill>
              </a:rPr>
              <a:t>Accommodating Student with Disabilities</a:t>
            </a:r>
            <a:endParaRPr lang="en-US" sz="3600" dirty="0">
              <a:solidFill>
                <a:srgbClr val="008000"/>
              </a:solidFill>
            </a:endParaRPr>
          </a:p>
        </p:txBody>
      </p:sp>
      <p:sp>
        <p:nvSpPr>
          <p:cNvPr id="8" name="Content Placeholder 2"/>
          <p:cNvSpPr txBox="1">
            <a:spLocks/>
          </p:cNvSpPr>
          <p:nvPr/>
        </p:nvSpPr>
        <p:spPr>
          <a:xfrm>
            <a:off x="457200" y="1014591"/>
            <a:ext cx="8229600" cy="472648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Mickey is a student in your class for whom you have received an ODA letter of accommodation.  One of the accommodations state: “Allowances for medically-related absences.” or “Modification of course attendance policy.” </a:t>
            </a:r>
          </a:p>
          <a:p>
            <a:pPr marL="0" indent="0">
              <a:buFont typeface="Arial"/>
              <a:buNone/>
            </a:pPr>
            <a:endParaRPr lang="en-US" dirty="0"/>
          </a:p>
          <a:p>
            <a:pPr marL="0" indent="0">
              <a:buFont typeface="Arial"/>
              <a:buNone/>
            </a:pPr>
            <a:r>
              <a:rPr lang="en-US" dirty="0" smtClean="0"/>
              <a:t>This is a course with an attendance policy and participation points are given. </a:t>
            </a:r>
            <a:r>
              <a:rPr lang="en-US" dirty="0" smtClean="0"/>
              <a:t>What do I do?</a:t>
            </a:r>
            <a:endParaRPr lang="en-US" dirty="0">
              <a:solidFill>
                <a:srgbClr val="FF0000"/>
              </a:solidFill>
            </a:endParaRPr>
          </a:p>
          <a:p>
            <a:endParaRPr lang="en-US" dirty="0"/>
          </a:p>
        </p:txBody>
      </p:sp>
    </p:spTree>
    <p:extLst>
      <p:ext uri="{BB962C8B-B14F-4D97-AF65-F5344CB8AC3E}">
        <p14:creationId xmlns:p14="http://schemas.microsoft.com/office/powerpoint/2010/main" val="3168767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4638"/>
            <a:ext cx="9302744"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i="1" dirty="0" smtClean="0">
                <a:solidFill>
                  <a:srgbClr val="008000"/>
                </a:solidFill>
              </a:rPr>
              <a:t>Student Brings Animal to Class</a:t>
            </a:r>
            <a:endParaRPr lang="en-US" sz="3600" dirty="0">
              <a:solidFill>
                <a:srgbClr val="008000"/>
              </a:solidFill>
            </a:endParaRPr>
          </a:p>
        </p:txBody>
      </p:sp>
      <p:sp>
        <p:nvSpPr>
          <p:cNvPr id="8" name="Content Placeholder 2"/>
          <p:cNvSpPr txBox="1">
            <a:spLocks/>
          </p:cNvSpPr>
          <p:nvPr/>
        </p:nvSpPr>
        <p:spPr>
          <a:xfrm>
            <a:off x="457200" y="1215109"/>
            <a:ext cx="8229600" cy="4525963"/>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err="1" smtClean="0"/>
              <a:t>Minney</a:t>
            </a:r>
            <a:r>
              <a:rPr lang="en-US" dirty="0" smtClean="0"/>
              <a:t> is a student in your class.  She regularly attends class, participates, and is doing well academically. During week 6, she enters class with a dog, sits in the back of the class, and begins taking her class materials out. </a:t>
            </a:r>
          </a:p>
          <a:p>
            <a:pPr marL="0" indent="0">
              <a:buFont typeface="Arial"/>
              <a:buNone/>
            </a:pPr>
            <a:endParaRPr lang="en-US" dirty="0" smtClean="0"/>
          </a:p>
          <a:p>
            <a:pPr marL="0" indent="0">
              <a:buFont typeface="Arial"/>
              <a:buNone/>
            </a:pPr>
            <a:r>
              <a:rPr lang="en-US" dirty="0" smtClean="0"/>
              <a:t>It is now week 8, several students have complained because the dog walks around the back of the class licking students, smelling their belongings, and constantly whines.  The dog has even run up to the front of class and jumped on your leg.</a:t>
            </a:r>
          </a:p>
          <a:p>
            <a:pPr marL="0" indent="0">
              <a:buFont typeface="Arial"/>
              <a:buNone/>
            </a:pPr>
            <a:endParaRPr lang="en-US" dirty="0"/>
          </a:p>
          <a:p>
            <a:pPr marL="0" indent="0">
              <a:buFont typeface="Arial"/>
              <a:buNone/>
            </a:pPr>
            <a:r>
              <a:rPr lang="en-US" dirty="0" smtClean="0"/>
              <a:t>What do you do?</a:t>
            </a:r>
            <a:endParaRPr lang="en-US" dirty="0">
              <a:solidFill>
                <a:srgbClr val="FF0000"/>
              </a:solidFill>
            </a:endParaRPr>
          </a:p>
          <a:p>
            <a:endParaRPr lang="en-US" dirty="0"/>
          </a:p>
        </p:txBody>
      </p:sp>
    </p:spTree>
    <p:extLst>
      <p:ext uri="{BB962C8B-B14F-4D97-AF65-F5344CB8AC3E}">
        <p14:creationId xmlns:p14="http://schemas.microsoft.com/office/powerpoint/2010/main" val="304773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82894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dirty="0">
                <a:solidFill>
                  <a:srgbClr val="008000"/>
                </a:solidFill>
              </a:rPr>
              <a:t>UNT Resources</a:t>
            </a:r>
            <a:endParaRPr lang="en-US" dirty="0">
              <a:solidFill>
                <a:srgbClr val="008000"/>
              </a:solidFill>
            </a:endParaRPr>
          </a:p>
        </p:txBody>
      </p:sp>
      <p:sp>
        <p:nvSpPr>
          <p:cNvPr id="10" name="Content Placeholder 2"/>
          <p:cNvSpPr txBox="1">
            <a:spLocks/>
          </p:cNvSpPr>
          <p:nvPr/>
        </p:nvSpPr>
        <p:spPr>
          <a:xfrm>
            <a:off x="2688821" y="1014590"/>
            <a:ext cx="4069965" cy="582179"/>
          </a:xfrm>
          <a:prstGeom prst="rect">
            <a:avLst/>
          </a:prstGeom>
          <a:noFill/>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a:latin typeface="Arial"/>
                <a:cs typeface="Arial"/>
              </a:rPr>
              <a:t/>
            </a:r>
            <a:br>
              <a:rPr lang="en-US" sz="2000" i="1" dirty="0">
                <a:latin typeface="Arial"/>
                <a:cs typeface="Arial"/>
              </a:rPr>
            </a:br>
            <a:r>
              <a:rPr lang="en-US" sz="2000" i="1" dirty="0">
                <a:latin typeface="Arial"/>
                <a:cs typeface="Arial"/>
              </a:rPr>
              <a:t>      </a:t>
            </a:r>
          </a:p>
          <a:p>
            <a:pPr marL="0" indent="0">
              <a:buNone/>
            </a:pPr>
            <a:endParaRPr lang="en-US" sz="2000" i="1" dirty="0">
              <a:latin typeface="Arial"/>
              <a:cs typeface="Arial"/>
            </a:endParaRPr>
          </a:p>
          <a:p>
            <a:pPr marL="0" indent="0">
              <a:buNone/>
            </a:pPr>
            <a:endParaRPr lang="en-US" sz="2000" i="1" dirty="0">
              <a:latin typeface="Arial"/>
              <a:cs typeface="Arial"/>
            </a:endParaRPr>
          </a:p>
          <a:p>
            <a:pPr marL="0" indent="0">
              <a:buNone/>
            </a:pP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
        <p:nvSpPr>
          <p:cNvPr id="6" name="Content Placeholder 2"/>
          <p:cNvSpPr txBox="1">
            <a:spLocks/>
          </p:cNvSpPr>
          <p:nvPr/>
        </p:nvSpPr>
        <p:spPr>
          <a:xfrm>
            <a:off x="457200" y="1103587"/>
            <a:ext cx="8229600" cy="4666592"/>
          </a:xfrm>
          <a:prstGeom prst="rect">
            <a:avLst/>
          </a:prstGeom>
          <a:noFill/>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b="1" dirty="0">
                <a:latin typeface="Arial"/>
                <a:cs typeface="Arial"/>
              </a:rPr>
              <a:t>Office of Disability Access</a:t>
            </a:r>
          </a:p>
          <a:p>
            <a:pPr marL="0" indent="0">
              <a:spcBef>
                <a:spcPts val="0"/>
              </a:spcBef>
              <a:buNone/>
            </a:pPr>
            <a:r>
              <a:rPr lang="en-US" sz="3000" dirty="0">
                <a:latin typeface="Arial"/>
                <a:cs typeface="Arial"/>
              </a:rPr>
              <a:t>Main office:  Sage Hall 167</a:t>
            </a:r>
          </a:p>
          <a:p>
            <a:pPr marL="0" indent="0">
              <a:spcBef>
                <a:spcPts val="0"/>
              </a:spcBef>
              <a:buNone/>
            </a:pPr>
            <a:r>
              <a:rPr lang="en-US" sz="3000" dirty="0">
                <a:latin typeface="Arial"/>
                <a:cs typeface="Arial"/>
              </a:rPr>
              <a:t>Temporary Test Center Location:  Hickory Hall 274</a:t>
            </a:r>
          </a:p>
          <a:p>
            <a:pPr marL="0" indent="0">
              <a:spcBef>
                <a:spcPts val="0"/>
              </a:spcBef>
              <a:buNone/>
            </a:pPr>
            <a:endParaRPr lang="en-US" b="1" dirty="0" smtClean="0">
              <a:latin typeface="Arial"/>
              <a:cs typeface="Arial"/>
            </a:endParaRPr>
          </a:p>
          <a:p>
            <a:pPr>
              <a:spcBef>
                <a:spcPts val="0"/>
              </a:spcBef>
            </a:pPr>
            <a:r>
              <a:rPr lang="en-US" b="1" dirty="0" smtClean="0">
                <a:latin typeface="Arial"/>
                <a:cs typeface="Arial"/>
              </a:rPr>
              <a:t>UNT </a:t>
            </a:r>
            <a:r>
              <a:rPr lang="en-US" b="1" dirty="0">
                <a:latin typeface="Arial"/>
                <a:cs typeface="Arial"/>
              </a:rPr>
              <a:t>Policy, </a:t>
            </a:r>
            <a:r>
              <a:rPr lang="en-US" b="1" dirty="0" smtClean="0">
                <a:latin typeface="Arial"/>
                <a:cs typeface="Arial"/>
              </a:rPr>
              <a:t>16.001</a:t>
            </a:r>
            <a:r>
              <a:rPr lang="en-US" b="1" dirty="0">
                <a:latin typeface="Arial"/>
                <a:cs typeface="Arial"/>
              </a:rPr>
              <a:t/>
            </a:r>
            <a:br>
              <a:rPr lang="en-US" b="1" dirty="0">
                <a:latin typeface="Arial"/>
                <a:cs typeface="Arial"/>
              </a:rPr>
            </a:br>
            <a:r>
              <a:rPr lang="en-US" i="1" dirty="0" smtClean="0">
                <a:latin typeface="Arial"/>
                <a:cs typeface="Arial"/>
              </a:rPr>
              <a:t>Disability Accommodations for Students and Academic Units</a:t>
            </a:r>
          </a:p>
          <a:p>
            <a:pPr>
              <a:spcBef>
                <a:spcPts val="0"/>
              </a:spcBef>
            </a:pPr>
            <a:endParaRPr lang="en-US" b="1" dirty="0">
              <a:latin typeface="Arial"/>
              <a:cs typeface="Arial"/>
            </a:endParaRPr>
          </a:p>
          <a:p>
            <a:pPr>
              <a:spcBef>
                <a:spcPts val="0"/>
              </a:spcBef>
            </a:pPr>
            <a:r>
              <a:rPr lang="en-US" b="1" dirty="0" smtClean="0">
                <a:latin typeface="Arial"/>
                <a:cs typeface="Arial"/>
              </a:rPr>
              <a:t>UNT </a:t>
            </a:r>
            <a:r>
              <a:rPr lang="en-US" b="1" dirty="0">
                <a:latin typeface="Arial"/>
                <a:cs typeface="Arial"/>
              </a:rPr>
              <a:t>Policy, </a:t>
            </a:r>
            <a:r>
              <a:rPr lang="en-US" b="1" dirty="0" smtClean="0">
                <a:latin typeface="Arial"/>
                <a:cs typeface="Arial"/>
              </a:rPr>
              <a:t>16.002</a:t>
            </a:r>
            <a:r>
              <a:rPr lang="en-US" b="1" dirty="0">
                <a:latin typeface="Arial"/>
                <a:cs typeface="Arial"/>
              </a:rPr>
              <a:t/>
            </a:r>
            <a:br>
              <a:rPr lang="en-US" b="1" dirty="0">
                <a:latin typeface="Arial"/>
                <a:cs typeface="Arial"/>
              </a:rPr>
            </a:br>
            <a:r>
              <a:rPr lang="en-US" i="1" dirty="0" smtClean="0">
                <a:latin typeface="Arial"/>
                <a:cs typeface="Arial"/>
              </a:rPr>
              <a:t>Campus Access for Service and Comfort Animals for People with Disabilities</a:t>
            </a:r>
          </a:p>
        </p:txBody>
      </p:sp>
    </p:spTree>
    <p:extLst>
      <p:ext uri="{BB962C8B-B14F-4D97-AF65-F5344CB8AC3E}">
        <p14:creationId xmlns:p14="http://schemas.microsoft.com/office/powerpoint/2010/main" val="3772815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dirty="0">
                <a:solidFill>
                  <a:srgbClr val="008000"/>
                </a:solidFill>
              </a:rPr>
              <a:t>Succeed at UNT</a:t>
            </a:r>
            <a:endParaRPr lang="en-US" dirty="0">
              <a:solidFill>
                <a:srgbClr val="008000"/>
              </a:solidFill>
            </a:endParaRPr>
          </a:p>
        </p:txBody>
      </p:sp>
      <p:sp>
        <p:nvSpPr>
          <p:cNvPr id="10" name="Content Placeholder 2"/>
          <p:cNvSpPr txBox="1">
            <a:spLocks/>
          </p:cNvSpPr>
          <p:nvPr/>
        </p:nvSpPr>
        <p:spPr>
          <a:xfrm>
            <a:off x="2688821" y="1014590"/>
            <a:ext cx="4069965" cy="582179"/>
          </a:xfrm>
          <a:prstGeom prst="rect">
            <a:avLst/>
          </a:prstGeom>
          <a:noFill/>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a:latin typeface="Arial"/>
                <a:cs typeface="Arial"/>
              </a:rPr>
              <a:t/>
            </a:r>
            <a:br>
              <a:rPr lang="en-US" sz="2000" i="1" dirty="0">
                <a:latin typeface="Arial"/>
                <a:cs typeface="Arial"/>
              </a:rPr>
            </a:br>
            <a:r>
              <a:rPr lang="en-US" sz="2000" i="1" dirty="0">
                <a:latin typeface="Arial"/>
                <a:cs typeface="Arial"/>
              </a:rPr>
              <a:t>      </a:t>
            </a:r>
          </a:p>
          <a:p>
            <a:pPr marL="0" indent="0">
              <a:buNone/>
            </a:pPr>
            <a:endParaRPr lang="en-US" sz="2000" i="1" dirty="0">
              <a:latin typeface="Arial"/>
              <a:cs typeface="Arial"/>
            </a:endParaRPr>
          </a:p>
          <a:p>
            <a:pPr marL="0" indent="0">
              <a:buNone/>
            </a:pPr>
            <a:endParaRPr lang="en-US" sz="2000" i="1" dirty="0">
              <a:latin typeface="Arial"/>
              <a:cs typeface="Arial"/>
            </a:endParaRPr>
          </a:p>
          <a:p>
            <a:pPr marL="0" indent="0">
              <a:buNone/>
            </a:pP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
        <p:nvSpPr>
          <p:cNvPr id="7" name="Content Placeholder 2"/>
          <p:cNvSpPr txBox="1">
            <a:spLocks/>
          </p:cNvSpPr>
          <p:nvPr/>
        </p:nvSpPr>
        <p:spPr>
          <a:xfrm>
            <a:off x="457200" y="1014590"/>
            <a:ext cx="8229600" cy="5303520"/>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a:t>Keys to Student Success</a:t>
            </a:r>
          </a:p>
          <a:p>
            <a:r>
              <a:rPr lang="en-US" dirty="0"/>
              <a:t>Show up</a:t>
            </a:r>
          </a:p>
          <a:p>
            <a:r>
              <a:rPr lang="en-US" dirty="0"/>
              <a:t>Find support</a:t>
            </a:r>
          </a:p>
          <a:p>
            <a:r>
              <a:rPr lang="en-US" dirty="0"/>
              <a:t>Get advised</a:t>
            </a:r>
          </a:p>
          <a:p>
            <a:r>
              <a:rPr lang="en-US" dirty="0"/>
              <a:t>Be prepared</a:t>
            </a:r>
          </a:p>
          <a:p>
            <a:r>
              <a:rPr lang="en-US" dirty="0"/>
              <a:t>Get involved</a:t>
            </a:r>
          </a:p>
          <a:p>
            <a:r>
              <a:rPr lang="en-US" dirty="0"/>
              <a:t>Stay focused</a:t>
            </a:r>
          </a:p>
          <a:p>
            <a:pPr lvl="1"/>
            <a:r>
              <a:rPr lang="en-US" dirty="0"/>
              <a:t>Students can find resources that support each key at </a:t>
            </a:r>
            <a:r>
              <a:rPr lang="en-US" i="1" dirty="0"/>
              <a:t>succeed.unt.edu</a:t>
            </a:r>
          </a:p>
          <a:p>
            <a:pPr lvl="1"/>
            <a:r>
              <a:rPr lang="en-US" dirty="0"/>
              <a:t>Faculty can find more information and tips at </a:t>
            </a:r>
            <a:r>
              <a:rPr lang="en-US" i="1" dirty="0"/>
              <a:t>unt.edu/faculty-staff  </a:t>
            </a:r>
            <a:endParaRPr lang="en-US" i="1" dirty="0">
              <a:solidFill>
                <a:srgbClr val="FF0000"/>
              </a:solidFill>
            </a:endParaRPr>
          </a:p>
          <a:p>
            <a:endParaRPr lang="en-US" dirty="0"/>
          </a:p>
        </p:txBody>
      </p:sp>
      <p:sp>
        <p:nvSpPr>
          <p:cNvPr id="2" name="Rectangle 1"/>
          <p:cNvSpPr/>
          <p:nvPr/>
        </p:nvSpPr>
        <p:spPr>
          <a:xfrm>
            <a:off x="0" y="66502"/>
            <a:ext cx="9144000" cy="616804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374073" y="560278"/>
            <a:ext cx="8229600" cy="53035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Keys to Student Success</a:t>
            </a:r>
            <a:b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br>
            <a:endParaRPr kumimoji="0" lang="en-US" sz="3200" b="1" i="0" u="none" strike="noStrike" kern="1200" cap="none" spc="0" normalizeH="0" baseline="0" noProof="0" dirty="0">
              <a:ln>
                <a:noFill/>
              </a:ln>
              <a:solidFill>
                <a:sysClr val="windowText" lastClr="000000"/>
              </a:solidFill>
              <a:effectLst/>
              <a:uLnTx/>
              <a:uFillTx/>
              <a:latin typeface="Calibri"/>
              <a:ea typeface="+mn-ea"/>
              <a:cs typeface="+mn-cs"/>
            </a:endParaRPr>
          </a:p>
          <a:p>
            <a:pPr lvl="1" indent="-342900">
              <a:buFont typeface="Arial"/>
              <a:buChar char="•"/>
            </a:pPr>
            <a:r>
              <a:rPr kumimoji="0" lang="en-US" sz="2200" b="0" i="0" u="none" strike="noStrike" kern="1200" cap="none" spc="0" normalizeH="0" baseline="0" noProof="0" dirty="0">
                <a:ln>
                  <a:noFill/>
                </a:ln>
                <a:solidFill>
                  <a:sysClr val="windowText" lastClr="000000"/>
                </a:solidFill>
                <a:effectLst/>
                <a:uLnTx/>
                <a:uFillTx/>
                <a:latin typeface="Calibri"/>
                <a:ea typeface="+mn-ea"/>
                <a:cs typeface="+mn-cs"/>
              </a:rPr>
              <a:t>Show up</a:t>
            </a:r>
          </a:p>
          <a:p>
            <a:pPr lvl="1" indent="-342900">
              <a:buFont typeface="Arial"/>
              <a:buChar char="•"/>
            </a:pPr>
            <a:r>
              <a:rPr kumimoji="0" lang="en-US" sz="2200" b="0" i="0" u="none" strike="noStrike" kern="1200" cap="none" spc="0" normalizeH="0" baseline="0" noProof="0" dirty="0">
                <a:ln>
                  <a:noFill/>
                </a:ln>
                <a:solidFill>
                  <a:sysClr val="windowText" lastClr="000000"/>
                </a:solidFill>
                <a:effectLst/>
                <a:uLnTx/>
                <a:uFillTx/>
                <a:latin typeface="Calibri"/>
                <a:ea typeface="+mn-ea"/>
                <a:cs typeface="+mn-cs"/>
              </a:rPr>
              <a:t>Find support</a:t>
            </a:r>
          </a:p>
          <a:p>
            <a:pPr lvl="1" indent="-342900">
              <a:buFont typeface="Arial"/>
              <a:buChar char="•"/>
            </a:pPr>
            <a:r>
              <a:rPr kumimoji="0" lang="en-US" sz="2200" b="0" i="0" u="none" strike="noStrike" kern="1200" cap="none" spc="0" normalizeH="0" baseline="0" noProof="0" dirty="0">
                <a:ln>
                  <a:noFill/>
                </a:ln>
                <a:solidFill>
                  <a:sysClr val="windowText" lastClr="000000"/>
                </a:solidFill>
                <a:effectLst/>
                <a:uLnTx/>
                <a:uFillTx/>
                <a:latin typeface="Calibri"/>
                <a:ea typeface="+mn-ea"/>
                <a:cs typeface="+mn-cs"/>
              </a:rPr>
              <a:t>Get advised</a:t>
            </a:r>
          </a:p>
          <a:p>
            <a:pPr lvl="1" indent="-342900">
              <a:buFont typeface="Arial"/>
              <a:buChar char="•"/>
            </a:pPr>
            <a:r>
              <a:rPr kumimoji="0" lang="en-US" sz="2200" b="0" i="0" u="none" strike="noStrike" kern="1200" cap="none" spc="0" normalizeH="0" baseline="0" noProof="0" dirty="0">
                <a:ln>
                  <a:noFill/>
                </a:ln>
                <a:solidFill>
                  <a:sysClr val="windowText" lastClr="000000"/>
                </a:solidFill>
                <a:effectLst/>
                <a:uLnTx/>
                <a:uFillTx/>
                <a:latin typeface="Calibri"/>
                <a:ea typeface="+mn-ea"/>
                <a:cs typeface="+mn-cs"/>
              </a:rPr>
              <a:t>Be prepared</a:t>
            </a:r>
          </a:p>
          <a:p>
            <a:pPr lvl="1" indent="-342900">
              <a:buFont typeface="Arial"/>
              <a:buChar char="•"/>
            </a:pPr>
            <a:r>
              <a:rPr kumimoji="0" lang="en-US" sz="2200" b="0" i="0" u="none" strike="noStrike" kern="1200" cap="none" spc="0" normalizeH="0" baseline="0" noProof="0" dirty="0">
                <a:ln>
                  <a:noFill/>
                </a:ln>
                <a:solidFill>
                  <a:sysClr val="windowText" lastClr="000000"/>
                </a:solidFill>
                <a:effectLst/>
                <a:uLnTx/>
                <a:uFillTx/>
                <a:latin typeface="Calibri"/>
                <a:ea typeface="+mn-ea"/>
                <a:cs typeface="+mn-cs"/>
              </a:rPr>
              <a:t>Get involved</a:t>
            </a:r>
          </a:p>
          <a:p>
            <a:pPr lvl="1">
              <a:buFont typeface="Arial" panose="020B0604020202020204" pitchFamily="34" charset="0"/>
              <a:buChar char="•"/>
            </a:pPr>
            <a:r>
              <a:rPr kumimoji="0" lang="en-US" sz="2200" b="0" i="0" u="none" strike="noStrike" kern="1200" cap="none" spc="0" normalizeH="0" baseline="0" noProof="0" dirty="0">
                <a:ln>
                  <a:noFill/>
                </a:ln>
                <a:solidFill>
                  <a:sysClr val="windowText" lastClr="000000"/>
                </a:solidFill>
                <a:effectLst/>
                <a:uLnTx/>
                <a:uFillTx/>
                <a:latin typeface="Calibri"/>
                <a:ea typeface="+mn-ea"/>
                <a:cs typeface="+mn-cs"/>
              </a:rPr>
              <a:t>Stay focused</a:t>
            </a:r>
          </a:p>
          <a:p>
            <a:pPr marL="0" marR="0" lvl="0" indent="0" algn="l" defTabSz="457200" rtl="0" eaLnBrk="1" fontAlgn="auto" latinLnBrk="0" hangingPunct="1">
              <a:lnSpc>
                <a:spcPct val="100000"/>
              </a:lnSpc>
              <a:spcBef>
                <a:spcPct val="20000"/>
              </a:spcBef>
              <a:spcAft>
                <a:spcPts val="0"/>
              </a:spcAft>
              <a:buClrTx/>
              <a:buSzTx/>
              <a:buNone/>
              <a:tabLst/>
              <a:defRPr/>
            </a:pPr>
            <a:r>
              <a:rPr lang="en-US" sz="2600" dirty="0">
                <a:solidFill>
                  <a:sysClr val="windowText" lastClr="000000"/>
                </a:solidFill>
                <a:latin typeface="Calibri"/>
              </a:rPr>
              <a:t/>
            </a:r>
            <a:br>
              <a:rPr lang="en-US" sz="2600" dirty="0">
                <a:solidFill>
                  <a:sysClr val="windowText" lastClr="000000"/>
                </a:solidFill>
                <a:latin typeface="Calibri"/>
              </a:rPr>
            </a:br>
            <a:r>
              <a:rPr lang="en-US" sz="2600" dirty="0">
                <a:solidFill>
                  <a:sysClr val="windowText" lastClr="000000"/>
                </a:solidFill>
                <a:latin typeface="Calibri"/>
              </a:rPr>
              <a:t/>
            </a:r>
            <a:br>
              <a:rPr lang="en-US" sz="2600" dirty="0">
                <a:solidFill>
                  <a:sysClr val="windowText" lastClr="000000"/>
                </a:solidFill>
                <a:latin typeface="Calibri"/>
              </a:rPr>
            </a:br>
            <a:r>
              <a:rPr lang="en-US" sz="2600" dirty="0">
                <a:solidFill>
                  <a:sysClr val="windowText" lastClr="000000"/>
                </a:solidFill>
                <a:latin typeface="Calibri"/>
                <a:hlinkClick r:id="rId3"/>
              </a:rPr>
              <a:t>www.</a:t>
            </a:r>
            <a:r>
              <a:rPr kumimoji="0" lang="en-US" sz="2800" b="0" i="1" u="none" strike="noStrike" kern="1200" cap="none" spc="0" normalizeH="0" baseline="0" noProof="0" dirty="0">
                <a:ln>
                  <a:noFill/>
                </a:ln>
                <a:solidFill>
                  <a:sysClr val="windowText" lastClr="000000"/>
                </a:solidFill>
                <a:effectLst/>
                <a:uLnTx/>
                <a:uFillTx/>
                <a:latin typeface="Calibri"/>
                <a:hlinkClick r:id="rId3"/>
              </a:rPr>
              <a:t>success.unt.edu</a:t>
            </a:r>
            <a:endParaRPr kumimoji="0" lang="en-US" sz="28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8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800" b="0" i="1"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nvGrpSpPr>
          <p:cNvPr id="9" name="Group 8"/>
          <p:cNvGrpSpPr/>
          <p:nvPr/>
        </p:nvGrpSpPr>
        <p:grpSpPr>
          <a:xfrm>
            <a:off x="5096053" y="412907"/>
            <a:ext cx="3408594" cy="2918085"/>
            <a:chOff x="6067851" y="4439497"/>
            <a:chExt cx="2836230" cy="2413142"/>
          </a:xfrm>
        </p:grpSpPr>
        <p:pic>
          <p:nvPicPr>
            <p:cNvPr id="11" name="Picture 10" descr="Succeed at U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1434" y="5600678"/>
              <a:ext cx="1882647" cy="125196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p:nvPicPr>
          <p:blipFill>
            <a:blip r:embed="rId5">
              <a:alphaModFix amt="15000"/>
              <a:extLst/>
            </a:blip>
            <a:stretch>
              <a:fillRect/>
            </a:stretch>
          </p:blipFill>
          <p:spPr>
            <a:xfrm>
              <a:off x="6067851" y="4439497"/>
              <a:ext cx="2322361" cy="2322361"/>
            </a:xfrm>
            <a:prstGeom prst="rect">
              <a:avLst/>
            </a:prstGeom>
          </p:spPr>
        </p:pic>
      </p:grpSp>
    </p:spTree>
    <p:extLst>
      <p:ext uri="{BB962C8B-B14F-4D97-AF65-F5344CB8AC3E}">
        <p14:creationId xmlns:p14="http://schemas.microsoft.com/office/powerpoint/2010/main" val="1329701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94512"/>
          </a:xfrm>
          <a:prstGeom prst="rect">
            <a:avLst/>
          </a:prstGeom>
        </p:spPr>
      </p:pic>
    </p:spTree>
    <p:extLst>
      <p:ext uri="{BB962C8B-B14F-4D97-AF65-F5344CB8AC3E}">
        <p14:creationId xmlns:p14="http://schemas.microsoft.com/office/powerpoint/2010/main" val="4068111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8" y="0"/>
            <a:ext cx="9342611" cy="6226887"/>
          </a:xfrm>
          <a:prstGeom prst="rect">
            <a:avLst/>
          </a:prstGeom>
        </p:spPr>
      </p:pic>
    </p:spTree>
    <p:extLst>
      <p:ext uri="{BB962C8B-B14F-4D97-AF65-F5344CB8AC3E}">
        <p14:creationId xmlns:p14="http://schemas.microsoft.com/office/powerpoint/2010/main" val="1096614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8000"/>
                </a:solidFill>
              </a:rPr>
              <a:t>Academic Success Center at Sage Hall</a:t>
            </a:r>
          </a:p>
        </p:txBody>
      </p:sp>
      <p:sp>
        <p:nvSpPr>
          <p:cNvPr id="10" name="Content Placeholder 2"/>
          <p:cNvSpPr txBox="1">
            <a:spLocks/>
          </p:cNvSpPr>
          <p:nvPr/>
        </p:nvSpPr>
        <p:spPr>
          <a:xfrm>
            <a:off x="2688821" y="1014590"/>
            <a:ext cx="4069965" cy="582179"/>
          </a:xfrm>
          <a:prstGeom prst="rect">
            <a:avLst/>
          </a:prstGeom>
          <a:noFill/>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a:latin typeface="Arial"/>
                <a:cs typeface="Arial"/>
              </a:rPr>
              <a:t/>
            </a:r>
            <a:br>
              <a:rPr lang="en-US" sz="2000" i="1" dirty="0">
                <a:latin typeface="Arial"/>
                <a:cs typeface="Arial"/>
              </a:rPr>
            </a:br>
            <a:r>
              <a:rPr lang="en-US" sz="2000" i="1" dirty="0">
                <a:latin typeface="Arial"/>
                <a:cs typeface="Arial"/>
              </a:rPr>
              <a:t>      </a:t>
            </a:r>
          </a:p>
          <a:p>
            <a:pPr marL="0" indent="0">
              <a:buNone/>
            </a:pPr>
            <a:endParaRPr lang="en-US" sz="2000" i="1" dirty="0">
              <a:latin typeface="Arial"/>
              <a:cs typeface="Arial"/>
            </a:endParaRPr>
          </a:p>
          <a:p>
            <a:pPr marL="0" indent="0">
              <a:buNone/>
            </a:pPr>
            <a:endParaRPr lang="en-US" sz="2000" i="1" dirty="0">
              <a:latin typeface="Arial"/>
              <a:cs typeface="Arial"/>
            </a:endParaRPr>
          </a:p>
          <a:p>
            <a:pPr marL="0" indent="0">
              <a:buNone/>
            </a:pP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
        <p:nvSpPr>
          <p:cNvPr id="7" name="Content Placeholder 2"/>
          <p:cNvSpPr txBox="1">
            <a:spLocks/>
          </p:cNvSpPr>
          <p:nvPr/>
        </p:nvSpPr>
        <p:spPr>
          <a:xfrm>
            <a:off x="457200" y="1150481"/>
            <a:ext cx="8229600" cy="530352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Academic Advising Services (Sage 110 G&amp;P)</a:t>
            </a:r>
          </a:p>
          <a:p>
            <a:r>
              <a:rPr lang="en-US" dirty="0" err="1"/>
              <a:t>DoS</a:t>
            </a:r>
            <a:r>
              <a:rPr lang="en-US" dirty="0"/>
              <a:t> Intervention Services (Sage 110 A-C)</a:t>
            </a:r>
          </a:p>
          <a:p>
            <a:r>
              <a:rPr lang="en-US" dirty="0"/>
              <a:t>The Learning Center (Sage 170)</a:t>
            </a:r>
          </a:p>
          <a:p>
            <a:r>
              <a:rPr lang="en-US" dirty="0"/>
              <a:t>The Math Lab (Sage 130)</a:t>
            </a:r>
          </a:p>
          <a:p>
            <a:r>
              <a:rPr lang="en-US" dirty="0"/>
              <a:t>The Office of Disability Access (Sage 167)</a:t>
            </a:r>
          </a:p>
          <a:p>
            <a:r>
              <a:rPr lang="en-US" dirty="0"/>
              <a:t>Strategic Retention Initiatives (Sage 110 H&amp;Q)</a:t>
            </a:r>
          </a:p>
          <a:p>
            <a:r>
              <a:rPr lang="en-US" dirty="0"/>
              <a:t>The Writing Center (Sage 150)</a:t>
            </a:r>
          </a:p>
          <a:p>
            <a:pPr marL="457200" lvl="1" indent="0">
              <a:buNone/>
            </a:pPr>
            <a:endParaRPr lang="en-US" dirty="0"/>
          </a:p>
          <a:p>
            <a:pPr marL="457200" lvl="1" indent="0">
              <a:buNone/>
            </a:pPr>
            <a:r>
              <a:rPr lang="en-US" dirty="0">
                <a:hlinkClick r:id="rId3"/>
              </a:rPr>
              <a:t>http://</a:t>
            </a:r>
            <a:r>
              <a:rPr lang="en-US" i="1" dirty="0">
                <a:hlinkClick r:id="rId3"/>
              </a:rPr>
              <a:t>succeed.unt.edu/asc</a:t>
            </a:r>
            <a:endParaRPr lang="en-US" i="1" dirty="0"/>
          </a:p>
          <a:p>
            <a:pPr marL="457200" lvl="1" indent="0">
              <a:buNone/>
            </a:pPr>
            <a:endParaRPr lang="en-US" i="1" dirty="0"/>
          </a:p>
        </p:txBody>
      </p:sp>
    </p:spTree>
    <p:extLst>
      <p:ext uri="{BB962C8B-B14F-4D97-AF65-F5344CB8AC3E}">
        <p14:creationId xmlns:p14="http://schemas.microsoft.com/office/powerpoint/2010/main" val="2171019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2543696" y="2569070"/>
            <a:ext cx="5703070" cy="582179"/>
          </a:xfrm>
          <a:prstGeom prst="rect">
            <a:avLst/>
          </a:prstGeom>
          <a:no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6600" b="1" dirty="0">
                <a:latin typeface="Arial"/>
                <a:cs typeface="Arial"/>
              </a:rPr>
              <a:t>Thank You! </a:t>
            </a:r>
          </a:p>
          <a:p>
            <a:pPr marL="0" indent="0">
              <a:buNone/>
            </a:pPr>
            <a:r>
              <a:rPr lang="en-US" sz="800" i="1" dirty="0">
                <a:latin typeface="Arial"/>
                <a:cs typeface="Arial"/>
              </a:rPr>
              <a:t/>
            </a:r>
            <a:br>
              <a:rPr lang="en-US" sz="800" i="1" dirty="0">
                <a:latin typeface="Arial"/>
                <a:cs typeface="Arial"/>
              </a:rPr>
            </a:br>
            <a:r>
              <a:rPr lang="en-US" sz="800" i="1" dirty="0">
                <a:latin typeface="Arial"/>
                <a:cs typeface="Arial"/>
              </a:rPr>
              <a:t>      </a:t>
            </a:r>
          </a:p>
          <a:p>
            <a:pPr marL="0" indent="0">
              <a:buNone/>
            </a:pPr>
            <a:endParaRPr lang="en-US" sz="800" i="1" dirty="0">
              <a:latin typeface="Arial"/>
              <a:cs typeface="Arial"/>
            </a:endParaRPr>
          </a:p>
          <a:p>
            <a:pPr marL="0" indent="0">
              <a:buNone/>
            </a:pPr>
            <a:endParaRPr lang="en-US" sz="800" i="1" dirty="0">
              <a:latin typeface="Arial"/>
              <a:cs typeface="Arial"/>
            </a:endParaRPr>
          </a:p>
          <a:p>
            <a:pPr marL="0" indent="0">
              <a:buNone/>
            </a:pPr>
            <a:r>
              <a:rPr lang="en-US" sz="1050" dirty="0">
                <a:latin typeface="Arial"/>
                <a:cs typeface="Arial"/>
              </a:rPr>
              <a:t/>
            </a:r>
            <a:br>
              <a:rPr lang="en-US" sz="1050" dirty="0">
                <a:latin typeface="Arial"/>
                <a:cs typeface="Arial"/>
              </a:rPr>
            </a:br>
            <a:r>
              <a:rPr lang="en-US" sz="1050" dirty="0">
                <a:latin typeface="Arial"/>
                <a:cs typeface="Arial"/>
              </a:rPr>
              <a:t>									</a:t>
            </a:r>
            <a:br>
              <a:rPr lang="en-US" sz="1050" dirty="0">
                <a:latin typeface="Arial"/>
                <a:cs typeface="Arial"/>
              </a:rPr>
            </a:br>
            <a:endParaRPr lang="en-US" sz="1050" dirty="0">
              <a:latin typeface="Arial"/>
              <a:cs typeface="Arial"/>
            </a:endParaRPr>
          </a:p>
          <a:p>
            <a:endParaRPr lang="en-US" sz="1050" dirty="0"/>
          </a:p>
        </p:txBody>
      </p:sp>
    </p:spTree>
    <p:extLst>
      <p:ext uri="{BB962C8B-B14F-4D97-AF65-F5344CB8AC3E}">
        <p14:creationId xmlns:p14="http://schemas.microsoft.com/office/powerpoint/2010/main" val="1295442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688821" y="1014590"/>
            <a:ext cx="4069965" cy="582179"/>
          </a:xfrm>
          <a:prstGeom prst="rect">
            <a:avLst/>
          </a:prstGeom>
          <a:noFill/>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a:latin typeface="Arial"/>
                <a:cs typeface="Arial"/>
              </a:rPr>
              <a:t/>
            </a:r>
            <a:br>
              <a:rPr lang="en-US" sz="2000" i="1" dirty="0">
                <a:latin typeface="Arial"/>
                <a:cs typeface="Arial"/>
              </a:rPr>
            </a:br>
            <a:r>
              <a:rPr lang="en-US" sz="2000" i="1" dirty="0">
                <a:latin typeface="Arial"/>
                <a:cs typeface="Arial"/>
              </a:rPr>
              <a:t>      </a:t>
            </a:r>
          </a:p>
          <a:p>
            <a:pPr marL="0" indent="0">
              <a:buNone/>
            </a:pPr>
            <a:endParaRPr lang="en-US" sz="2000" i="1" dirty="0">
              <a:latin typeface="Arial"/>
              <a:cs typeface="Arial"/>
            </a:endParaRPr>
          </a:p>
          <a:p>
            <a:pPr marL="0" indent="0">
              <a:buNone/>
            </a:pPr>
            <a:endParaRPr lang="en-US" sz="2000" i="1" dirty="0">
              <a:latin typeface="Arial"/>
              <a:cs typeface="Arial"/>
            </a:endParaRPr>
          </a:p>
          <a:p>
            <a:pPr marL="0" indent="0">
              <a:buNone/>
            </a:pP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
        <p:nvSpPr>
          <p:cNvPr id="7" name="Title 1"/>
          <p:cNvSpPr txBox="1">
            <a:spLocks/>
          </p:cNvSpPr>
          <p:nvPr/>
        </p:nvSpPr>
        <p:spPr>
          <a:xfrm>
            <a:off x="0" y="274638"/>
            <a:ext cx="9302744"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i="1" dirty="0">
                <a:solidFill>
                  <a:srgbClr val="008000"/>
                </a:solidFill>
              </a:rPr>
              <a:t>Guiding Students to Appropriate Resources</a:t>
            </a:r>
            <a:endParaRPr lang="en-US" sz="3600" dirty="0">
              <a:solidFill>
                <a:srgbClr val="008000"/>
              </a:solidFill>
            </a:endParaRPr>
          </a:p>
        </p:txBody>
      </p:sp>
      <p:sp>
        <p:nvSpPr>
          <p:cNvPr id="8" name="Content Placeholder 2"/>
          <p:cNvSpPr txBox="1">
            <a:spLocks/>
          </p:cNvSpPr>
          <p:nvPr/>
        </p:nvSpPr>
        <p:spPr>
          <a:xfrm>
            <a:off x="457200" y="1215109"/>
            <a:ext cx="8229600" cy="452596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Kevin is struggling in </a:t>
            </a:r>
            <a:r>
              <a:rPr lang="en-US" dirty="0" smtClean="0"/>
              <a:t>your prerequisite/gateway </a:t>
            </a:r>
            <a:r>
              <a:rPr lang="en-US" dirty="0"/>
              <a:t>course </a:t>
            </a:r>
            <a:r>
              <a:rPr lang="en-US" dirty="0" smtClean="0"/>
              <a:t>that is required for his major. </a:t>
            </a:r>
            <a:r>
              <a:rPr lang="en-US" dirty="0"/>
              <a:t>You notice his interest in the course is slipping and he comes to you with worry for his </a:t>
            </a:r>
            <a:r>
              <a:rPr lang="en-US" dirty="0" smtClean="0"/>
              <a:t>grade. Kevin ends </a:t>
            </a:r>
            <a:r>
              <a:rPr lang="en-US" dirty="0"/>
              <a:t>up admitting he is not as interested in the material as he thought he would be.   </a:t>
            </a:r>
          </a:p>
          <a:p>
            <a:pPr marL="0" indent="0">
              <a:buFont typeface="Arial"/>
              <a:buNone/>
            </a:pPr>
            <a:endParaRPr lang="en-US" dirty="0"/>
          </a:p>
          <a:p>
            <a:pPr marL="0" indent="0">
              <a:buFont typeface="Arial"/>
              <a:buNone/>
            </a:pPr>
            <a:r>
              <a:rPr lang="en-US" dirty="0"/>
              <a:t>Kevin tells you he </a:t>
            </a:r>
            <a:r>
              <a:rPr lang="en-US" dirty="0" smtClean="0"/>
              <a:t>chose </a:t>
            </a:r>
            <a:r>
              <a:rPr lang="en-US" dirty="0"/>
              <a:t>this major upon admission </a:t>
            </a:r>
            <a:r>
              <a:rPr lang="en-US" dirty="0" smtClean="0"/>
              <a:t>and feels he has to see it through and finish </a:t>
            </a:r>
            <a:r>
              <a:rPr lang="en-US" dirty="0"/>
              <a:t>that degree. </a:t>
            </a:r>
            <a:endParaRPr lang="en-US" dirty="0">
              <a:solidFill>
                <a:srgbClr val="FF0000"/>
              </a:solidFill>
            </a:endParaRPr>
          </a:p>
          <a:p>
            <a:endParaRPr lang="en-US" dirty="0"/>
          </a:p>
        </p:txBody>
      </p:sp>
    </p:spTree>
    <p:extLst>
      <p:ext uri="{BB962C8B-B14F-4D97-AF65-F5344CB8AC3E}">
        <p14:creationId xmlns:p14="http://schemas.microsoft.com/office/powerpoint/2010/main" val="1349089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94860A-0BA1-4F77-BA37-199AD89CBCFA}"/>
              </a:ext>
            </a:extLst>
          </p:cNvPr>
          <p:cNvSpPr>
            <a:spLocks noGrp="1"/>
          </p:cNvSpPr>
          <p:nvPr>
            <p:ph type="body" sz="quarter" idx="10"/>
          </p:nvPr>
        </p:nvSpPr>
        <p:spPr>
          <a:xfrm>
            <a:off x="472440" y="1144398"/>
            <a:ext cx="8386334" cy="4509782"/>
          </a:xfrm>
        </p:spPr>
        <p:txBody>
          <a:bodyPr>
            <a:normAutofit/>
          </a:bodyPr>
          <a:lstStyle/>
          <a:p>
            <a:pPr marL="0" indent="0"/>
            <a:r>
              <a:rPr lang="en-US" sz="3000" dirty="0">
                <a:solidFill>
                  <a:schemeClr val="tx1"/>
                </a:solidFill>
                <a:latin typeface="+mn-lt"/>
              </a:rPr>
              <a:t>Sally is a student in your </a:t>
            </a:r>
            <a:r>
              <a:rPr lang="en-US" sz="3000" dirty="0" smtClean="0">
                <a:solidFill>
                  <a:schemeClr val="tx1"/>
                </a:solidFill>
                <a:latin typeface="+mn-lt"/>
              </a:rPr>
              <a:t>class, a class that is required for her major. You </a:t>
            </a:r>
            <a:r>
              <a:rPr lang="en-US" sz="3000" dirty="0">
                <a:solidFill>
                  <a:schemeClr val="tx1"/>
                </a:solidFill>
                <a:latin typeface="+mn-lt"/>
              </a:rPr>
              <a:t>notice she is </a:t>
            </a:r>
            <a:r>
              <a:rPr lang="en-US" sz="3000" dirty="0" smtClean="0">
                <a:solidFill>
                  <a:schemeClr val="tx1"/>
                </a:solidFill>
                <a:latin typeface="+mn-lt"/>
              </a:rPr>
              <a:t>really struggling </a:t>
            </a:r>
            <a:r>
              <a:rPr lang="en-US" sz="3000" dirty="0">
                <a:solidFill>
                  <a:schemeClr val="tx1"/>
                </a:solidFill>
                <a:latin typeface="+mn-lt"/>
              </a:rPr>
              <a:t>and will likely not pass the course. Sally </a:t>
            </a:r>
            <a:r>
              <a:rPr lang="en-US" sz="3000" dirty="0" smtClean="0">
                <a:solidFill>
                  <a:schemeClr val="tx1"/>
                </a:solidFill>
                <a:latin typeface="+mn-lt"/>
              </a:rPr>
              <a:t>works and has a family. She is concerned about retaking the course and questioning where she will even be able to complete her degree. </a:t>
            </a:r>
            <a:endParaRPr lang="en-US" sz="3000" dirty="0">
              <a:solidFill>
                <a:schemeClr val="tx1"/>
              </a:solidFill>
              <a:latin typeface="+mn-lt"/>
            </a:endParaRPr>
          </a:p>
          <a:p>
            <a:pPr marL="0" indent="0"/>
            <a:r>
              <a:rPr lang="en-US" sz="3000" dirty="0">
                <a:solidFill>
                  <a:schemeClr val="tx1"/>
                </a:solidFill>
                <a:latin typeface="+mn-lt"/>
              </a:rPr>
              <a:t>She brings to your attention that she is already a junior and knows that changing her major or career path doesn’t seem like the right thing to do.</a:t>
            </a:r>
          </a:p>
        </p:txBody>
      </p:sp>
      <p:sp>
        <p:nvSpPr>
          <p:cNvPr id="3" name="Title 1">
            <a:extLst>
              <a:ext uri="{FF2B5EF4-FFF2-40B4-BE49-F238E27FC236}">
                <a16:creationId xmlns:a16="http://schemas.microsoft.com/office/drawing/2014/main" id="{E73B6CBE-0638-469D-B642-2532550B5263}"/>
              </a:ext>
            </a:extLst>
          </p:cNvPr>
          <p:cNvSpPr txBox="1">
            <a:spLocks/>
          </p:cNvSpPr>
          <p:nvPr/>
        </p:nvSpPr>
        <p:spPr>
          <a:xfrm>
            <a:off x="0" y="274638"/>
            <a:ext cx="9302744"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i="1" dirty="0">
                <a:solidFill>
                  <a:srgbClr val="008000"/>
                </a:solidFill>
              </a:rPr>
              <a:t>Guiding Students to Appropriate Resources</a:t>
            </a:r>
            <a:endParaRPr lang="en-US" sz="3600" dirty="0">
              <a:solidFill>
                <a:srgbClr val="008000"/>
              </a:solidFill>
            </a:endParaRPr>
          </a:p>
        </p:txBody>
      </p:sp>
    </p:spTree>
    <p:extLst>
      <p:ext uri="{BB962C8B-B14F-4D97-AF65-F5344CB8AC3E}">
        <p14:creationId xmlns:p14="http://schemas.microsoft.com/office/powerpoint/2010/main" val="368331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a:solidFill>
                  <a:srgbClr val="008000"/>
                </a:solidFill>
              </a:rPr>
              <a:t>Outlining Expectations </a:t>
            </a:r>
            <a:endParaRPr lang="en-US" dirty="0">
              <a:solidFill>
                <a:srgbClr val="008000"/>
              </a:solidFill>
            </a:endParaRPr>
          </a:p>
        </p:txBody>
      </p:sp>
      <p:sp>
        <p:nvSpPr>
          <p:cNvPr id="5" name="Content Placeholder 2"/>
          <p:cNvSpPr txBox="1">
            <a:spLocks/>
          </p:cNvSpPr>
          <p:nvPr/>
        </p:nvSpPr>
        <p:spPr>
          <a:xfrm>
            <a:off x="733114" y="1285488"/>
            <a:ext cx="8229600" cy="4525963"/>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Take home quizzes are the norm for the Advanced Calculus course that you teach.  </a:t>
            </a:r>
            <a:br>
              <a:rPr lang="en-US" dirty="0"/>
            </a:br>
            <a:r>
              <a:rPr lang="en-US" dirty="0"/>
              <a:t/>
            </a:r>
            <a:br>
              <a:rPr lang="en-US" dirty="0"/>
            </a:br>
            <a:r>
              <a:rPr lang="en-US" dirty="0"/>
              <a:t>You notice that four students who often sit together in class and appear to be friends are receiving the same grades on their quizzes. </a:t>
            </a:r>
            <a:br>
              <a:rPr lang="en-US" dirty="0"/>
            </a:br>
            <a:r>
              <a:rPr lang="en-US" dirty="0"/>
              <a:t/>
            </a:r>
            <a:br>
              <a:rPr lang="en-US" dirty="0"/>
            </a:br>
            <a:r>
              <a:rPr lang="en-US" dirty="0"/>
              <a:t>Upon closer review, you notice that not only are the answers the same but the solutions as well.  It is obvious that they have worked together.  </a:t>
            </a:r>
          </a:p>
          <a:p>
            <a:endParaRPr lang="en-US" dirty="0"/>
          </a:p>
        </p:txBody>
      </p:sp>
    </p:spTree>
    <p:extLst>
      <p:ext uri="{BB962C8B-B14F-4D97-AF65-F5344CB8AC3E}">
        <p14:creationId xmlns:p14="http://schemas.microsoft.com/office/powerpoint/2010/main" val="74163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dirty="0">
                <a:solidFill>
                  <a:srgbClr val="008000"/>
                </a:solidFill>
              </a:rPr>
              <a:t>UNT Resources</a:t>
            </a:r>
            <a:endParaRPr lang="en-US" dirty="0">
              <a:solidFill>
                <a:srgbClr val="008000"/>
              </a:solidFill>
            </a:endParaRPr>
          </a:p>
        </p:txBody>
      </p:sp>
      <p:sp>
        <p:nvSpPr>
          <p:cNvPr id="5" name="Content Placeholder 2"/>
          <p:cNvSpPr txBox="1">
            <a:spLocks/>
          </p:cNvSpPr>
          <p:nvPr/>
        </p:nvSpPr>
        <p:spPr>
          <a:xfrm>
            <a:off x="523702" y="1300584"/>
            <a:ext cx="8229600" cy="3277970"/>
          </a:xfrm>
          <a:prstGeom prst="rect">
            <a:avLst/>
          </a:prstGeom>
          <a:no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a:latin typeface="Arial"/>
                <a:cs typeface="Arial"/>
              </a:rPr>
              <a:t>UNT Policy, 06.049</a:t>
            </a:r>
            <a:br>
              <a:rPr lang="en-US" sz="2000" b="1" dirty="0">
                <a:latin typeface="Arial"/>
                <a:cs typeface="Arial"/>
              </a:rPr>
            </a:br>
            <a:r>
              <a:rPr lang="en-US" sz="2000" dirty="0">
                <a:latin typeface="Arial"/>
                <a:cs typeface="Arial"/>
              </a:rPr>
              <a:t>Course Syllabi Requirements</a:t>
            </a:r>
          </a:p>
          <a:p>
            <a:pPr marL="0" indent="0">
              <a:buNone/>
            </a:pPr>
            <a:r>
              <a:rPr lang="en-US" sz="2000" dirty="0">
                <a:latin typeface="Arial"/>
                <a:cs typeface="Arial"/>
              </a:rPr>
              <a:t/>
            </a:r>
            <a:br>
              <a:rPr lang="en-US" sz="2000" dirty="0">
                <a:latin typeface="Arial"/>
                <a:cs typeface="Arial"/>
              </a:rPr>
            </a:br>
            <a:endParaRPr lang="en-US" sz="2000" dirty="0">
              <a:latin typeface="Arial"/>
              <a:cs typeface="Arial"/>
            </a:endParaRPr>
          </a:p>
          <a:p>
            <a:r>
              <a:rPr lang="en-US" sz="2000" b="1" dirty="0">
                <a:latin typeface="Arial"/>
                <a:cs typeface="Arial"/>
              </a:rPr>
              <a:t>UNT Policy 06.003, </a:t>
            </a:r>
            <a:br>
              <a:rPr lang="en-US" sz="2000" b="1" dirty="0">
                <a:latin typeface="Arial"/>
                <a:cs typeface="Arial"/>
              </a:rPr>
            </a:br>
            <a:r>
              <a:rPr lang="en-US" sz="2000" dirty="0">
                <a:latin typeface="Arial"/>
                <a:cs typeface="Arial"/>
              </a:rPr>
              <a:t>Student Academic Integrity </a:t>
            </a:r>
          </a:p>
          <a:p>
            <a:endParaRPr lang="en-US" sz="2000" dirty="0">
              <a:latin typeface="Arial"/>
              <a:cs typeface="Arial"/>
            </a:endParaRPr>
          </a:p>
          <a:p>
            <a:endParaRPr lang="en-US" sz="2000" dirty="0">
              <a:latin typeface="Arial"/>
              <a:cs typeface="Arial"/>
            </a:endParaRPr>
          </a:p>
          <a:p>
            <a:r>
              <a:rPr lang="en-US" sz="2000" b="1" dirty="0">
                <a:latin typeface="Arial"/>
                <a:cs typeface="Arial"/>
              </a:rPr>
              <a:t>Teaching Excellence Handbook </a:t>
            </a:r>
            <a:r>
              <a:rPr lang="en-US" sz="2000" dirty="0">
                <a:latin typeface="Arial"/>
                <a:cs typeface="Arial"/>
              </a:rPr>
              <a:t/>
            </a:r>
            <a:br>
              <a:rPr lang="en-US" sz="2000" dirty="0">
                <a:latin typeface="Arial"/>
                <a:cs typeface="Arial"/>
              </a:rPr>
            </a:br>
            <a:endParaRPr lang="en-US" sz="2000" dirty="0">
              <a:latin typeface="Arial"/>
              <a:cs typeface="Arial"/>
            </a:endParaRPr>
          </a:p>
          <a:p>
            <a:pPr marL="0" indent="0">
              <a:buNone/>
            </a:pPr>
            <a:r>
              <a:rPr lang="en-US" sz="2000" dirty="0">
                <a:latin typeface="Arial"/>
                <a:cs typeface="Arial"/>
              </a:rPr>
              <a:t/>
            </a:r>
            <a:br>
              <a:rPr lang="en-US" sz="2000" dirty="0">
                <a:latin typeface="Arial"/>
                <a:cs typeface="Arial"/>
              </a:rPr>
            </a:br>
            <a:r>
              <a:rPr lang="en-US" sz="2000" dirty="0">
                <a:latin typeface="Arial"/>
                <a:cs typeface="Arial"/>
                <a:hlinkClick r:id="rId3"/>
              </a:rPr>
              <a:t>http://policy.unt.edu</a:t>
            </a:r>
            <a:endParaRPr lang="en-US" sz="2000" dirty="0">
              <a:latin typeface="Arial"/>
              <a:cs typeface="Arial"/>
            </a:endParaRPr>
          </a:p>
          <a:p>
            <a:pPr marL="0" indent="0">
              <a:buNone/>
            </a:pPr>
            <a:r>
              <a:rPr lang="en-US" sz="2000" dirty="0">
                <a:latin typeface="Arial"/>
                <a:cs typeface="Arial"/>
                <a:hlinkClick r:id="rId4"/>
              </a:rPr>
              <a:t>http://teachingcommons.unt.edu/teaching-handbook</a:t>
            </a:r>
            <a:endParaRPr lang="en-US" sz="2000" dirty="0">
              <a:latin typeface="Arial"/>
              <a:cs typeface="Arial"/>
            </a:endParaRPr>
          </a:p>
          <a:p>
            <a:pPr marL="0" indent="0">
              <a:buNone/>
            </a:pPr>
            <a:endParaRPr lang="en-US" sz="2000" dirty="0">
              <a:latin typeface="Arial"/>
              <a:cs typeface="Arial"/>
            </a:endParaRPr>
          </a:p>
          <a:p>
            <a:pPr marL="0" indent="0">
              <a:buNone/>
            </a:pPr>
            <a:r>
              <a:rPr lang="en-US" sz="2000" dirty="0">
                <a:latin typeface="Arial"/>
                <a:cs typeface="Arial"/>
              </a:rPr>
              <a:t/>
            </a:r>
            <a:br>
              <a:rPr lang="en-US" sz="2000" dirty="0">
                <a:latin typeface="Arial"/>
                <a:cs typeface="Arial"/>
              </a:rPr>
            </a:br>
            <a:endParaRPr lang="en-US" sz="2000" dirty="0">
              <a:latin typeface="Arial"/>
              <a:cs typeface="Arial"/>
            </a:endParaRPr>
          </a:p>
          <a:p>
            <a:endParaRPr lang="en-US" sz="2000" dirty="0"/>
          </a:p>
        </p:txBody>
      </p:sp>
    </p:spTree>
    <p:extLst>
      <p:ext uri="{BB962C8B-B14F-4D97-AF65-F5344CB8AC3E}">
        <p14:creationId xmlns:p14="http://schemas.microsoft.com/office/powerpoint/2010/main" val="184688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dirty="0">
                <a:solidFill>
                  <a:srgbClr val="008000"/>
                </a:solidFill>
              </a:rPr>
              <a:t>Observing Religious Holidays</a:t>
            </a:r>
            <a:endParaRPr lang="en-US" dirty="0">
              <a:solidFill>
                <a:srgbClr val="008000"/>
              </a:solidFill>
            </a:endParaRPr>
          </a:p>
        </p:txBody>
      </p:sp>
      <p:sp>
        <p:nvSpPr>
          <p:cNvPr id="5" name="Content Placeholder 2"/>
          <p:cNvSpPr txBox="1">
            <a:spLocks/>
          </p:cNvSpPr>
          <p:nvPr/>
        </p:nvSpPr>
        <p:spPr>
          <a:xfrm>
            <a:off x="807929" y="1376928"/>
            <a:ext cx="8229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3" name="Rectangle 2"/>
          <p:cNvSpPr/>
          <p:nvPr/>
        </p:nvSpPr>
        <p:spPr>
          <a:xfrm>
            <a:off x="563671" y="1102766"/>
            <a:ext cx="7866345" cy="4832092"/>
          </a:xfrm>
          <a:prstGeom prst="rect">
            <a:avLst/>
          </a:prstGeom>
        </p:spPr>
        <p:txBody>
          <a:bodyPr wrap="square">
            <a:spAutoFit/>
          </a:bodyPr>
          <a:lstStyle/>
          <a:p>
            <a:r>
              <a:rPr lang="en-US" sz="2800" dirty="0"/>
              <a:t>The first day of class you review your syllabus for the upcoming semester. You highlight exam dates, assignments, and attendance requirements for the course.  </a:t>
            </a:r>
            <a:br>
              <a:rPr lang="en-US" sz="2800" dirty="0"/>
            </a:br>
            <a:r>
              <a:rPr lang="en-US" sz="2800" dirty="0"/>
              <a:t/>
            </a:r>
            <a:br>
              <a:rPr lang="en-US" sz="2800" dirty="0"/>
            </a:br>
            <a:r>
              <a:rPr lang="en-US" sz="2800" dirty="0"/>
              <a:t>After class James approaches you and tells you that he can’t take a test on the planned date because he will be observing Yom Kippur. </a:t>
            </a:r>
            <a:br>
              <a:rPr lang="en-US" sz="2800" dirty="0"/>
            </a:br>
            <a:r>
              <a:rPr lang="en-US" sz="2800" dirty="0"/>
              <a:t/>
            </a:r>
            <a:br>
              <a:rPr lang="en-US" sz="2800" dirty="0"/>
            </a:br>
            <a:r>
              <a:rPr lang="en-US" sz="2800" dirty="0"/>
              <a:t>The only university holidays that you are aware of are Labor Day and Thanksgiving.  </a:t>
            </a:r>
            <a:endParaRPr lang="en-US" sz="28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3576301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dirty="0">
                <a:solidFill>
                  <a:srgbClr val="008000"/>
                </a:solidFill>
              </a:rPr>
              <a:t>UNT Resources</a:t>
            </a:r>
            <a:endParaRPr lang="en-US" dirty="0">
              <a:solidFill>
                <a:srgbClr val="008000"/>
              </a:solidFill>
            </a:endParaRPr>
          </a:p>
        </p:txBody>
      </p:sp>
      <p:sp>
        <p:nvSpPr>
          <p:cNvPr id="5" name="Content Placeholder 2"/>
          <p:cNvSpPr txBox="1">
            <a:spLocks/>
          </p:cNvSpPr>
          <p:nvPr/>
        </p:nvSpPr>
        <p:spPr>
          <a:xfrm>
            <a:off x="556953" y="2042175"/>
            <a:ext cx="8229600" cy="4525963"/>
          </a:xfrm>
          <a:prstGeom prst="rect">
            <a:avLst/>
          </a:prstGeom>
          <a:no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latin typeface="Arial"/>
                <a:cs typeface="Arial"/>
              </a:rPr>
              <a:t>UNT Policy, 06.039</a:t>
            </a:r>
            <a:br>
              <a:rPr lang="en-US" b="1" dirty="0">
                <a:latin typeface="Arial"/>
                <a:cs typeface="Arial"/>
              </a:rPr>
            </a:br>
            <a:r>
              <a:rPr lang="en-US" dirty="0">
                <a:latin typeface="Arial"/>
                <a:cs typeface="Arial"/>
              </a:rPr>
              <a:t>Student Attendance and Authorized Absences</a:t>
            </a:r>
            <a:r>
              <a:rPr lang="en-US" b="1" dirty="0">
                <a:latin typeface="Arial"/>
                <a:cs typeface="Arial"/>
              </a:rPr>
              <a:t/>
            </a:r>
            <a:br>
              <a:rPr lang="en-US" b="1" dirty="0">
                <a:latin typeface="Arial"/>
                <a:cs typeface="Arial"/>
              </a:rPr>
            </a:br>
            <a:r>
              <a:rPr lang="en-US" dirty="0">
                <a:latin typeface="Arial"/>
                <a:cs typeface="Arial"/>
              </a:rPr>
              <a:t/>
            </a:r>
            <a:br>
              <a:rPr lang="en-US" dirty="0">
                <a:latin typeface="Arial"/>
                <a:cs typeface="Arial"/>
              </a:rPr>
            </a:br>
            <a:endParaRPr lang="en-US" dirty="0">
              <a:latin typeface="Arial"/>
              <a:cs typeface="Arial"/>
            </a:endParaRPr>
          </a:p>
          <a:p>
            <a:pPr marL="0" indent="0">
              <a:buNone/>
            </a:pP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Tree>
    <p:extLst>
      <p:ext uri="{BB962C8B-B14F-4D97-AF65-F5344CB8AC3E}">
        <p14:creationId xmlns:p14="http://schemas.microsoft.com/office/powerpoint/2010/main" val="166483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5566" y="601807"/>
            <a:ext cx="8242935" cy="4794250"/>
          </a:xfrm>
        </p:spPr>
        <p:txBody>
          <a:bodyPr>
            <a:normAutofit lnSpcReduction="10000"/>
          </a:bodyPr>
          <a:lstStyle/>
          <a:p>
            <a:endParaRPr lang="en-US" sz="2800" b="1" dirty="0">
              <a:solidFill>
                <a:schemeClr val="tx1"/>
              </a:solidFill>
            </a:endParaRPr>
          </a:p>
          <a:p>
            <a:pPr marL="0" indent="0"/>
            <a:r>
              <a:rPr lang="en-US" sz="2800" dirty="0">
                <a:solidFill>
                  <a:schemeClr val="tx1"/>
                </a:solidFill>
              </a:rPr>
              <a:t>You teach an upper division course and have one major assignment (50%) and one final exam (50%). </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After you return the assignment on November 7, you are approached by several students who received failing grades.  </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The students are upset because the last day to drop the course was November 5. </a:t>
            </a:r>
          </a:p>
          <a:p>
            <a:endParaRPr lang="en-US" sz="2800" dirty="0"/>
          </a:p>
          <a:p>
            <a:pPr marL="457200" indent="-457200">
              <a:buFont typeface="Arial" panose="020B0604020202020204" pitchFamily="34" charset="0"/>
              <a:buChar char="•"/>
            </a:pPr>
            <a:endParaRPr lang="en-US" sz="2800" dirty="0">
              <a:solidFill>
                <a:schemeClr val="tx1"/>
              </a:solidFill>
            </a:endParaRPr>
          </a:p>
          <a:p>
            <a:pPr marL="457200" indent="-457200">
              <a:buFont typeface="Arial" panose="020B0604020202020204" pitchFamily="34" charset="0"/>
              <a:buChar char="•"/>
            </a:pPr>
            <a:endParaRPr lang="en-US" sz="2800" dirty="0">
              <a:solidFill>
                <a:schemeClr val="tx1"/>
              </a:solidFill>
            </a:endParaRPr>
          </a:p>
          <a:p>
            <a:pPr marL="457200" indent="-457200">
              <a:buFont typeface="Arial" panose="020B0604020202020204" pitchFamily="34" charset="0"/>
              <a:buChar char="•"/>
            </a:pPr>
            <a:endParaRPr lang="en-US" sz="2800" dirty="0">
              <a:solidFill>
                <a:schemeClr val="tx1"/>
              </a:solidFill>
            </a:endParaRPr>
          </a:p>
        </p:txBody>
      </p:sp>
      <p:sp>
        <p:nvSpPr>
          <p:cNvPr id="3" name="Title 1"/>
          <p:cNvSpPr txBox="1">
            <a:spLocks/>
          </p:cNvSpPr>
          <p:nvPr/>
        </p:nvSpPr>
        <p:spPr>
          <a:xfrm>
            <a:off x="457200" y="176192"/>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a:solidFill>
                  <a:srgbClr val="008000"/>
                </a:solidFill>
              </a:rPr>
              <a:t>Giving Early Feedback</a:t>
            </a:r>
            <a:endParaRPr lang="en-US" dirty="0">
              <a:solidFill>
                <a:srgbClr val="008000"/>
              </a:solidFill>
            </a:endParaRPr>
          </a:p>
        </p:txBody>
      </p:sp>
    </p:spTree>
    <p:extLst>
      <p:ext uri="{BB962C8B-B14F-4D97-AF65-F5344CB8AC3E}">
        <p14:creationId xmlns:p14="http://schemas.microsoft.com/office/powerpoint/2010/main" val="40662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dirty="0">
                <a:solidFill>
                  <a:srgbClr val="008000"/>
                </a:solidFill>
              </a:rPr>
              <a:t>UNT Resources</a:t>
            </a:r>
            <a:endParaRPr lang="en-US" dirty="0">
              <a:solidFill>
                <a:srgbClr val="008000"/>
              </a:solidFill>
            </a:endParaRPr>
          </a:p>
        </p:txBody>
      </p:sp>
      <p:sp>
        <p:nvSpPr>
          <p:cNvPr id="10" name="Content Placeholder 2"/>
          <p:cNvSpPr txBox="1">
            <a:spLocks/>
          </p:cNvSpPr>
          <p:nvPr/>
        </p:nvSpPr>
        <p:spPr>
          <a:xfrm>
            <a:off x="2688821" y="1014590"/>
            <a:ext cx="4069965" cy="582179"/>
          </a:xfrm>
          <a:prstGeom prst="rect">
            <a:avLst/>
          </a:prstGeom>
          <a:noFill/>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a:latin typeface="Arial"/>
                <a:cs typeface="Arial"/>
              </a:rPr>
              <a:t/>
            </a:r>
            <a:br>
              <a:rPr lang="en-US" sz="2000" i="1" dirty="0">
                <a:latin typeface="Arial"/>
                <a:cs typeface="Arial"/>
              </a:rPr>
            </a:br>
            <a:r>
              <a:rPr lang="en-US" sz="2000" i="1" dirty="0">
                <a:latin typeface="Arial"/>
                <a:cs typeface="Arial"/>
              </a:rPr>
              <a:t>      </a:t>
            </a:r>
          </a:p>
          <a:p>
            <a:pPr marL="0" indent="0">
              <a:buNone/>
            </a:pPr>
            <a:endParaRPr lang="en-US" sz="2000" i="1" dirty="0">
              <a:latin typeface="Arial"/>
              <a:cs typeface="Arial"/>
            </a:endParaRPr>
          </a:p>
          <a:p>
            <a:pPr marL="0" indent="0">
              <a:buNone/>
            </a:pPr>
            <a:endParaRPr lang="en-US" sz="2000" i="1" dirty="0">
              <a:latin typeface="Arial"/>
              <a:cs typeface="Arial"/>
            </a:endParaRPr>
          </a:p>
          <a:p>
            <a:pPr marL="0" indent="0">
              <a:buNone/>
            </a:pPr>
            <a:r>
              <a:rPr lang="en-US" dirty="0">
                <a:latin typeface="Arial"/>
                <a:cs typeface="Arial"/>
              </a:rPr>
              <a:t/>
            </a:r>
            <a:br>
              <a:rPr lang="en-US" dirty="0">
                <a:latin typeface="Arial"/>
                <a:cs typeface="Arial"/>
              </a:rPr>
            </a:br>
            <a:r>
              <a:rPr lang="en-US" dirty="0">
                <a:latin typeface="Arial"/>
                <a:cs typeface="Arial"/>
              </a:rPr>
              <a:t>									</a:t>
            </a:r>
            <a:br>
              <a:rPr lang="en-US" dirty="0">
                <a:latin typeface="Arial"/>
                <a:cs typeface="Arial"/>
              </a:rPr>
            </a:br>
            <a:endParaRPr lang="en-US" dirty="0">
              <a:latin typeface="Arial"/>
              <a:cs typeface="Arial"/>
            </a:endParaRPr>
          </a:p>
          <a:p>
            <a:endParaRPr lang="en-US" dirty="0"/>
          </a:p>
        </p:txBody>
      </p:sp>
      <p:sp>
        <p:nvSpPr>
          <p:cNvPr id="6" name="Content Placeholder 2"/>
          <p:cNvSpPr txBox="1">
            <a:spLocks/>
          </p:cNvSpPr>
          <p:nvPr/>
        </p:nvSpPr>
        <p:spPr>
          <a:xfrm>
            <a:off x="457200" y="1427033"/>
            <a:ext cx="8229600" cy="4911137"/>
          </a:xfrm>
          <a:prstGeom prst="rect">
            <a:avLst/>
          </a:prstGeom>
          <a:noFill/>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b="1" dirty="0">
                <a:latin typeface="Arial"/>
                <a:cs typeface="Arial"/>
              </a:rPr>
              <a:t>UNT Registrar</a:t>
            </a:r>
            <a:br>
              <a:rPr lang="en-US" sz="4000" b="1" dirty="0">
                <a:latin typeface="Arial"/>
                <a:cs typeface="Arial"/>
              </a:rPr>
            </a:br>
            <a:endParaRPr lang="en-US" sz="4000" b="1" dirty="0">
              <a:latin typeface="Arial"/>
              <a:cs typeface="Arial"/>
            </a:endParaRPr>
          </a:p>
          <a:p>
            <a:r>
              <a:rPr lang="en-US" sz="4000" b="1" dirty="0">
                <a:latin typeface="Arial"/>
                <a:cs typeface="Arial"/>
              </a:rPr>
              <a:t>Faculty First Flight Program </a:t>
            </a:r>
            <a:br>
              <a:rPr lang="en-US" sz="4000" b="1" dirty="0">
                <a:latin typeface="Arial"/>
                <a:cs typeface="Arial"/>
              </a:rPr>
            </a:br>
            <a:endParaRPr lang="en-US" sz="4000" dirty="0">
              <a:latin typeface="Arial"/>
              <a:cs typeface="Arial"/>
            </a:endParaRPr>
          </a:p>
          <a:p>
            <a:r>
              <a:rPr lang="en-US" sz="4000" b="1" dirty="0">
                <a:latin typeface="Arial"/>
                <a:cs typeface="Arial"/>
              </a:rPr>
              <a:t>Center for Learning Enhancement, Assessment and Resign</a:t>
            </a:r>
          </a:p>
          <a:p>
            <a:endParaRPr lang="en-US" sz="4000" b="1" dirty="0">
              <a:latin typeface="Arial"/>
              <a:cs typeface="Arial"/>
            </a:endParaRPr>
          </a:p>
          <a:p>
            <a:r>
              <a:rPr lang="en-US" sz="4000" b="1" dirty="0">
                <a:latin typeface="Arial"/>
                <a:cs typeface="Arial"/>
              </a:rPr>
              <a:t>Learning Center</a:t>
            </a:r>
          </a:p>
          <a:p>
            <a:pPr marL="0" indent="0">
              <a:buNone/>
            </a:pPr>
            <a:r>
              <a:rPr lang="en-US" b="1" dirty="0">
                <a:latin typeface="Arial"/>
                <a:cs typeface="Arial"/>
              </a:rPr>
              <a:t/>
            </a:r>
            <a:br>
              <a:rPr lang="en-US" b="1" dirty="0">
                <a:latin typeface="Arial"/>
                <a:cs typeface="Arial"/>
              </a:rPr>
            </a:br>
            <a:r>
              <a:rPr lang="en-US" dirty="0">
                <a:latin typeface="Arial"/>
                <a:cs typeface="Arial"/>
              </a:rPr>
              <a:t/>
            </a:r>
            <a:br>
              <a:rPr lang="en-US" dirty="0">
                <a:latin typeface="Arial"/>
                <a:cs typeface="Arial"/>
              </a:rPr>
            </a:br>
            <a:r>
              <a:rPr lang="en-US" dirty="0">
                <a:latin typeface="Arial"/>
                <a:cs typeface="Arial"/>
              </a:rPr>
              <a:t>									</a:t>
            </a:r>
          </a:p>
          <a:p>
            <a:pPr marL="0" indent="0">
              <a:buNone/>
            </a:pPr>
            <a:r>
              <a:rPr lang="en-US" dirty="0">
                <a:latin typeface="Arial"/>
                <a:cs typeface="Arial"/>
              </a:rPr>
              <a:t/>
            </a:r>
            <a:br>
              <a:rPr lang="en-US" dirty="0">
                <a:latin typeface="Arial"/>
                <a:cs typeface="Arial"/>
              </a:rPr>
            </a:br>
            <a:endParaRPr lang="en-US" dirty="0">
              <a:latin typeface="Arial"/>
              <a:cs typeface="Arial"/>
            </a:endParaRPr>
          </a:p>
          <a:p>
            <a:endParaRPr lang="en-US" dirty="0"/>
          </a:p>
        </p:txBody>
      </p:sp>
    </p:spTree>
    <p:extLst>
      <p:ext uri="{BB962C8B-B14F-4D97-AF65-F5344CB8AC3E}">
        <p14:creationId xmlns:p14="http://schemas.microsoft.com/office/powerpoint/2010/main" val="271879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5566" y="1319192"/>
            <a:ext cx="8242935" cy="4282152"/>
          </a:xfrm>
        </p:spPr>
        <p:txBody>
          <a:bodyPr>
            <a:normAutofit/>
          </a:bodyPr>
          <a:lstStyle/>
          <a:p>
            <a:r>
              <a:rPr lang="en-US" sz="2800" b="1" dirty="0">
                <a:solidFill>
                  <a:schemeClr val="tx1"/>
                </a:solidFill>
              </a:rPr>
              <a:t>	</a:t>
            </a:r>
            <a:r>
              <a:rPr lang="en-US" sz="2800" dirty="0">
                <a:solidFill>
                  <a:schemeClr val="tx1"/>
                </a:solidFill>
              </a:rPr>
              <a:t>As you are preparing your syllabus, you realize that a conference will take you way from a scheduled class period. </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While you are certain the students would be quite ok with a day off from class, you are hoping they can still get something out of the time period so that topics of discussion stay fresh. </a:t>
            </a:r>
            <a:endParaRPr lang="en-US" sz="2800" dirty="0"/>
          </a:p>
          <a:p>
            <a:pPr marL="457200" indent="-457200">
              <a:buFont typeface="Arial" panose="020B0604020202020204" pitchFamily="34" charset="0"/>
              <a:buChar char="•"/>
            </a:pPr>
            <a:endParaRPr lang="en-US" sz="2800" dirty="0">
              <a:solidFill>
                <a:schemeClr val="tx1"/>
              </a:solidFill>
            </a:endParaRPr>
          </a:p>
          <a:p>
            <a:pPr marL="457200" indent="-457200">
              <a:buFont typeface="Arial" panose="020B0604020202020204" pitchFamily="34" charset="0"/>
              <a:buChar char="•"/>
            </a:pPr>
            <a:endParaRPr lang="en-US" sz="2800" dirty="0">
              <a:solidFill>
                <a:schemeClr val="tx1"/>
              </a:solidFill>
            </a:endParaRPr>
          </a:p>
          <a:p>
            <a:pPr marL="457200" indent="-457200">
              <a:buFont typeface="Arial" panose="020B0604020202020204" pitchFamily="34" charset="0"/>
              <a:buChar char="•"/>
            </a:pPr>
            <a:endParaRPr lang="en-US" sz="2800" dirty="0">
              <a:solidFill>
                <a:schemeClr val="tx1"/>
              </a:solidFill>
            </a:endParaRPr>
          </a:p>
        </p:txBody>
      </p:sp>
      <p:sp>
        <p:nvSpPr>
          <p:cNvPr id="3" name="Title 1"/>
          <p:cNvSpPr txBox="1">
            <a:spLocks/>
          </p:cNvSpPr>
          <p:nvPr/>
        </p:nvSpPr>
        <p:spPr>
          <a:xfrm>
            <a:off x="457200" y="176192"/>
            <a:ext cx="8229600" cy="1143000"/>
          </a:xfrm>
          <a:prstGeom prst="rect">
            <a:avLst/>
          </a:prstGeom>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dirty="0">
                <a:solidFill>
                  <a:srgbClr val="008000"/>
                </a:solidFill>
              </a:rPr>
              <a:t>Considering Classroom Alternatives</a:t>
            </a:r>
            <a:endParaRPr lang="en-US" dirty="0">
              <a:solidFill>
                <a:srgbClr val="008000"/>
              </a:solidFill>
            </a:endParaRPr>
          </a:p>
        </p:txBody>
      </p:sp>
    </p:spTree>
    <p:extLst>
      <p:ext uri="{BB962C8B-B14F-4D97-AF65-F5344CB8AC3E}">
        <p14:creationId xmlns:p14="http://schemas.microsoft.com/office/powerpoint/2010/main" val="1988101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139A29"/>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12567</TotalTime>
  <Words>726</Words>
  <Application>Microsoft Office PowerPoint</Application>
  <PresentationFormat>Letter Paper (8.5x11 in)</PresentationFormat>
  <Paragraphs>206</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Abadi MT Condensed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 Kit</dc:creator>
  <cp:lastModifiedBy>Washington, Katy</cp:lastModifiedBy>
  <cp:revision>254</cp:revision>
  <cp:lastPrinted>2017-08-09T14:28:07Z</cp:lastPrinted>
  <dcterms:created xsi:type="dcterms:W3CDTF">2010-11-22T21:44:58Z</dcterms:created>
  <dcterms:modified xsi:type="dcterms:W3CDTF">2019-08-05T01:08:22Z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