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8"/>
  </p:notesMasterIdLst>
  <p:sldIdLst>
    <p:sldId id="256" r:id="rId2"/>
    <p:sldId id="317" r:id="rId3"/>
    <p:sldId id="312" r:id="rId4"/>
    <p:sldId id="316" r:id="rId5"/>
    <p:sldId id="403" r:id="rId6"/>
    <p:sldId id="318" r:id="rId7"/>
    <p:sldId id="305" r:id="rId8"/>
    <p:sldId id="319" r:id="rId9"/>
    <p:sldId id="301" r:id="rId10"/>
    <p:sldId id="259" r:id="rId11"/>
    <p:sldId id="306" r:id="rId12"/>
    <p:sldId id="308" r:id="rId13"/>
    <p:sldId id="313" r:id="rId14"/>
    <p:sldId id="392" r:id="rId15"/>
    <p:sldId id="393" r:id="rId16"/>
    <p:sldId id="394" r:id="rId17"/>
    <p:sldId id="395" r:id="rId18"/>
    <p:sldId id="311" r:id="rId19"/>
    <p:sldId id="396" r:id="rId20"/>
    <p:sldId id="402" r:id="rId21"/>
    <p:sldId id="293" r:id="rId22"/>
    <p:sldId id="404" r:id="rId23"/>
    <p:sldId id="314" r:id="rId24"/>
    <p:sldId id="315" r:id="rId25"/>
    <p:sldId id="307"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033"/>
    <a:srgbClr val="49A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94660"/>
  </p:normalViewPr>
  <p:slideViewPr>
    <p:cSldViewPr>
      <p:cViewPr varScale="1">
        <p:scale>
          <a:sx n="109" d="100"/>
          <a:sy n="109" d="100"/>
        </p:scale>
        <p:origin x="498" y="102"/>
      </p:cViewPr>
      <p:guideLst>
        <p:guide orient="horz" pos="2160"/>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D823E-8454-4ED7-A08F-7A6E96C665BC}" type="datetimeFigureOut">
              <a:rPr lang="en-US" smtClean="0"/>
              <a:t>8/12/2019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1BEE9-5938-4BE7-AC5E-9B795D07C264}" type="slidenum">
              <a:rPr lang="en-US" smtClean="0"/>
              <a:t>‹#›</a:t>
            </a:fld>
            <a:endParaRPr lang="en-US"/>
          </a:p>
        </p:txBody>
      </p:sp>
    </p:spTree>
    <p:extLst>
      <p:ext uri="{BB962C8B-B14F-4D97-AF65-F5344CB8AC3E}">
        <p14:creationId xmlns:p14="http://schemas.microsoft.com/office/powerpoint/2010/main" val="242020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9</a:t>
            </a:fld>
            <a:endParaRPr lang="en-US"/>
          </a:p>
        </p:txBody>
      </p:sp>
    </p:spTree>
    <p:extLst>
      <p:ext uri="{BB962C8B-B14F-4D97-AF65-F5344CB8AC3E}">
        <p14:creationId xmlns:p14="http://schemas.microsoft.com/office/powerpoint/2010/main" val="1960751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20</a:t>
            </a:fld>
            <a:endParaRPr lang="en-US"/>
          </a:p>
        </p:txBody>
      </p:sp>
    </p:spTree>
    <p:extLst>
      <p:ext uri="{BB962C8B-B14F-4D97-AF65-F5344CB8AC3E}">
        <p14:creationId xmlns:p14="http://schemas.microsoft.com/office/powerpoint/2010/main" val="9768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its terms, this duty to report would be triggered when both the alleged perpetrator and alleged victim are affiliated with an institution. However, it is worth pointing out that the requirement also applies in instances when individuals with no affiliation with an institution are either allegedly victimized by a school employee or student or are accused of committing offenses against school employees or students. The employee reporting obligation only exists, though, when the employee witnesses or receives information regarding sexual harassment, sexual assault, dating violence, or stalking “in the course and scope of [the employee’s] employment.”5 There is nothing in the law suggesting that an employee is relieved of their individual obligation to report because they know another employee has already reported the same misconduct.</a:t>
            </a:r>
          </a:p>
        </p:txBody>
      </p:sp>
      <p:sp>
        <p:nvSpPr>
          <p:cNvPr id="4" name="Slide Number Placeholder 3"/>
          <p:cNvSpPr>
            <a:spLocks noGrp="1"/>
          </p:cNvSpPr>
          <p:nvPr>
            <p:ph type="sldNum" sz="quarter" idx="5"/>
          </p:nvPr>
        </p:nvSpPr>
        <p:spPr/>
        <p:txBody>
          <a:bodyPr/>
          <a:lstStyle/>
          <a:p>
            <a:fld id="{6C41BEE9-5938-4BE7-AC5E-9B795D07C264}" type="slidenum">
              <a:rPr lang="en-US" smtClean="0"/>
              <a:t>22</a:t>
            </a:fld>
            <a:endParaRPr lang="en-US"/>
          </a:p>
        </p:txBody>
      </p:sp>
    </p:spTree>
    <p:extLst>
      <p:ext uri="{BB962C8B-B14F-4D97-AF65-F5344CB8AC3E}">
        <p14:creationId xmlns:p14="http://schemas.microsoft.com/office/powerpoint/2010/main" val="2359047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Inya: A</a:t>
            </a:r>
            <a:r>
              <a:rPr lang="en-US" baseline="0" dirty="0"/>
              <a:t> fair question is “what about the rights of a person who is accused of wrongdoing?”</a:t>
            </a:r>
          </a:p>
          <a:p>
            <a:r>
              <a:rPr lang="en-US" baseline="0" dirty="0"/>
              <a:t>READ TEXT BOX:</a:t>
            </a:r>
          </a:p>
          <a:p>
            <a:endParaRPr lang="en-US" dirty="0"/>
          </a:p>
          <a:p>
            <a:r>
              <a:rPr lang="en-US" dirty="0"/>
              <a:t> Keep</a:t>
            </a:r>
            <a:r>
              <a:rPr lang="en-US" baseline="0" dirty="0"/>
              <a:t> in mind that this is an internal, administrative process.  Institutional Equity is responsible for determining what happened and recommending corrective measures to the planning Unit and sometimes, to the Office of the President or Provost.  By law, we are required to use a standard called “preponderance of the evidence”. This means we have to decide if the allegations are “more likely than not” to be true.  This is a much lower burden than criminal law which is “beyond reasonable doubt.”  If the allegations are more likely than not to be true, Ohio University is required to take corrective action.</a:t>
            </a:r>
            <a:endParaRPr lang="en-US" dirty="0"/>
          </a:p>
        </p:txBody>
      </p:sp>
      <p:sp>
        <p:nvSpPr>
          <p:cNvPr id="4" name="Slide Number Placeholder 3"/>
          <p:cNvSpPr>
            <a:spLocks noGrp="1"/>
          </p:cNvSpPr>
          <p:nvPr>
            <p:ph type="sldNum" sz="quarter" idx="10"/>
          </p:nvPr>
        </p:nvSpPr>
        <p:spPr/>
        <p:txBody>
          <a:bodyPr/>
          <a:lstStyle/>
          <a:p>
            <a:fld id="{E4A89102-3E1D-4D92-9279-CBAD4D8667F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4433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1BEE9-5938-4BE7-AC5E-9B795D07C264}" type="slidenum">
              <a:rPr lang="en-US" smtClean="0"/>
              <a:t>10</a:t>
            </a:fld>
            <a:endParaRPr lang="en-US"/>
          </a:p>
        </p:txBody>
      </p:sp>
    </p:spTree>
    <p:extLst>
      <p:ext uri="{BB962C8B-B14F-4D97-AF65-F5344CB8AC3E}">
        <p14:creationId xmlns:p14="http://schemas.microsoft.com/office/powerpoint/2010/main" val="361135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1BEE9-5938-4BE7-AC5E-9B795D07C264}" type="slidenum">
              <a:rPr lang="en-US" smtClean="0"/>
              <a:t>11</a:t>
            </a:fld>
            <a:endParaRPr lang="en-US"/>
          </a:p>
        </p:txBody>
      </p:sp>
    </p:spTree>
    <p:extLst>
      <p:ext uri="{BB962C8B-B14F-4D97-AF65-F5344CB8AC3E}">
        <p14:creationId xmlns:p14="http://schemas.microsoft.com/office/powerpoint/2010/main" val="183757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14</a:t>
            </a:fld>
            <a:endParaRPr lang="en-US"/>
          </a:p>
        </p:txBody>
      </p:sp>
    </p:spTree>
    <p:extLst>
      <p:ext uri="{BB962C8B-B14F-4D97-AF65-F5344CB8AC3E}">
        <p14:creationId xmlns:p14="http://schemas.microsoft.com/office/powerpoint/2010/main" val="1678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15</a:t>
            </a:fld>
            <a:endParaRPr lang="en-US"/>
          </a:p>
        </p:txBody>
      </p:sp>
    </p:spTree>
    <p:extLst>
      <p:ext uri="{BB962C8B-B14F-4D97-AF65-F5344CB8AC3E}">
        <p14:creationId xmlns:p14="http://schemas.microsoft.com/office/powerpoint/2010/main" val="400019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1BEE9-5938-4BE7-AC5E-9B795D07C264}" type="slidenum">
              <a:rPr lang="en-US" smtClean="0"/>
              <a:t>16</a:t>
            </a:fld>
            <a:endParaRPr lang="en-US"/>
          </a:p>
        </p:txBody>
      </p:sp>
    </p:spTree>
    <p:extLst>
      <p:ext uri="{BB962C8B-B14F-4D97-AF65-F5344CB8AC3E}">
        <p14:creationId xmlns:p14="http://schemas.microsoft.com/office/powerpoint/2010/main" val="419716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41BEE9-5938-4BE7-AC5E-9B795D07C264}" type="slidenum">
              <a:rPr lang="en-US" smtClean="0"/>
              <a:t>17</a:t>
            </a:fld>
            <a:endParaRPr lang="en-US"/>
          </a:p>
        </p:txBody>
      </p:sp>
    </p:spTree>
    <p:extLst>
      <p:ext uri="{BB962C8B-B14F-4D97-AF65-F5344CB8AC3E}">
        <p14:creationId xmlns:p14="http://schemas.microsoft.com/office/powerpoint/2010/main" val="365420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18</a:t>
            </a:fld>
            <a:endParaRPr lang="en-US"/>
          </a:p>
        </p:txBody>
      </p:sp>
    </p:spTree>
    <p:extLst>
      <p:ext uri="{BB962C8B-B14F-4D97-AF65-F5344CB8AC3E}">
        <p14:creationId xmlns:p14="http://schemas.microsoft.com/office/powerpoint/2010/main" val="3536634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1BEE9-5938-4BE7-AC5E-9B795D07C264}" type="slidenum">
              <a:rPr lang="en-US" smtClean="0"/>
              <a:t>19</a:t>
            </a:fld>
            <a:endParaRPr lang="en-US"/>
          </a:p>
        </p:txBody>
      </p:sp>
    </p:spTree>
    <p:extLst>
      <p:ext uri="{BB962C8B-B14F-4D97-AF65-F5344CB8AC3E}">
        <p14:creationId xmlns:p14="http://schemas.microsoft.com/office/powerpoint/2010/main" val="49620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3E278E-5438-400D-B9BA-58D614363980}" type="datetime1">
              <a:rPr lang="en-US" smtClean="0"/>
              <a:t>8/12/2019</a:t>
            </a:fld>
            <a:endParaRPr lang="en-US"/>
          </a:p>
        </p:txBody>
      </p:sp>
      <p:sp>
        <p:nvSpPr>
          <p:cNvPr id="5" name="Footer Placeholder 4"/>
          <p:cNvSpPr>
            <a:spLocks noGrp="1"/>
          </p:cNvSpPr>
          <p:nvPr>
            <p:ph type="ftr" sz="quarter" idx="11"/>
          </p:nvPr>
        </p:nvSpPr>
        <p:spPr/>
        <p:txBody>
          <a:bodyPr/>
          <a:lstStyle/>
          <a:p>
            <a:r>
              <a:rPr lang="en-US"/>
              <a:t>Auxiliary Services Summer Camp Title IX Training, May 2016</a:t>
            </a:r>
          </a:p>
        </p:txBody>
      </p:sp>
      <p:sp>
        <p:nvSpPr>
          <p:cNvPr id="6" name="Slide Number Placeholder 5"/>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109721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347B9-86B1-4EBC-87C1-000059E6A7EB}" type="datetime1">
              <a:rPr lang="en-US" smtClean="0"/>
              <a:t>8/12/2019</a:t>
            </a:fld>
            <a:endParaRPr lang="en-US"/>
          </a:p>
        </p:txBody>
      </p:sp>
      <p:sp>
        <p:nvSpPr>
          <p:cNvPr id="5" name="Footer Placeholder 4"/>
          <p:cNvSpPr>
            <a:spLocks noGrp="1"/>
          </p:cNvSpPr>
          <p:nvPr>
            <p:ph type="ftr" sz="quarter" idx="11"/>
          </p:nvPr>
        </p:nvSpPr>
        <p:spPr/>
        <p:txBody>
          <a:bodyPr/>
          <a:lstStyle/>
          <a:p>
            <a:r>
              <a:rPr lang="en-US"/>
              <a:t>Auxiliary Services Summer Camp Title IX Training, May 2016</a:t>
            </a:r>
          </a:p>
        </p:txBody>
      </p:sp>
      <p:sp>
        <p:nvSpPr>
          <p:cNvPr id="6" name="Slide Number Placeholder 5"/>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358167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4E498-FFA2-43E7-9D11-9E9CAC100E3C}" type="datetime1">
              <a:rPr lang="en-US" smtClean="0"/>
              <a:t>8/12/2019</a:t>
            </a:fld>
            <a:endParaRPr lang="en-US"/>
          </a:p>
        </p:txBody>
      </p:sp>
      <p:sp>
        <p:nvSpPr>
          <p:cNvPr id="5" name="Footer Placeholder 4"/>
          <p:cNvSpPr>
            <a:spLocks noGrp="1"/>
          </p:cNvSpPr>
          <p:nvPr>
            <p:ph type="ftr" sz="quarter" idx="11"/>
          </p:nvPr>
        </p:nvSpPr>
        <p:spPr/>
        <p:txBody>
          <a:bodyPr/>
          <a:lstStyle/>
          <a:p>
            <a:r>
              <a:rPr lang="en-US"/>
              <a:t>Auxiliary Services Summer Camp Title IX Training, May 2016</a:t>
            </a:r>
          </a:p>
        </p:txBody>
      </p:sp>
      <p:sp>
        <p:nvSpPr>
          <p:cNvPr id="6" name="Slide Number Placeholder 5"/>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44254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629919" y="809625"/>
            <a:ext cx="10990580" cy="4794250"/>
          </a:xfrm>
        </p:spPr>
        <p:txBody>
          <a:bodyPr/>
          <a:lstStyle/>
          <a:p>
            <a:pPr algn="ctr"/>
            <a:r>
              <a:rPr lang="en-US" sz="3200" b="1" dirty="0"/>
              <a:t>Header 1</a:t>
            </a:r>
          </a:p>
          <a:p>
            <a:r>
              <a:rPr lang="en-US" dirty="0">
                <a:solidFill>
                  <a:schemeClr val="tx1"/>
                </a:solidFill>
              </a:rPr>
              <a:t>Header 2</a:t>
            </a:r>
          </a:p>
          <a:p>
            <a:pPr>
              <a:buFont typeface="Arial"/>
              <a:buChar char="•"/>
            </a:pPr>
            <a:r>
              <a:rPr lang="en-US" sz="1800" dirty="0">
                <a:solidFill>
                  <a:schemeClr val="tx1"/>
                </a:solidFill>
              </a:rPr>
              <a:t>content</a:t>
            </a:r>
          </a:p>
          <a:p>
            <a:pPr>
              <a:buFont typeface="Arial"/>
              <a:buChar char="•"/>
            </a:pPr>
            <a:r>
              <a:rPr lang="en-US" sz="1800" dirty="0">
                <a:solidFill>
                  <a:schemeClr val="tx1"/>
                </a:solidFill>
              </a:rPr>
              <a:t>content</a:t>
            </a:r>
          </a:p>
          <a:p>
            <a:endParaRPr lang="en-US" dirty="0">
              <a:solidFill>
                <a:schemeClr val="tx1"/>
              </a:solidFill>
            </a:endParaRPr>
          </a:p>
          <a:p>
            <a:r>
              <a:rPr lang="en-US" dirty="0">
                <a:solidFill>
                  <a:schemeClr val="tx1"/>
                </a:solidFill>
              </a:rPr>
              <a:t>Header 2</a:t>
            </a:r>
          </a:p>
          <a:p>
            <a:pPr>
              <a:buFont typeface="Arial"/>
              <a:buChar char="•"/>
            </a:pPr>
            <a:r>
              <a:rPr lang="en-US" sz="1800" dirty="0">
                <a:solidFill>
                  <a:schemeClr val="tx1"/>
                </a:solidFill>
              </a:rPr>
              <a:t>content</a:t>
            </a:r>
          </a:p>
          <a:p>
            <a:pPr>
              <a:buFont typeface="Arial"/>
              <a:buChar char="•"/>
            </a:pPr>
            <a:r>
              <a:rPr lang="en-US" sz="1800" dirty="0">
                <a:solidFill>
                  <a:schemeClr val="tx1"/>
                </a:solidFill>
              </a:rPr>
              <a:t>content</a:t>
            </a:r>
          </a:p>
        </p:txBody>
      </p:sp>
    </p:spTree>
    <p:extLst>
      <p:ext uri="{BB962C8B-B14F-4D97-AF65-F5344CB8AC3E}">
        <p14:creationId xmlns:p14="http://schemas.microsoft.com/office/powerpoint/2010/main" val="189141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5BE87-9653-4ACD-B1B2-ABDC641E522C}" type="datetime1">
              <a:rPr lang="en-US" smtClean="0"/>
              <a:t>8/12/2019</a:t>
            </a:fld>
            <a:endParaRPr lang="en-US"/>
          </a:p>
        </p:txBody>
      </p:sp>
      <p:sp>
        <p:nvSpPr>
          <p:cNvPr id="5" name="Footer Placeholder 4"/>
          <p:cNvSpPr>
            <a:spLocks noGrp="1"/>
          </p:cNvSpPr>
          <p:nvPr>
            <p:ph type="ftr" sz="quarter" idx="11"/>
          </p:nvPr>
        </p:nvSpPr>
        <p:spPr/>
        <p:txBody>
          <a:bodyPr/>
          <a:lstStyle/>
          <a:p>
            <a:r>
              <a:rPr lang="en-US"/>
              <a:t>Auxiliary Services Summer Camp Title IX Training, May 2016</a:t>
            </a:r>
          </a:p>
        </p:txBody>
      </p:sp>
      <p:sp>
        <p:nvSpPr>
          <p:cNvPr id="6" name="Slide Number Placeholder 5"/>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176290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55CF4-633F-4936-8A21-98E72DACE161}" type="datetime1">
              <a:rPr lang="en-US" smtClean="0"/>
              <a:t>8/12/2019</a:t>
            </a:fld>
            <a:endParaRPr lang="en-US"/>
          </a:p>
        </p:txBody>
      </p:sp>
      <p:sp>
        <p:nvSpPr>
          <p:cNvPr id="5" name="Footer Placeholder 4"/>
          <p:cNvSpPr>
            <a:spLocks noGrp="1"/>
          </p:cNvSpPr>
          <p:nvPr>
            <p:ph type="ftr" sz="quarter" idx="11"/>
          </p:nvPr>
        </p:nvSpPr>
        <p:spPr/>
        <p:txBody>
          <a:bodyPr/>
          <a:lstStyle/>
          <a:p>
            <a:r>
              <a:rPr lang="en-US"/>
              <a:t>Auxiliary Services Summer Camp Title IX Training, May 2016</a:t>
            </a:r>
          </a:p>
        </p:txBody>
      </p:sp>
      <p:sp>
        <p:nvSpPr>
          <p:cNvPr id="6" name="Slide Number Placeholder 5"/>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248621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45334F-3D9E-4FEE-8AEB-EC50A07994EB}" type="datetime1">
              <a:rPr lang="en-US" smtClean="0"/>
              <a:t>8/12/2019</a:t>
            </a:fld>
            <a:endParaRPr lang="en-US"/>
          </a:p>
        </p:txBody>
      </p:sp>
      <p:sp>
        <p:nvSpPr>
          <p:cNvPr id="6" name="Footer Placeholder 5"/>
          <p:cNvSpPr>
            <a:spLocks noGrp="1"/>
          </p:cNvSpPr>
          <p:nvPr>
            <p:ph type="ftr" sz="quarter" idx="11"/>
          </p:nvPr>
        </p:nvSpPr>
        <p:spPr/>
        <p:txBody>
          <a:bodyPr/>
          <a:lstStyle/>
          <a:p>
            <a:r>
              <a:rPr lang="en-US"/>
              <a:t>Auxiliary Services Summer Camp Title IX Training, May 2016</a:t>
            </a:r>
          </a:p>
        </p:txBody>
      </p:sp>
      <p:sp>
        <p:nvSpPr>
          <p:cNvPr id="7" name="Slide Number Placeholder 6"/>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191669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9AB357-3464-472A-B9F8-B5F413F9D369}" type="datetime1">
              <a:rPr lang="en-US" smtClean="0"/>
              <a:t>8/12/2019</a:t>
            </a:fld>
            <a:endParaRPr lang="en-US"/>
          </a:p>
        </p:txBody>
      </p:sp>
      <p:sp>
        <p:nvSpPr>
          <p:cNvPr id="8" name="Footer Placeholder 7"/>
          <p:cNvSpPr>
            <a:spLocks noGrp="1"/>
          </p:cNvSpPr>
          <p:nvPr>
            <p:ph type="ftr" sz="quarter" idx="11"/>
          </p:nvPr>
        </p:nvSpPr>
        <p:spPr/>
        <p:txBody>
          <a:bodyPr/>
          <a:lstStyle/>
          <a:p>
            <a:r>
              <a:rPr lang="en-US"/>
              <a:t>Auxiliary Services Summer Camp Title IX Training, May 2016</a:t>
            </a:r>
          </a:p>
        </p:txBody>
      </p:sp>
      <p:sp>
        <p:nvSpPr>
          <p:cNvPr id="9" name="Slide Number Placeholder 8"/>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166009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F7A809-0844-4022-81CD-4C9BEE40533D}" type="datetime1">
              <a:rPr lang="en-US" smtClean="0"/>
              <a:t>8/12/2019</a:t>
            </a:fld>
            <a:endParaRPr lang="en-US"/>
          </a:p>
        </p:txBody>
      </p:sp>
      <p:sp>
        <p:nvSpPr>
          <p:cNvPr id="4" name="Footer Placeholder 3"/>
          <p:cNvSpPr>
            <a:spLocks noGrp="1"/>
          </p:cNvSpPr>
          <p:nvPr>
            <p:ph type="ftr" sz="quarter" idx="11"/>
          </p:nvPr>
        </p:nvSpPr>
        <p:spPr/>
        <p:txBody>
          <a:bodyPr/>
          <a:lstStyle/>
          <a:p>
            <a:r>
              <a:rPr lang="en-US"/>
              <a:t>Auxiliary Services Summer Camp Title IX Training, May 2016</a:t>
            </a:r>
          </a:p>
        </p:txBody>
      </p:sp>
      <p:sp>
        <p:nvSpPr>
          <p:cNvPr id="5" name="Slide Number Placeholder 4"/>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2762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AF91F-B958-497C-91E7-053BE9D3A654}" type="datetime1">
              <a:rPr lang="en-US" smtClean="0"/>
              <a:t>8/12/2019</a:t>
            </a:fld>
            <a:endParaRPr lang="en-US"/>
          </a:p>
        </p:txBody>
      </p:sp>
      <p:sp>
        <p:nvSpPr>
          <p:cNvPr id="3" name="Footer Placeholder 2"/>
          <p:cNvSpPr>
            <a:spLocks noGrp="1"/>
          </p:cNvSpPr>
          <p:nvPr>
            <p:ph type="ftr" sz="quarter" idx="11"/>
          </p:nvPr>
        </p:nvSpPr>
        <p:spPr/>
        <p:txBody>
          <a:bodyPr/>
          <a:lstStyle/>
          <a:p>
            <a:r>
              <a:rPr lang="en-US"/>
              <a:t>Auxiliary Services Summer Camp Title IX Training, May 2016</a:t>
            </a:r>
          </a:p>
        </p:txBody>
      </p:sp>
      <p:sp>
        <p:nvSpPr>
          <p:cNvPr id="4" name="Slide Number Placeholder 3"/>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138778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02CE0B-BB95-451D-8508-1AFB0D72D3FD}" type="datetime1">
              <a:rPr lang="en-US" smtClean="0"/>
              <a:t>8/12/2019</a:t>
            </a:fld>
            <a:endParaRPr lang="en-US"/>
          </a:p>
        </p:txBody>
      </p:sp>
      <p:sp>
        <p:nvSpPr>
          <p:cNvPr id="6" name="Footer Placeholder 5"/>
          <p:cNvSpPr>
            <a:spLocks noGrp="1"/>
          </p:cNvSpPr>
          <p:nvPr>
            <p:ph type="ftr" sz="quarter" idx="11"/>
          </p:nvPr>
        </p:nvSpPr>
        <p:spPr/>
        <p:txBody>
          <a:bodyPr/>
          <a:lstStyle/>
          <a:p>
            <a:r>
              <a:rPr lang="en-US"/>
              <a:t>Auxiliary Services Summer Camp Title IX Training, May 2016</a:t>
            </a:r>
          </a:p>
        </p:txBody>
      </p:sp>
      <p:sp>
        <p:nvSpPr>
          <p:cNvPr id="7" name="Slide Number Placeholder 6"/>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245199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EBE43-B9A9-4DDE-BA0A-75F578B66CDA}" type="datetime1">
              <a:rPr lang="en-US" smtClean="0"/>
              <a:t>8/12/2019</a:t>
            </a:fld>
            <a:endParaRPr lang="en-US"/>
          </a:p>
        </p:txBody>
      </p:sp>
      <p:sp>
        <p:nvSpPr>
          <p:cNvPr id="6" name="Footer Placeholder 5"/>
          <p:cNvSpPr>
            <a:spLocks noGrp="1"/>
          </p:cNvSpPr>
          <p:nvPr>
            <p:ph type="ftr" sz="quarter" idx="11"/>
          </p:nvPr>
        </p:nvSpPr>
        <p:spPr/>
        <p:txBody>
          <a:bodyPr/>
          <a:lstStyle/>
          <a:p>
            <a:r>
              <a:rPr lang="en-US"/>
              <a:t>Auxiliary Services Summer Camp Title IX Training, May 2016</a:t>
            </a:r>
          </a:p>
        </p:txBody>
      </p:sp>
      <p:sp>
        <p:nvSpPr>
          <p:cNvPr id="7" name="Slide Number Placeholder 6"/>
          <p:cNvSpPr>
            <a:spLocks noGrp="1"/>
          </p:cNvSpPr>
          <p:nvPr>
            <p:ph type="sldNum" sz="quarter" idx="12"/>
          </p:nvPr>
        </p:nvSpPr>
        <p:spPr/>
        <p:txBody>
          <a:bodyPr/>
          <a:lstStyle/>
          <a:p>
            <a:fld id="{C4D4B40C-0F85-4548-8696-CA8386073C80}" type="slidenum">
              <a:rPr lang="en-US" smtClean="0"/>
              <a:t>‹#›</a:t>
            </a:fld>
            <a:endParaRPr lang="en-US"/>
          </a:p>
        </p:txBody>
      </p:sp>
    </p:spTree>
    <p:extLst>
      <p:ext uri="{BB962C8B-B14F-4D97-AF65-F5344CB8AC3E}">
        <p14:creationId xmlns:p14="http://schemas.microsoft.com/office/powerpoint/2010/main" val="58889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80AF7-E1A7-4740-9612-099B8A1B0747}" type="datetime1">
              <a:rPr lang="en-US" smtClean="0"/>
              <a:t>8/12/2019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Auxiliary Services Summer Camp Title IX Training, May 2016</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4B40C-0F85-4548-8696-CA8386073C80}" type="slidenum">
              <a:rPr lang="en-US" smtClean="0"/>
              <a:t>‹#›</a:t>
            </a:fld>
            <a:endParaRPr lang="en-US"/>
          </a:p>
        </p:txBody>
      </p:sp>
    </p:spTree>
    <p:extLst>
      <p:ext uri="{BB962C8B-B14F-4D97-AF65-F5344CB8AC3E}">
        <p14:creationId xmlns:p14="http://schemas.microsoft.com/office/powerpoint/2010/main" val="36509070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edo.unt.edu/list-available-training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9033"/>
        </a:solidFill>
        <a:effectLst/>
      </p:bgPr>
    </p:bg>
    <p:spTree>
      <p:nvGrpSpPr>
        <p:cNvPr id="1" name=""/>
        <p:cNvGrpSpPr/>
        <p:nvPr/>
      </p:nvGrpSpPr>
      <p:grpSpPr>
        <a:xfrm>
          <a:off x="0" y="0"/>
          <a:ext cx="0" cy="0"/>
          <a:chOff x="0" y="0"/>
          <a:chExt cx="0" cy="0"/>
        </a:xfrm>
      </p:grpSpPr>
      <p:sp>
        <p:nvSpPr>
          <p:cNvPr id="5" name="TextBox 4"/>
          <p:cNvSpPr txBox="1"/>
          <p:nvPr/>
        </p:nvSpPr>
        <p:spPr>
          <a:xfrm>
            <a:off x="342900" y="381001"/>
            <a:ext cx="11734800" cy="5663089"/>
          </a:xfrm>
          <a:prstGeom prst="rect">
            <a:avLst/>
          </a:prstGeom>
          <a:noFill/>
        </p:spPr>
        <p:txBody>
          <a:bodyPr wrap="square" rtlCol="0">
            <a:spAutoFit/>
          </a:bodyPr>
          <a:lstStyle/>
          <a:p>
            <a:pPr algn="ctr"/>
            <a:r>
              <a:rPr lang="en-US" sz="8800" b="1" dirty="0">
                <a:solidFill>
                  <a:schemeClr val="bg1"/>
                </a:solidFill>
                <a:effectLst>
                  <a:outerShdw blurRad="38100" dist="38100" dir="2700000" algn="tl">
                    <a:srgbClr val="000000">
                      <a:alpha val="43137"/>
                    </a:srgbClr>
                  </a:outerShdw>
                </a:effectLst>
              </a:rPr>
              <a:t>Welcome to UNT!</a:t>
            </a:r>
          </a:p>
          <a:p>
            <a:endParaRPr lang="en-US" sz="4000" dirty="0">
              <a:solidFill>
                <a:schemeClr val="bg1"/>
              </a:solidFill>
              <a:effectLst>
                <a:outerShdw blurRad="38100" dist="38100" dir="2700000" algn="tl">
                  <a:srgbClr val="000000">
                    <a:alpha val="43137"/>
                  </a:srgbClr>
                </a:outerShdw>
              </a:effectLst>
              <a:latin typeface="Century Gothic" panose="020B0502020202020204" pitchFamily="34" charset="0"/>
            </a:endParaRPr>
          </a:p>
          <a:p>
            <a:endParaRPr lang="en-US" sz="4000"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4000" dirty="0">
                <a:solidFill>
                  <a:schemeClr val="bg1"/>
                </a:solidFill>
                <a:effectLst>
                  <a:outerShdw blurRad="38100" dist="38100" dir="2700000" algn="tl">
                    <a:srgbClr val="000000">
                      <a:alpha val="43137"/>
                    </a:srgbClr>
                  </a:outerShdw>
                </a:effectLst>
              </a:rPr>
              <a:t>Eve Shatteen Bell</a:t>
            </a:r>
          </a:p>
          <a:p>
            <a:r>
              <a:rPr lang="en-US" sz="2000" dirty="0">
                <a:solidFill>
                  <a:schemeClr val="bg1"/>
                </a:solidFill>
                <a:effectLst>
                  <a:outerShdw blurRad="38100" dist="38100" dir="2700000" algn="tl">
                    <a:srgbClr val="000000">
                      <a:alpha val="43137"/>
                    </a:srgbClr>
                  </a:outerShdw>
                </a:effectLst>
              </a:rPr>
              <a:t>Pronouns: she/her/hers</a:t>
            </a:r>
          </a:p>
          <a:p>
            <a:r>
              <a:rPr lang="en-US" sz="3200" dirty="0">
                <a:solidFill>
                  <a:schemeClr val="bg1"/>
                </a:solidFill>
                <a:effectLst>
                  <a:outerShdw blurRad="38100" dist="38100" dir="2700000" algn="tl">
                    <a:srgbClr val="000000">
                      <a:alpha val="43137"/>
                    </a:srgbClr>
                  </a:outerShdw>
                </a:effectLst>
              </a:rPr>
              <a:t>Assistant Vice President, Institutional Equity &amp; Diversity;</a:t>
            </a:r>
          </a:p>
          <a:p>
            <a:r>
              <a:rPr lang="en-US" sz="3200" dirty="0">
                <a:solidFill>
                  <a:schemeClr val="bg1"/>
                </a:solidFill>
                <a:effectLst>
                  <a:outerShdw blurRad="38100" dist="38100" dir="2700000" algn="tl">
                    <a:srgbClr val="000000">
                      <a:alpha val="43137"/>
                    </a:srgbClr>
                  </a:outerShdw>
                </a:effectLst>
              </a:rPr>
              <a:t>Director of Equal Opportunity; </a:t>
            </a:r>
          </a:p>
          <a:p>
            <a:r>
              <a:rPr lang="en-US" sz="3200" dirty="0">
                <a:solidFill>
                  <a:schemeClr val="bg1"/>
                </a:solidFill>
                <a:effectLst>
                  <a:outerShdw blurRad="38100" dist="38100" dir="2700000" algn="tl">
                    <a:srgbClr val="000000">
                      <a:alpha val="43137"/>
                    </a:srgbClr>
                  </a:outerShdw>
                </a:effectLst>
              </a:rPr>
              <a:t>Title IX and ADA Coordinator</a:t>
            </a:r>
          </a:p>
          <a:p>
            <a:endParaRPr lang="en-US"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829300"/>
            <a:ext cx="7420241" cy="8347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51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31" y="122237"/>
            <a:ext cx="10515600" cy="1325563"/>
          </a:xfrm>
        </p:spPr>
        <p:txBody>
          <a:bodyPr/>
          <a:lstStyle/>
          <a:p>
            <a:r>
              <a:rPr lang="en-US" b="1" dirty="0">
                <a:latin typeface="+mn-lt"/>
              </a:rPr>
              <a:t>Equal Opportunity</a:t>
            </a:r>
          </a:p>
        </p:txBody>
      </p:sp>
      <p:sp>
        <p:nvSpPr>
          <p:cNvPr id="3" name="Content Placeholder 2"/>
          <p:cNvSpPr>
            <a:spLocks noGrp="1"/>
          </p:cNvSpPr>
          <p:nvPr>
            <p:ph idx="1"/>
          </p:nvPr>
        </p:nvSpPr>
        <p:spPr>
          <a:xfrm>
            <a:off x="685800" y="1447800"/>
            <a:ext cx="11201400" cy="4495800"/>
          </a:xfrm>
        </p:spPr>
        <p:txBody>
          <a:bodyPr>
            <a:noAutofit/>
          </a:bodyPr>
          <a:lstStyle/>
          <a:p>
            <a:pPr marL="0" indent="0">
              <a:buNone/>
            </a:pPr>
            <a:r>
              <a:rPr lang="en-US" sz="2200" dirty="0"/>
              <a:t>UNT does not permit, and takes action to prevent </a:t>
            </a:r>
            <a:r>
              <a:rPr lang="en-US" sz="2200" dirty="0">
                <a:solidFill>
                  <a:srgbClr val="00B050"/>
                </a:solidFill>
              </a:rPr>
              <a:t>discrimination</a:t>
            </a:r>
            <a:r>
              <a:rPr lang="en-US" sz="2200" dirty="0"/>
              <a:t> and </a:t>
            </a:r>
            <a:r>
              <a:rPr lang="en-US" sz="2200" dirty="0">
                <a:solidFill>
                  <a:srgbClr val="00B050"/>
                </a:solidFill>
              </a:rPr>
              <a:t>harassment</a:t>
            </a:r>
            <a:r>
              <a:rPr lang="en-US" sz="2200" dirty="0"/>
              <a:t> because of race, color, religion, national origin, sex, sexual orientation, gender identity, gender expression, age, disability, genetic information, or veteran status in its application and admission process; educational programs and activities; university facilities and employment practices. </a:t>
            </a:r>
          </a:p>
          <a:p>
            <a:pPr marL="0" indent="0">
              <a:buNone/>
            </a:pPr>
            <a:endParaRPr lang="en-US" sz="2200" dirty="0"/>
          </a:p>
          <a:p>
            <a:pPr marL="0" indent="0">
              <a:buNone/>
            </a:pPr>
            <a:r>
              <a:rPr lang="en-US" sz="2200" dirty="0"/>
              <a:t>UNT immediately investigates and takes remedial action when appropriate.</a:t>
            </a:r>
          </a:p>
          <a:p>
            <a:pPr marL="0" indent="0">
              <a:buNone/>
            </a:pPr>
            <a:endParaRPr lang="en-US" sz="2200" dirty="0"/>
          </a:p>
          <a:p>
            <a:pPr marL="0" indent="0">
              <a:buNone/>
            </a:pPr>
            <a:r>
              <a:rPr lang="en-US" sz="2200" dirty="0"/>
              <a:t>UNT also takes action to prevent </a:t>
            </a:r>
            <a:r>
              <a:rPr lang="en-US" sz="2200" dirty="0">
                <a:solidFill>
                  <a:srgbClr val="00B050"/>
                </a:solidFill>
              </a:rPr>
              <a:t>retaliation</a:t>
            </a:r>
            <a:r>
              <a:rPr lang="en-US" sz="2200" dirty="0"/>
              <a:t> against individuals who oppose a discriminatory practice, file a charge, or testify, assist or participate in an investigative preceding or hearing. </a:t>
            </a:r>
          </a:p>
        </p:txBody>
      </p:sp>
      <p:sp>
        <p:nvSpPr>
          <p:cNvPr id="4" name="Content Placeholder 2"/>
          <p:cNvSpPr txBox="1">
            <a:spLocks/>
          </p:cNvSpPr>
          <p:nvPr/>
        </p:nvSpPr>
        <p:spPr>
          <a:xfrm>
            <a:off x="838200" y="6134100"/>
            <a:ext cx="10515600" cy="630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latin typeface="Century Gothic" panose="020B0502020202020204" pitchFamily="34" charset="0"/>
            </a:endParaRPr>
          </a:p>
        </p:txBody>
      </p:sp>
      <p:pic>
        <p:nvPicPr>
          <p:cNvPr id="5" name="Picture 4" descr="Study suggests social-class discrimination contributes t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881" y="4739802"/>
            <a:ext cx="1257300" cy="1203798"/>
          </a:xfrm>
          <a:prstGeom prst="rect">
            <a:avLst/>
          </a:prstGeom>
        </p:spPr>
      </p:pic>
    </p:spTree>
    <p:extLst>
      <p:ext uri="{BB962C8B-B14F-4D97-AF65-F5344CB8AC3E}">
        <p14:creationId xmlns:p14="http://schemas.microsoft.com/office/powerpoint/2010/main" val="31407230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33833"/>
            <a:ext cx="10515600" cy="1325563"/>
          </a:xfrm>
        </p:spPr>
        <p:txBody>
          <a:bodyPr/>
          <a:lstStyle/>
          <a:p>
            <a:r>
              <a:rPr lang="en-US" b="1" dirty="0">
                <a:latin typeface="+mn-lt"/>
              </a:rPr>
              <a:t>EO Policies</a:t>
            </a:r>
          </a:p>
        </p:txBody>
      </p:sp>
      <p:sp>
        <p:nvSpPr>
          <p:cNvPr id="3" name="Content Placeholder 2"/>
          <p:cNvSpPr>
            <a:spLocks noGrp="1"/>
          </p:cNvSpPr>
          <p:nvPr>
            <p:ph idx="1"/>
          </p:nvPr>
        </p:nvSpPr>
        <p:spPr>
          <a:xfrm>
            <a:off x="685800" y="1447800"/>
            <a:ext cx="11201400" cy="4495800"/>
          </a:xfrm>
        </p:spPr>
        <p:txBody>
          <a:bodyPr>
            <a:normAutofit/>
          </a:bodyPr>
          <a:lstStyle/>
          <a:p>
            <a:pPr>
              <a:buClr>
                <a:srgbClr val="139A29"/>
              </a:buClr>
            </a:pPr>
            <a:r>
              <a:rPr lang="en-US" sz="2400" dirty="0">
                <a:cs typeface="Times New Roman" panose="02020603050405020304" pitchFamily="18" charset="0"/>
              </a:rPr>
              <a:t>16.004: Prohibition of Discrimination, Harassment, and Retaliation</a:t>
            </a:r>
          </a:p>
          <a:p>
            <a:pPr marL="0" indent="0">
              <a:buClr>
                <a:srgbClr val="139A29"/>
              </a:buClr>
              <a:buNone/>
            </a:pPr>
            <a:r>
              <a:rPr lang="en-US" sz="2400" dirty="0">
                <a:cs typeface="Times New Roman" panose="02020603050405020304" pitchFamily="18" charset="0"/>
              </a:rPr>
              <a:t>	(faculty and staff are mandated reporters)</a:t>
            </a:r>
          </a:p>
          <a:p>
            <a:pPr>
              <a:buClr>
                <a:srgbClr val="139A29"/>
              </a:buClr>
            </a:pPr>
            <a:r>
              <a:rPr lang="en-US" sz="2400" dirty="0">
                <a:cs typeface="Times New Roman" panose="02020603050405020304" pitchFamily="18" charset="0"/>
              </a:rPr>
              <a:t>16.005: Sexual Harassment</a:t>
            </a:r>
          </a:p>
          <a:p>
            <a:pPr marL="457200" lvl="1" indent="0">
              <a:buClr>
                <a:srgbClr val="139A29"/>
              </a:buClr>
              <a:buNone/>
            </a:pPr>
            <a:r>
              <a:rPr lang="en-US" sz="2000" dirty="0">
                <a:cs typeface="Times New Roman" panose="02020603050405020304" pitchFamily="18" charset="0"/>
              </a:rPr>
              <a:t>	</a:t>
            </a:r>
            <a:r>
              <a:rPr lang="en-US" dirty="0">
                <a:cs typeface="Times New Roman" panose="02020603050405020304" pitchFamily="18" charset="0"/>
              </a:rPr>
              <a:t>(faculty and staff are mandated reporters)</a:t>
            </a:r>
          </a:p>
          <a:p>
            <a:pPr>
              <a:buClr>
                <a:srgbClr val="139A29"/>
              </a:buClr>
            </a:pPr>
            <a:r>
              <a:rPr lang="en-US" sz="2400" dirty="0">
                <a:cs typeface="Times New Roman" panose="02020603050405020304" pitchFamily="18" charset="0"/>
              </a:rPr>
              <a:t>05.021: Consensual </a:t>
            </a:r>
            <a:r>
              <a:rPr lang="en-US" sz="2400" dirty="0" smtClean="0">
                <a:cs typeface="Times New Roman" panose="02020603050405020304" pitchFamily="18" charset="0"/>
              </a:rPr>
              <a:t>Relationships</a:t>
            </a:r>
            <a:endParaRPr lang="en-US" sz="2400" dirty="0">
              <a:cs typeface="Times New Roman" panose="02020603050405020304" pitchFamily="18" charset="0"/>
            </a:endParaRPr>
          </a:p>
          <a:p>
            <a:pPr>
              <a:buClr>
                <a:srgbClr val="139A29"/>
              </a:buClr>
            </a:pPr>
            <a:r>
              <a:rPr lang="en-US" sz="2400" dirty="0">
                <a:cs typeface="Times New Roman" panose="02020603050405020304" pitchFamily="18" charset="0"/>
              </a:rPr>
              <a:t>05.011: Employment of Individuals with Disabilities/Workplace </a:t>
            </a:r>
            <a:r>
              <a:rPr lang="en-US" sz="2400" dirty="0" smtClean="0">
                <a:cs typeface="Times New Roman" panose="02020603050405020304" pitchFamily="18" charset="0"/>
              </a:rPr>
              <a:t>Accommodations</a:t>
            </a:r>
            <a:endParaRPr lang="en-US" sz="2400" dirty="0">
              <a:cs typeface="Times New Roman" panose="02020603050405020304" pitchFamily="18" charset="0"/>
            </a:endParaRPr>
          </a:p>
          <a:p>
            <a:pPr>
              <a:buClr>
                <a:srgbClr val="139A29"/>
              </a:buClr>
            </a:pPr>
            <a:r>
              <a:rPr lang="en-US" sz="2400" dirty="0">
                <a:cs typeface="Times New Roman" panose="02020603050405020304" pitchFamily="18" charset="0"/>
              </a:rPr>
              <a:t>16.001: Disability Accommodation for Students and Academic Units</a:t>
            </a:r>
          </a:p>
          <a:p>
            <a:pPr marL="0" indent="0" algn="ctr">
              <a:buClr>
                <a:srgbClr val="139A29"/>
              </a:buClr>
              <a:buNone/>
            </a:pPr>
            <a:endParaRPr lang="en-US" sz="2400" b="1" dirty="0" smtClean="0">
              <a:effectLst>
                <a:outerShdw blurRad="38100" dist="38100" dir="2700000" algn="tl">
                  <a:srgbClr val="000000">
                    <a:alpha val="43137"/>
                  </a:srgbClr>
                </a:outerShdw>
              </a:effectLst>
              <a:cs typeface="Arial" panose="020B0604020202020204" pitchFamily="34" charset="0"/>
            </a:endParaRPr>
          </a:p>
          <a:p>
            <a:pPr marL="0" indent="0" algn="ctr">
              <a:buClr>
                <a:srgbClr val="139A29"/>
              </a:buClr>
              <a:buNone/>
            </a:pPr>
            <a:r>
              <a:rPr lang="en-US" sz="2400" b="1" dirty="0" smtClean="0">
                <a:solidFill>
                  <a:srgbClr val="059033"/>
                </a:solidFill>
                <a:effectLst>
                  <a:outerShdw blurRad="38100" dist="38100" dir="2700000" algn="tl">
                    <a:srgbClr val="000000">
                      <a:alpha val="43137"/>
                    </a:srgbClr>
                  </a:outerShdw>
                </a:effectLst>
                <a:cs typeface="Arial" panose="020B0604020202020204" pitchFamily="34" charset="0"/>
              </a:rPr>
              <a:t>They </a:t>
            </a:r>
            <a:r>
              <a:rPr lang="en-US" sz="2400" b="1" dirty="0">
                <a:solidFill>
                  <a:srgbClr val="059033"/>
                </a:solidFill>
                <a:effectLst>
                  <a:outerShdw blurRad="38100" dist="38100" dir="2700000" algn="tl">
                    <a:srgbClr val="000000">
                      <a:alpha val="43137"/>
                    </a:srgbClr>
                  </a:outerShdw>
                </a:effectLst>
                <a:cs typeface="Arial" panose="020B0604020202020204" pitchFamily="34" charset="0"/>
              </a:rPr>
              <a:t>all apply to you!</a:t>
            </a:r>
            <a:endParaRPr lang="en-US" sz="2400" b="1" dirty="0">
              <a:solidFill>
                <a:srgbClr val="059033"/>
              </a:solidFill>
              <a:effectLst>
                <a:outerShdw blurRad="38100" dist="38100" dir="2700000" algn="tl">
                  <a:srgbClr val="000000">
                    <a:alpha val="43137"/>
                  </a:srgbClr>
                </a:outerShdw>
              </a:effectLst>
            </a:endParaRPr>
          </a:p>
          <a:p>
            <a:pPr>
              <a:buClr>
                <a:srgbClr val="139A29"/>
              </a:buClr>
            </a:pPr>
            <a:endParaRPr lang="en-US" sz="2400" dirty="0">
              <a:latin typeface="Century Gothic" panose="020B0502020202020204" pitchFamily="34" charset="0"/>
              <a:cs typeface="Times New Roman" panose="02020603050405020304" pitchFamily="18" charset="0"/>
            </a:endParaRPr>
          </a:p>
          <a:p>
            <a:pPr marL="0" indent="0">
              <a:buNone/>
            </a:pPr>
            <a:endParaRPr lang="en-US" sz="2400" dirty="0">
              <a:latin typeface="Century Gothic" panose="020B0502020202020204" pitchFamily="34" charset="0"/>
            </a:endParaRPr>
          </a:p>
        </p:txBody>
      </p:sp>
      <p:sp>
        <p:nvSpPr>
          <p:cNvPr id="4" name="Content Placeholder 2"/>
          <p:cNvSpPr txBox="1">
            <a:spLocks/>
          </p:cNvSpPr>
          <p:nvPr/>
        </p:nvSpPr>
        <p:spPr>
          <a:xfrm>
            <a:off x="838200" y="6134100"/>
            <a:ext cx="10515600" cy="630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latin typeface="Century Gothic" panose="020B0502020202020204" pitchFamily="34" charset="0"/>
            </a:endParaRPr>
          </a:p>
        </p:txBody>
      </p:sp>
      <p:pic>
        <p:nvPicPr>
          <p:cNvPr id="5" name="Picture 4" descr="Mixed reaction to Labor’s small-business tax polic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300" y="2193617"/>
            <a:ext cx="1814540" cy="1003300"/>
          </a:xfrm>
          <a:prstGeom prst="rect">
            <a:avLst/>
          </a:prstGeom>
        </p:spPr>
      </p:pic>
    </p:spTree>
    <p:extLst>
      <p:ext uri="{BB962C8B-B14F-4D97-AF65-F5344CB8AC3E}">
        <p14:creationId xmlns:p14="http://schemas.microsoft.com/office/powerpoint/2010/main" val="3845933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Accommodations</a:t>
            </a:r>
          </a:p>
        </p:txBody>
      </p:sp>
      <p:sp>
        <p:nvSpPr>
          <p:cNvPr id="3" name="Content Placeholder 2"/>
          <p:cNvSpPr>
            <a:spLocks noGrp="1"/>
          </p:cNvSpPr>
          <p:nvPr>
            <p:ph idx="1"/>
          </p:nvPr>
        </p:nvSpPr>
        <p:spPr>
          <a:xfrm>
            <a:off x="838200" y="1562100"/>
            <a:ext cx="10515600" cy="4351338"/>
          </a:xfrm>
        </p:spPr>
        <p:txBody>
          <a:bodyPr>
            <a:normAutofit fontScale="92500"/>
          </a:bodyPr>
          <a:lstStyle/>
          <a:p>
            <a:pPr>
              <a:buClr>
                <a:srgbClr val="059033"/>
              </a:buClr>
            </a:pPr>
            <a:r>
              <a:rPr lang="en-US" dirty="0"/>
              <a:t>UNT </a:t>
            </a:r>
            <a:r>
              <a:rPr lang="en-US" b="1" u="sng" dirty="0" smtClean="0">
                <a:solidFill>
                  <a:srgbClr val="059033"/>
                </a:solidFill>
              </a:rPr>
              <a:t>must</a:t>
            </a:r>
            <a:r>
              <a:rPr lang="en-US" dirty="0" smtClean="0"/>
              <a:t> </a:t>
            </a:r>
            <a:r>
              <a:rPr lang="en-US" dirty="0"/>
              <a:t>provide reasonable accommodations to students for disabilities and for religious beliefs.</a:t>
            </a:r>
          </a:p>
          <a:p>
            <a:pPr marL="0" indent="0">
              <a:buNone/>
            </a:pPr>
            <a:endParaRPr lang="en-US" dirty="0"/>
          </a:p>
          <a:p>
            <a:pPr lvl="1">
              <a:buClr>
                <a:srgbClr val="059033"/>
              </a:buClr>
            </a:pPr>
            <a:r>
              <a:rPr lang="en-US" dirty="0"/>
              <a:t>Consult the EO office for issues involving religious beliefs for students or </a:t>
            </a:r>
            <a:r>
              <a:rPr lang="en-US" dirty="0" smtClean="0"/>
              <a:t>employees</a:t>
            </a:r>
            <a:endParaRPr lang="en-US" dirty="0"/>
          </a:p>
          <a:p>
            <a:pPr lvl="1">
              <a:buClr>
                <a:srgbClr val="059033"/>
              </a:buClr>
            </a:pPr>
            <a:r>
              <a:rPr lang="en-US" dirty="0"/>
              <a:t>Consult ODA for issues involving student disabilities</a:t>
            </a:r>
          </a:p>
          <a:p>
            <a:pPr lvl="1">
              <a:buClr>
                <a:srgbClr val="059033"/>
              </a:buClr>
            </a:pPr>
            <a:r>
              <a:rPr lang="en-US" dirty="0"/>
              <a:t>Consult Human Resources for questions about employee disability accommodations</a:t>
            </a:r>
          </a:p>
          <a:p>
            <a:pPr marL="0" indent="0">
              <a:buNone/>
            </a:pPr>
            <a:endParaRPr lang="en-US" dirty="0"/>
          </a:p>
          <a:p>
            <a:pPr marL="0" indent="0">
              <a:buNone/>
            </a:pPr>
            <a:r>
              <a:rPr lang="en-US" dirty="0"/>
              <a:t>Please do not make decisions about accommodations without the involvement and advice of these offices. If you have concerns about a student’s accommodation from ODA, contact ODA immediately. </a:t>
            </a:r>
          </a:p>
        </p:txBody>
      </p:sp>
      <p:pic>
        <p:nvPicPr>
          <p:cNvPr id="4" name="Picture 3" descr="National Disability Insurance Scheme – Milton Cain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3300" y="610303"/>
            <a:ext cx="1181100" cy="835206"/>
          </a:xfrm>
          <a:prstGeom prst="rect">
            <a:avLst/>
          </a:prstGeom>
        </p:spPr>
      </p:pic>
    </p:spTree>
    <p:extLst>
      <p:ext uri="{BB962C8B-B14F-4D97-AF65-F5344CB8AC3E}">
        <p14:creationId xmlns:p14="http://schemas.microsoft.com/office/powerpoint/2010/main" val="3052974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i="1" dirty="0">
                <a:latin typeface="+mn-lt"/>
              </a:rPr>
              <a:t>Sexual Misconduct on Campus</a:t>
            </a:r>
          </a:p>
        </p:txBody>
      </p:sp>
    </p:spTree>
    <p:extLst>
      <p:ext uri="{BB962C8B-B14F-4D97-AF65-F5344CB8AC3E}">
        <p14:creationId xmlns:p14="http://schemas.microsoft.com/office/powerpoint/2010/main" val="2784952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arassment, Humiliation and Sexism, Ignored for Years" title="Picture"/>
          <p:cNvPicPr>
            <a:picLocks noChangeAspect="1"/>
          </p:cNvPicPr>
          <p:nvPr/>
        </p:nvPicPr>
        <p:blipFill rotWithShape="1">
          <a:blip r:embed="rId3"/>
          <a:srcRect l="57029" t="26150" r="12314" b="56229"/>
          <a:stretch/>
        </p:blipFill>
        <p:spPr>
          <a:xfrm>
            <a:off x="190500" y="179293"/>
            <a:ext cx="6446520" cy="1157910"/>
          </a:xfrm>
          <a:prstGeom prst="rect">
            <a:avLst/>
          </a:prstGeom>
        </p:spPr>
      </p:pic>
      <p:pic>
        <p:nvPicPr>
          <p:cNvPr id="10" name="Picture 9" descr="Following backlash, Texas A&amp;M overhauls its sexual misconduct policies" title="Picture"/>
          <p:cNvPicPr>
            <a:picLocks noChangeAspect="1"/>
          </p:cNvPicPr>
          <p:nvPr/>
        </p:nvPicPr>
        <p:blipFill rotWithShape="1">
          <a:blip r:embed="rId4"/>
          <a:srcRect l="59961" t="22437" r="20552" b="54431"/>
          <a:stretch/>
        </p:blipFill>
        <p:spPr>
          <a:xfrm>
            <a:off x="7048499" y="304800"/>
            <a:ext cx="4846320" cy="1797828"/>
          </a:xfrm>
          <a:prstGeom prst="rect">
            <a:avLst/>
          </a:prstGeom>
        </p:spPr>
      </p:pic>
      <p:pic>
        <p:nvPicPr>
          <p:cNvPr id="2" name="Picture 1" descr="Emerson College professor found dead had been suspended for sexual harassment" title="Picture"/>
          <p:cNvPicPr>
            <a:picLocks noChangeAspect="1"/>
          </p:cNvPicPr>
          <p:nvPr/>
        </p:nvPicPr>
        <p:blipFill rotWithShape="1">
          <a:blip r:embed="rId5"/>
          <a:srcRect l="56786" t="18591" r="19881" b="69599"/>
          <a:stretch/>
        </p:blipFill>
        <p:spPr>
          <a:xfrm>
            <a:off x="108229" y="1477138"/>
            <a:ext cx="6637020" cy="1049732"/>
          </a:xfrm>
          <a:prstGeom prst="rect">
            <a:avLst/>
          </a:prstGeom>
        </p:spPr>
      </p:pic>
      <p:pic>
        <p:nvPicPr>
          <p:cNvPr id="4" name="Picture 3" descr="Transgender Woman Sues Dallas County, Former Sheriff Over Inhumane Searches, Sexual Harassment" title="Picture"/>
          <p:cNvPicPr>
            <a:picLocks noChangeAspect="1"/>
          </p:cNvPicPr>
          <p:nvPr/>
        </p:nvPicPr>
        <p:blipFill rotWithShape="1">
          <a:blip r:embed="rId6"/>
          <a:srcRect l="56042" t="24931" r="6875" b="60500"/>
          <a:stretch/>
        </p:blipFill>
        <p:spPr>
          <a:xfrm>
            <a:off x="82690" y="2685646"/>
            <a:ext cx="6781800" cy="832643"/>
          </a:xfrm>
          <a:prstGeom prst="rect">
            <a:avLst/>
          </a:prstGeom>
        </p:spPr>
      </p:pic>
      <p:pic>
        <p:nvPicPr>
          <p:cNvPr id="6" name="Picture 5" descr="Jacob Anderson: Ex-Baylor Fraternity president won't face prison time in sex assault case" title="Picture"/>
          <p:cNvPicPr>
            <a:picLocks noChangeAspect="1"/>
          </p:cNvPicPr>
          <p:nvPr/>
        </p:nvPicPr>
        <p:blipFill rotWithShape="1">
          <a:blip r:embed="rId7"/>
          <a:srcRect l="58750" t="40666" r="13534" b="41334"/>
          <a:stretch/>
        </p:blipFill>
        <p:spPr>
          <a:xfrm>
            <a:off x="6937316" y="2489589"/>
            <a:ext cx="5068687" cy="1028700"/>
          </a:xfrm>
          <a:prstGeom prst="rect">
            <a:avLst/>
          </a:prstGeom>
        </p:spPr>
      </p:pic>
      <p:pic>
        <p:nvPicPr>
          <p:cNvPr id="5" name="Picture 4" descr="Dallas ISD's top deputy resigns amid sexual harassment allegation" title="Picture"/>
          <p:cNvPicPr>
            <a:picLocks noChangeAspect="1"/>
          </p:cNvPicPr>
          <p:nvPr/>
        </p:nvPicPr>
        <p:blipFill rotWithShape="1">
          <a:blip r:embed="rId8"/>
          <a:srcRect l="61667" t="39334" r="10834" b="36000"/>
          <a:stretch/>
        </p:blipFill>
        <p:spPr>
          <a:xfrm>
            <a:off x="190500" y="3911673"/>
            <a:ext cx="5029200" cy="1409700"/>
          </a:xfrm>
          <a:prstGeom prst="rect">
            <a:avLst/>
          </a:prstGeom>
        </p:spPr>
      </p:pic>
      <p:pic>
        <p:nvPicPr>
          <p:cNvPr id="7" name="Picture 6" descr="Surviving R. Kelly Triggers a Surge in Sexual Abuse Hotline Calls" title="Picture"/>
          <p:cNvPicPr>
            <a:picLocks noChangeAspect="1"/>
          </p:cNvPicPr>
          <p:nvPr/>
        </p:nvPicPr>
        <p:blipFill rotWithShape="1">
          <a:blip r:embed="rId9"/>
          <a:srcRect l="69539" t="22149" r="5000" b="65851"/>
          <a:stretch/>
        </p:blipFill>
        <p:spPr>
          <a:xfrm>
            <a:off x="5431186" y="4048996"/>
            <a:ext cx="6463633" cy="952012"/>
          </a:xfrm>
          <a:prstGeom prst="rect">
            <a:avLst/>
          </a:prstGeom>
        </p:spPr>
      </p:pic>
      <p:pic>
        <p:nvPicPr>
          <p:cNvPr id="9" name="Picture 8" descr="Feminist Philosopher Suspended for Sexual Harassment" title="Picture"/>
          <p:cNvPicPr>
            <a:picLocks noChangeAspect="1"/>
          </p:cNvPicPr>
          <p:nvPr/>
        </p:nvPicPr>
        <p:blipFill rotWithShape="1">
          <a:blip r:embed="rId10"/>
          <a:srcRect l="56752" t="25223" r="12304" b="67482"/>
          <a:stretch/>
        </p:blipFill>
        <p:spPr>
          <a:xfrm>
            <a:off x="95250" y="5461308"/>
            <a:ext cx="9902952" cy="729629"/>
          </a:xfrm>
          <a:prstGeom prst="rect">
            <a:avLst/>
          </a:prstGeom>
        </p:spPr>
      </p:pic>
    </p:spTree>
    <p:extLst>
      <p:ext uri="{BB962C8B-B14F-4D97-AF65-F5344CB8AC3E}">
        <p14:creationId xmlns:p14="http://schemas.microsoft.com/office/powerpoint/2010/main" val="2603638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05.021 - Consensual Relationships</a:t>
            </a:r>
          </a:p>
        </p:txBody>
      </p:sp>
      <p:sp>
        <p:nvSpPr>
          <p:cNvPr id="3" name="Content Placeholder 2"/>
          <p:cNvSpPr>
            <a:spLocks noGrp="1"/>
          </p:cNvSpPr>
          <p:nvPr>
            <p:ph idx="1"/>
          </p:nvPr>
        </p:nvSpPr>
        <p:spPr>
          <a:xfrm>
            <a:off x="838200" y="1700213"/>
            <a:ext cx="10515600" cy="4351338"/>
          </a:xfrm>
        </p:spPr>
        <p:txBody>
          <a:bodyPr>
            <a:normAutofit/>
          </a:bodyPr>
          <a:lstStyle/>
          <a:p>
            <a:pPr marL="0" indent="0">
              <a:spcBef>
                <a:spcPts val="0"/>
              </a:spcBef>
              <a:buNone/>
              <a:defRPr/>
            </a:pPr>
            <a:r>
              <a:rPr lang="en-US" dirty="0">
                <a:cs typeface="Arial" panose="020B0604020202020204" pitchFamily="34" charset="0"/>
              </a:rPr>
              <a:t>Relationships between faculty or staff in positions of authority and their subordinates or their students are </a:t>
            </a:r>
            <a:r>
              <a:rPr lang="en-US" b="1" dirty="0">
                <a:solidFill>
                  <a:srgbClr val="FF0000"/>
                </a:solidFill>
                <a:cs typeface="Arial" panose="020B0604020202020204" pitchFamily="34" charset="0"/>
              </a:rPr>
              <a:t>not permitted</a:t>
            </a:r>
            <a:r>
              <a:rPr lang="en-US" dirty="0" smtClean="0">
                <a:cs typeface="Arial" panose="020B0604020202020204" pitchFamily="34" charset="0"/>
              </a:rPr>
              <a:t>.</a:t>
            </a:r>
          </a:p>
          <a:p>
            <a:pPr marL="0" indent="0">
              <a:spcBef>
                <a:spcPts val="0"/>
              </a:spcBef>
              <a:buNone/>
              <a:defRPr/>
            </a:pPr>
            <a:endParaRPr lang="en-US" dirty="0">
              <a:cs typeface="Arial" panose="020B0604020202020204" pitchFamily="34" charset="0"/>
            </a:endParaRPr>
          </a:p>
          <a:p>
            <a:pPr lvl="1">
              <a:spcBef>
                <a:spcPts val="0"/>
              </a:spcBef>
              <a:buClr>
                <a:srgbClr val="059033"/>
              </a:buClr>
              <a:defRPr/>
            </a:pPr>
            <a:r>
              <a:rPr lang="en-US" dirty="0">
                <a:cs typeface="Arial" panose="020B0604020202020204" pitchFamily="34" charset="0"/>
              </a:rPr>
              <a:t>Prohibited even with consent from both parties</a:t>
            </a:r>
          </a:p>
          <a:p>
            <a:pPr marL="0" indent="0">
              <a:spcBef>
                <a:spcPts val="0"/>
              </a:spcBef>
              <a:buNone/>
              <a:defRPr/>
            </a:pPr>
            <a:endParaRPr lang="en-US" dirty="0">
              <a:cs typeface="Arial" panose="020B0604020202020204" pitchFamily="34" charset="0"/>
            </a:endParaRPr>
          </a:p>
          <a:p>
            <a:pPr marL="0" indent="0">
              <a:spcBef>
                <a:spcPts val="0"/>
              </a:spcBef>
              <a:buNone/>
              <a:defRPr/>
            </a:pPr>
            <a:r>
              <a:rPr lang="en-US" dirty="0">
                <a:cs typeface="Arial" panose="020B0604020202020204" pitchFamily="34" charset="0"/>
              </a:rPr>
              <a:t>Potential for </a:t>
            </a:r>
            <a:r>
              <a:rPr lang="en-US" b="1" dirty="0">
                <a:cs typeface="Arial" panose="020B0604020202020204" pitchFamily="34" charset="0"/>
              </a:rPr>
              <a:t>sexual harassment </a:t>
            </a:r>
            <a:r>
              <a:rPr lang="en-US" dirty="0">
                <a:cs typeface="Arial" panose="020B0604020202020204" pitchFamily="34" charset="0"/>
              </a:rPr>
              <a:t>and </a:t>
            </a:r>
            <a:r>
              <a:rPr lang="en-US" b="1" dirty="0">
                <a:cs typeface="Arial" panose="020B0604020202020204" pitchFamily="34" charset="0"/>
              </a:rPr>
              <a:t>conflicts of interest </a:t>
            </a:r>
            <a:r>
              <a:rPr lang="en-US" dirty="0">
                <a:cs typeface="Arial" panose="020B0604020202020204" pitchFamily="34" charset="0"/>
              </a:rPr>
              <a:t>in personal relationships with subordinates or students</a:t>
            </a:r>
          </a:p>
          <a:p>
            <a:endParaRPr lang="en-US" dirty="0"/>
          </a:p>
        </p:txBody>
      </p:sp>
      <p:pic>
        <p:nvPicPr>
          <p:cNvPr id="4" name="Picture 3" descr="Image of the words: &quot;Conflict of Interest.&quot;" title="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930" y="4876800"/>
            <a:ext cx="2550139" cy="964406"/>
          </a:xfrm>
          <a:prstGeom prst="rect">
            <a:avLst/>
          </a:prstGeom>
        </p:spPr>
      </p:pic>
    </p:spTree>
    <p:extLst>
      <p:ext uri="{BB962C8B-B14F-4D97-AF65-F5344CB8AC3E}">
        <p14:creationId xmlns:p14="http://schemas.microsoft.com/office/powerpoint/2010/main" val="1641295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prstClr val="black"/>
                </a:solidFill>
                <a:latin typeface="+mn-lt"/>
              </a:rPr>
              <a:t>Title IX of the </a:t>
            </a:r>
            <a:br>
              <a:rPr lang="en-US" sz="4000" b="1" dirty="0">
                <a:solidFill>
                  <a:prstClr val="black"/>
                </a:solidFill>
                <a:latin typeface="+mn-lt"/>
              </a:rPr>
            </a:br>
            <a:r>
              <a:rPr lang="en-US" sz="4000" b="1" dirty="0">
                <a:solidFill>
                  <a:prstClr val="black"/>
                </a:solidFill>
                <a:latin typeface="+mn-lt"/>
              </a:rPr>
              <a:t>Education Amendments of 1972</a:t>
            </a:r>
            <a:endParaRPr lang="en-US" b="1" dirty="0">
              <a:latin typeface="+mn-lt"/>
            </a:endParaRPr>
          </a:p>
        </p:txBody>
      </p:sp>
      <p:sp>
        <p:nvSpPr>
          <p:cNvPr id="3" name="Content Placeholder 2"/>
          <p:cNvSpPr>
            <a:spLocks noGrp="1"/>
          </p:cNvSpPr>
          <p:nvPr>
            <p:ph idx="1"/>
          </p:nvPr>
        </p:nvSpPr>
        <p:spPr/>
        <p:txBody>
          <a:bodyPr/>
          <a:lstStyle/>
          <a:p>
            <a:pPr marL="0" indent="0">
              <a:buNone/>
            </a:pPr>
            <a:endParaRPr lang="en-US" dirty="0"/>
          </a:p>
          <a:p>
            <a:pPr marL="0" indent="0" algn="just">
              <a:buNone/>
            </a:pPr>
            <a:r>
              <a:rPr lang="en-US" dirty="0"/>
              <a:t>“No person in the United States shall, on the basis of sex, be excluded from participation in, be denied the benefits of, or be subjected to discrimination under any education program or activity receiving Federal financial assistance.”</a:t>
            </a:r>
          </a:p>
          <a:p>
            <a:endParaRPr lang="en-US" dirty="0"/>
          </a:p>
          <a:p>
            <a:endParaRPr lang="en-US" dirty="0"/>
          </a:p>
          <a:p>
            <a:pPr marL="0" indent="0">
              <a:buNone/>
            </a:pPr>
            <a:r>
              <a:rPr lang="en-US" dirty="0"/>
              <a:t>								</a:t>
            </a:r>
            <a:r>
              <a:rPr lang="en-US" i="1" dirty="0">
                <a:solidFill>
                  <a:prstClr val="black"/>
                </a:solidFill>
              </a:rPr>
              <a:t>20 U.S.C. § 1681</a:t>
            </a:r>
            <a:endParaRPr lang="en-US" i="1" dirty="0"/>
          </a:p>
        </p:txBody>
      </p:sp>
      <p:pic>
        <p:nvPicPr>
          <p:cNvPr id="4" name="Picture 3" descr="Budgets, Budgets, Budgets …. A Congressional Budget Ide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4191000"/>
            <a:ext cx="3324225" cy="1560940"/>
          </a:xfrm>
          <a:prstGeom prst="rect">
            <a:avLst/>
          </a:prstGeom>
        </p:spPr>
      </p:pic>
    </p:spTree>
    <p:extLst>
      <p:ext uri="{BB962C8B-B14F-4D97-AF65-F5344CB8AC3E}">
        <p14:creationId xmlns:p14="http://schemas.microsoft.com/office/powerpoint/2010/main" val="148129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10515600" cy="1325563"/>
          </a:xfrm>
        </p:spPr>
        <p:txBody>
          <a:bodyPr/>
          <a:lstStyle/>
          <a:p>
            <a:r>
              <a:rPr lang="en-US" b="1" dirty="0">
                <a:latin typeface="+mn-lt"/>
              </a:rPr>
              <a:t>Sexual Misconduct</a:t>
            </a:r>
          </a:p>
        </p:txBody>
      </p:sp>
      <p:sp>
        <p:nvSpPr>
          <p:cNvPr id="3" name="Content Placeholder 2"/>
          <p:cNvSpPr>
            <a:spLocks noGrp="1"/>
          </p:cNvSpPr>
          <p:nvPr>
            <p:ph idx="1"/>
          </p:nvPr>
        </p:nvSpPr>
        <p:spPr>
          <a:xfrm>
            <a:off x="685800" y="1447800"/>
            <a:ext cx="11201400" cy="4495800"/>
          </a:xfrm>
        </p:spPr>
        <p:txBody>
          <a:bodyPr>
            <a:normAutofit lnSpcReduction="10000"/>
          </a:bodyPr>
          <a:lstStyle/>
          <a:p>
            <a:pPr marL="0" indent="0">
              <a:buNone/>
            </a:pPr>
            <a:endParaRPr lang="en-US" sz="2400" dirty="0">
              <a:latin typeface="Century Gothic" panose="020B0502020202020204" pitchFamily="34" charset="0"/>
            </a:endParaRPr>
          </a:p>
          <a:p>
            <a:pPr marL="0" indent="0">
              <a:buClr>
                <a:srgbClr val="139A29"/>
              </a:buClr>
              <a:buNone/>
            </a:pPr>
            <a:r>
              <a:rPr lang="en-US" b="1" dirty="0">
                <a:solidFill>
                  <a:srgbClr val="FF0000"/>
                </a:solidFill>
                <a:cs typeface="Arial" panose="020B0604020202020204" pitchFamily="34" charset="0"/>
              </a:rPr>
              <a:t>Sexual Misconduct</a:t>
            </a:r>
            <a:r>
              <a:rPr lang="en-US" dirty="0">
                <a:cs typeface="Arial" panose="020B0604020202020204" pitchFamily="34" charset="0"/>
              </a:rPr>
              <a:t> is unwelcome or wrongful conduct of a sexual nature, or based on gender, which negatively impacts a person’s ability to access UNT’s employment or education benefits. It includes:</a:t>
            </a:r>
          </a:p>
          <a:p>
            <a:pPr marL="0" indent="0">
              <a:buClr>
                <a:srgbClr val="139A29"/>
              </a:buClr>
              <a:buNone/>
            </a:pPr>
            <a:endParaRPr lang="en-US" sz="1000" dirty="0">
              <a:cs typeface="Arial" panose="020B0604020202020204" pitchFamily="34" charset="0"/>
            </a:endParaRPr>
          </a:p>
          <a:p>
            <a:pPr>
              <a:buClr>
                <a:srgbClr val="059033"/>
              </a:buClr>
            </a:pPr>
            <a:r>
              <a:rPr lang="en-US" sz="2400" dirty="0"/>
              <a:t>Prohibited Consensual Relationships</a:t>
            </a:r>
          </a:p>
          <a:p>
            <a:pPr>
              <a:buClr>
                <a:srgbClr val="059033"/>
              </a:buClr>
            </a:pPr>
            <a:r>
              <a:rPr lang="en-US" sz="2400" dirty="0"/>
              <a:t>Sexual Harassment</a:t>
            </a:r>
          </a:p>
          <a:p>
            <a:pPr>
              <a:buClr>
                <a:srgbClr val="059033"/>
              </a:buClr>
            </a:pPr>
            <a:r>
              <a:rPr lang="en-US" sz="2400" dirty="0"/>
              <a:t>Dating and Domestic Violence</a:t>
            </a:r>
          </a:p>
          <a:p>
            <a:pPr>
              <a:buClr>
                <a:srgbClr val="059033"/>
              </a:buClr>
            </a:pPr>
            <a:r>
              <a:rPr lang="en-US" sz="2400" dirty="0"/>
              <a:t>Stalking</a:t>
            </a:r>
          </a:p>
          <a:p>
            <a:pPr>
              <a:buClr>
                <a:srgbClr val="059033"/>
              </a:buClr>
            </a:pPr>
            <a:r>
              <a:rPr lang="en-US" sz="2400" dirty="0"/>
              <a:t>Sexual Exploitation</a:t>
            </a:r>
          </a:p>
          <a:p>
            <a:pPr>
              <a:buClr>
                <a:srgbClr val="059033"/>
              </a:buClr>
            </a:pPr>
            <a:r>
              <a:rPr lang="en-US" sz="2400" dirty="0"/>
              <a:t>Sexual Assault</a:t>
            </a:r>
          </a:p>
          <a:p>
            <a:pPr>
              <a:buClr>
                <a:srgbClr val="139A29"/>
              </a:buClr>
            </a:pPr>
            <a:endParaRPr lang="en-US" sz="2400" dirty="0">
              <a:solidFill>
                <a:prstClr val="black"/>
              </a:solidFill>
              <a:latin typeface="Century Gothic" panose="020B0502020202020204" pitchFamily="34" charset="0"/>
            </a:endParaRPr>
          </a:p>
        </p:txBody>
      </p:sp>
      <p:pic>
        <p:nvPicPr>
          <p:cNvPr id="5" name="Picture 4" descr="Red &quot;No&quot; or &quot;Prohibited&quot; sign." titl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3314700"/>
            <a:ext cx="2133600" cy="2133600"/>
          </a:xfrm>
          <a:prstGeom prst="rect">
            <a:avLst/>
          </a:prstGeom>
        </p:spPr>
      </p:pic>
    </p:spTree>
    <p:extLst>
      <p:ext uri="{BB962C8B-B14F-4D97-AF65-F5344CB8AC3E}">
        <p14:creationId xmlns:p14="http://schemas.microsoft.com/office/powerpoint/2010/main" val="16150582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3900" y="304800"/>
            <a:ext cx="9892588" cy="1099344"/>
          </a:xfrm>
        </p:spPr>
        <p:txBody>
          <a:bodyPr>
            <a:normAutofit/>
          </a:bodyPr>
          <a:lstStyle/>
          <a:p>
            <a:r>
              <a:rPr lang="en-US" sz="4000" b="1" dirty="0">
                <a:latin typeface="+mn-lt"/>
              </a:rPr>
              <a:t>University </a:t>
            </a:r>
            <a:r>
              <a:rPr lang="en-US" sz="4000" b="1" dirty="0" smtClean="0">
                <a:latin typeface="+mn-lt"/>
              </a:rPr>
              <a:t>Requirements Under </a:t>
            </a:r>
            <a:r>
              <a:rPr lang="en-US" sz="4000" b="1" dirty="0">
                <a:latin typeface="+mn-lt"/>
              </a:rPr>
              <a:t>Title IX</a:t>
            </a:r>
          </a:p>
        </p:txBody>
      </p:sp>
      <p:sp>
        <p:nvSpPr>
          <p:cNvPr id="6" name="Text Placeholder 5"/>
          <p:cNvSpPr>
            <a:spLocks noGrp="1"/>
          </p:cNvSpPr>
          <p:nvPr>
            <p:ph type="body" idx="1"/>
          </p:nvPr>
        </p:nvSpPr>
        <p:spPr>
          <a:xfrm>
            <a:off x="740664" y="1269207"/>
            <a:ext cx="5157787" cy="823912"/>
          </a:xfrm>
        </p:spPr>
        <p:txBody>
          <a:bodyPr/>
          <a:lstStyle/>
          <a:p>
            <a:pPr algn="ctr"/>
            <a:r>
              <a:rPr lang="en-US" sz="2800" dirty="0">
                <a:solidFill>
                  <a:srgbClr val="059033"/>
                </a:solidFill>
              </a:rPr>
              <a:t>PROMPT</a:t>
            </a:r>
            <a:r>
              <a:rPr lang="en-US" dirty="0">
                <a:latin typeface="Century Gothic" panose="020B0502020202020204" pitchFamily="34" charset="0"/>
              </a:rPr>
              <a:t>	</a:t>
            </a:r>
          </a:p>
        </p:txBody>
      </p:sp>
      <p:sp>
        <p:nvSpPr>
          <p:cNvPr id="7" name="Content Placeholder 6"/>
          <p:cNvSpPr>
            <a:spLocks noGrp="1"/>
          </p:cNvSpPr>
          <p:nvPr>
            <p:ph sz="half" idx="2"/>
          </p:nvPr>
        </p:nvSpPr>
        <p:spPr>
          <a:xfrm>
            <a:off x="232537" y="2131662"/>
            <a:ext cx="5921375" cy="4017963"/>
          </a:xfrm>
        </p:spPr>
        <p:txBody>
          <a:bodyPr>
            <a:normAutofit/>
          </a:bodyPr>
          <a:lstStyle/>
          <a:p>
            <a:endParaRPr lang="en-US" sz="2000" dirty="0">
              <a:latin typeface="Century Gothic" panose="020B0502020202020204" pitchFamily="34" charset="0"/>
            </a:endParaRPr>
          </a:p>
          <a:p>
            <a:pPr>
              <a:buClr>
                <a:srgbClr val="059033"/>
              </a:buClr>
            </a:pPr>
            <a:r>
              <a:rPr lang="en-US" sz="2400" dirty="0">
                <a:solidFill>
                  <a:prstClr val="black"/>
                </a:solidFill>
              </a:rPr>
              <a:t>If discrimination or harassment of students limits their ability to participate in or benefit from school activities, the school may be a hostile environment</a:t>
            </a:r>
            <a:endParaRPr lang="en-US" sz="2400" dirty="0"/>
          </a:p>
          <a:p>
            <a:pPr lvl="0">
              <a:buClr>
                <a:srgbClr val="059033"/>
              </a:buClr>
            </a:pPr>
            <a:r>
              <a:rPr lang="en-US" sz="2400" dirty="0">
                <a:solidFill>
                  <a:prstClr val="black"/>
                </a:solidFill>
              </a:rPr>
              <a:t>Take immediate and effective steps to prevent, end, and remedy sexual misconduct</a:t>
            </a:r>
          </a:p>
          <a:p>
            <a:pPr lvl="0">
              <a:buClr>
                <a:srgbClr val="059033"/>
              </a:buClr>
            </a:pPr>
            <a:r>
              <a:rPr lang="en-US" sz="2400" dirty="0">
                <a:solidFill>
                  <a:prstClr val="black"/>
                </a:solidFill>
              </a:rPr>
              <a:t>Designate and follow reasonably prompt time frame for complaint process</a:t>
            </a:r>
          </a:p>
          <a:p>
            <a:endParaRPr lang="en-US" dirty="0">
              <a:latin typeface="Century Gothic" panose="020B0502020202020204" pitchFamily="34" charset="0"/>
            </a:endParaRPr>
          </a:p>
        </p:txBody>
      </p:sp>
      <p:sp>
        <p:nvSpPr>
          <p:cNvPr id="8" name="Text Placeholder 7"/>
          <p:cNvSpPr>
            <a:spLocks noGrp="1"/>
          </p:cNvSpPr>
          <p:nvPr>
            <p:ph type="body" sz="quarter" idx="3"/>
          </p:nvPr>
        </p:nvSpPr>
        <p:spPr>
          <a:xfrm>
            <a:off x="6153912" y="1269207"/>
            <a:ext cx="5183188" cy="823912"/>
          </a:xfrm>
        </p:spPr>
        <p:txBody>
          <a:bodyPr>
            <a:normAutofit/>
          </a:bodyPr>
          <a:lstStyle/>
          <a:p>
            <a:pPr algn="ctr"/>
            <a:r>
              <a:rPr lang="en-US" sz="2800" dirty="0">
                <a:solidFill>
                  <a:srgbClr val="059033"/>
                </a:solidFill>
              </a:rPr>
              <a:t>EQUITABLE</a:t>
            </a:r>
          </a:p>
        </p:txBody>
      </p:sp>
      <p:sp>
        <p:nvSpPr>
          <p:cNvPr id="9" name="Content Placeholder 8"/>
          <p:cNvSpPr>
            <a:spLocks noGrp="1"/>
          </p:cNvSpPr>
          <p:nvPr>
            <p:ph sz="quarter" idx="4"/>
          </p:nvPr>
        </p:nvSpPr>
        <p:spPr>
          <a:xfrm>
            <a:off x="6515100" y="2091624"/>
            <a:ext cx="5183188" cy="4096544"/>
          </a:xfrm>
        </p:spPr>
        <p:txBody>
          <a:bodyPr>
            <a:normAutofit/>
          </a:bodyPr>
          <a:lstStyle/>
          <a:p>
            <a:endParaRPr lang="en-US" sz="2200" dirty="0">
              <a:latin typeface="Century Gothic" panose="020B0502020202020204" pitchFamily="34" charset="0"/>
            </a:endParaRPr>
          </a:p>
          <a:p>
            <a:pPr>
              <a:buClr>
                <a:srgbClr val="059033"/>
              </a:buClr>
            </a:pPr>
            <a:r>
              <a:rPr lang="en-US" sz="2400" dirty="0"/>
              <a:t>Designate an employee for Title IX compliance </a:t>
            </a:r>
          </a:p>
          <a:p>
            <a:pPr>
              <a:buClr>
                <a:srgbClr val="059033"/>
              </a:buClr>
            </a:pPr>
            <a:r>
              <a:rPr lang="en-US" sz="2400" dirty="0"/>
              <a:t>Provide adequate, reliable, and impartial investigations of complaints of sexual misconduct </a:t>
            </a:r>
          </a:p>
          <a:p>
            <a:pPr>
              <a:buClr>
                <a:srgbClr val="059033"/>
              </a:buClr>
            </a:pPr>
            <a:r>
              <a:rPr lang="en-US" sz="2400" dirty="0"/>
              <a:t>Train community about sexual misconduct and how to respond, including where and how to report</a:t>
            </a:r>
          </a:p>
          <a:p>
            <a:endParaRPr lang="en-US" dirty="0">
              <a:latin typeface="Century Gothic" panose="020B0502020202020204" pitchFamily="34" charset="0"/>
            </a:endParaRPr>
          </a:p>
        </p:txBody>
      </p:sp>
    </p:spTree>
    <p:extLst>
      <p:ext uri="{BB962C8B-B14F-4D97-AF65-F5344CB8AC3E}">
        <p14:creationId xmlns:p14="http://schemas.microsoft.com/office/powerpoint/2010/main" val="1356172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900"/>
            <a:ext cx="10515600" cy="1325563"/>
          </a:xfrm>
        </p:spPr>
        <p:txBody>
          <a:bodyPr/>
          <a:lstStyle/>
          <a:p>
            <a:r>
              <a:rPr lang="en-US" b="1" dirty="0">
                <a:latin typeface="+mn-lt"/>
              </a:rPr>
              <a:t>16.005 - Sexual Harassment</a:t>
            </a:r>
          </a:p>
        </p:txBody>
      </p:sp>
      <p:sp>
        <p:nvSpPr>
          <p:cNvPr id="3" name="Content Placeholder 2"/>
          <p:cNvSpPr>
            <a:spLocks noGrp="1"/>
          </p:cNvSpPr>
          <p:nvPr>
            <p:ph idx="1"/>
          </p:nvPr>
        </p:nvSpPr>
        <p:spPr>
          <a:xfrm>
            <a:off x="609600" y="1524000"/>
            <a:ext cx="10515600" cy="4351338"/>
          </a:xfrm>
        </p:spPr>
        <p:txBody>
          <a:bodyPr>
            <a:normAutofit/>
          </a:bodyPr>
          <a:lstStyle/>
          <a:p>
            <a:pPr marL="0" lvl="0" indent="0">
              <a:buNone/>
            </a:pPr>
            <a:r>
              <a:rPr lang="en-US" dirty="0">
                <a:solidFill>
                  <a:srgbClr val="059033"/>
                </a:solidFill>
              </a:rPr>
              <a:t>(1) </a:t>
            </a:r>
            <a:r>
              <a:rPr lang="en-US" dirty="0"/>
              <a:t>Unwelcome </a:t>
            </a:r>
            <a:r>
              <a:rPr lang="en-US" dirty="0">
                <a:solidFill>
                  <a:srgbClr val="059033"/>
                </a:solidFill>
              </a:rPr>
              <a:t>(2) </a:t>
            </a:r>
            <a:r>
              <a:rPr lang="en-US" dirty="0"/>
              <a:t>sex-based verbal or physical conduct that:</a:t>
            </a:r>
          </a:p>
          <a:p>
            <a:pPr marL="0" lvl="0" indent="0">
              <a:buNone/>
            </a:pPr>
            <a:endParaRPr lang="en-US" dirty="0"/>
          </a:p>
          <a:p>
            <a:pPr lvl="1">
              <a:buClr>
                <a:srgbClr val="059033"/>
              </a:buClr>
            </a:pPr>
            <a:r>
              <a:rPr lang="en-US" sz="2800" dirty="0"/>
              <a:t>In the employment context, </a:t>
            </a:r>
            <a:r>
              <a:rPr lang="en-US" sz="2800" dirty="0">
                <a:solidFill>
                  <a:srgbClr val="059033"/>
                </a:solidFill>
              </a:rPr>
              <a:t>(3) </a:t>
            </a:r>
            <a:r>
              <a:rPr lang="en-US" sz="2800" dirty="0"/>
              <a:t>unreasonably interferes with a person’s work performance or </a:t>
            </a:r>
            <a:r>
              <a:rPr lang="en-US" sz="2800" dirty="0">
                <a:solidFill>
                  <a:srgbClr val="059033"/>
                </a:solidFill>
              </a:rPr>
              <a:t>(4) </a:t>
            </a:r>
            <a:r>
              <a:rPr lang="en-US" sz="2800" dirty="0"/>
              <a:t>creates an intimidating, hostile, or offensive work environment, OR</a:t>
            </a:r>
          </a:p>
          <a:p>
            <a:pPr lvl="1">
              <a:buClr>
                <a:srgbClr val="059033"/>
              </a:buClr>
            </a:pPr>
            <a:endParaRPr lang="en-US" sz="2800" dirty="0"/>
          </a:p>
          <a:p>
            <a:pPr lvl="1">
              <a:buClr>
                <a:srgbClr val="059033"/>
              </a:buClr>
            </a:pPr>
            <a:r>
              <a:rPr lang="en-US" sz="2800" dirty="0"/>
              <a:t>In the education context, is </a:t>
            </a:r>
            <a:r>
              <a:rPr lang="en-US" sz="2800" dirty="0">
                <a:solidFill>
                  <a:srgbClr val="059033"/>
                </a:solidFill>
              </a:rPr>
              <a:t>(3) </a:t>
            </a:r>
            <a:r>
              <a:rPr lang="en-US" sz="2800" dirty="0"/>
              <a:t>sufficiently severe, persistent or pervasive that the conduct </a:t>
            </a:r>
            <a:r>
              <a:rPr lang="en-US" sz="2800" dirty="0">
                <a:solidFill>
                  <a:srgbClr val="059033"/>
                </a:solidFill>
              </a:rPr>
              <a:t>(4) </a:t>
            </a:r>
            <a:r>
              <a:rPr lang="en-US" sz="2800" dirty="0"/>
              <a:t>interferes with a student’s ability to participate in or benefit from educational programs or activities. </a:t>
            </a:r>
          </a:p>
        </p:txBody>
      </p:sp>
    </p:spTree>
    <p:extLst>
      <p:ext uri="{BB962C8B-B14F-4D97-AF65-F5344CB8AC3E}">
        <p14:creationId xmlns:p14="http://schemas.microsoft.com/office/powerpoint/2010/main" val="1169611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24B3-3167-4F4D-8702-A18C21CD64F9}"/>
              </a:ext>
            </a:extLst>
          </p:cNvPr>
          <p:cNvSpPr>
            <a:spLocks noGrp="1"/>
          </p:cNvSpPr>
          <p:nvPr>
            <p:ph type="title"/>
          </p:nvPr>
        </p:nvSpPr>
        <p:spPr/>
        <p:txBody>
          <a:bodyPr>
            <a:normAutofit/>
          </a:bodyPr>
          <a:lstStyle/>
          <a:p>
            <a:r>
              <a:rPr lang="en-US" sz="5400" b="1" dirty="0">
                <a:latin typeface="+mn-lt"/>
              </a:rPr>
              <a:t>UNT’s Mission</a:t>
            </a:r>
          </a:p>
        </p:txBody>
      </p:sp>
      <p:sp>
        <p:nvSpPr>
          <p:cNvPr id="3" name="Content Placeholder 2">
            <a:extLst>
              <a:ext uri="{FF2B5EF4-FFF2-40B4-BE49-F238E27FC236}">
                <a16:creationId xmlns:a16="http://schemas.microsoft.com/office/drawing/2014/main" id="{6A0B85EE-EEA3-46C6-A551-6CC839BBC8A3}"/>
              </a:ext>
            </a:extLst>
          </p:cNvPr>
          <p:cNvSpPr>
            <a:spLocks noGrp="1"/>
          </p:cNvSpPr>
          <p:nvPr>
            <p:ph idx="1"/>
          </p:nvPr>
        </p:nvSpPr>
        <p:spPr/>
        <p:txBody>
          <a:bodyPr>
            <a:normAutofit/>
          </a:bodyPr>
          <a:lstStyle/>
          <a:p>
            <a:pPr marL="0" indent="0">
              <a:buNone/>
            </a:pPr>
            <a:endParaRPr lang="en-US" dirty="0"/>
          </a:p>
          <a:p>
            <a:pPr marL="0" indent="0">
              <a:buNone/>
            </a:pPr>
            <a:r>
              <a:rPr lang="en-US" sz="4400" dirty="0"/>
              <a:t>At the University of North Texas, our caring and creative community prepares students for careers in a rapidly changing world.</a:t>
            </a:r>
          </a:p>
        </p:txBody>
      </p:sp>
      <p:pic>
        <p:nvPicPr>
          <p:cNvPr id="4" name="Picture 3" descr="Our Mission | Anglican Children Ministr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300" y="4305300"/>
            <a:ext cx="2819400" cy="1566529"/>
          </a:xfrm>
          <a:prstGeom prst="rect">
            <a:avLst/>
          </a:prstGeom>
        </p:spPr>
      </p:pic>
    </p:spTree>
    <p:extLst>
      <p:ext uri="{BB962C8B-B14F-4D97-AF65-F5344CB8AC3E}">
        <p14:creationId xmlns:p14="http://schemas.microsoft.com/office/powerpoint/2010/main" val="276323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Sexual Assault</a:t>
            </a:r>
          </a:p>
        </p:txBody>
      </p:sp>
      <p:sp>
        <p:nvSpPr>
          <p:cNvPr id="3" name="Content Placeholder 2"/>
          <p:cNvSpPr>
            <a:spLocks noGrp="1"/>
          </p:cNvSpPr>
          <p:nvPr>
            <p:ph idx="1"/>
          </p:nvPr>
        </p:nvSpPr>
        <p:spPr>
          <a:xfrm>
            <a:off x="811696" y="1524000"/>
            <a:ext cx="10515600" cy="4351338"/>
          </a:xfrm>
        </p:spPr>
        <p:txBody>
          <a:bodyPr>
            <a:normAutofit fontScale="62500" lnSpcReduction="20000"/>
          </a:bodyPr>
          <a:lstStyle/>
          <a:p>
            <a:pPr marL="0" indent="0">
              <a:lnSpc>
                <a:spcPct val="120000"/>
              </a:lnSpc>
              <a:buClr>
                <a:srgbClr val="059033"/>
              </a:buClr>
              <a:buNone/>
            </a:pPr>
            <a:r>
              <a:rPr lang="en-US" sz="3200" dirty="0"/>
              <a:t>Sexual contact or intercourse with a person without the person's consent, including sexual contact or intercourse against the person's will or </a:t>
            </a:r>
            <a:r>
              <a:rPr lang="en-US" sz="3200" b="1" u="sng" dirty="0"/>
              <a:t>in a circumstance in which the person is incapable of consenting</a:t>
            </a:r>
            <a:r>
              <a:rPr lang="en-US" sz="3200" dirty="0"/>
              <a:t> to the contact or intercourse</a:t>
            </a:r>
          </a:p>
          <a:p>
            <a:pPr marL="0" indent="0">
              <a:lnSpc>
                <a:spcPct val="120000"/>
              </a:lnSpc>
              <a:buClr>
                <a:srgbClr val="059033"/>
              </a:buClr>
              <a:buNone/>
            </a:pPr>
            <a:r>
              <a:rPr lang="en-US" sz="2400" dirty="0"/>
              <a:t>								UNT Policy 12.005</a:t>
            </a:r>
          </a:p>
          <a:p>
            <a:pPr marL="0" indent="0">
              <a:buClr>
                <a:srgbClr val="059033"/>
              </a:buClr>
              <a:buNone/>
            </a:pPr>
            <a:r>
              <a:rPr lang="en-US" sz="3200" dirty="0"/>
              <a:t>Immediately following a sexual assault:</a:t>
            </a:r>
          </a:p>
          <a:p>
            <a:pPr>
              <a:buClr>
                <a:srgbClr val="059033"/>
              </a:buClr>
            </a:pPr>
            <a:r>
              <a:rPr lang="en-US" sz="3200" dirty="0"/>
              <a:t>Escape</a:t>
            </a:r>
          </a:p>
          <a:p>
            <a:pPr>
              <a:buClr>
                <a:srgbClr val="059033"/>
              </a:buClr>
            </a:pPr>
            <a:r>
              <a:rPr lang="en-US" sz="3200" dirty="0"/>
              <a:t>Ensure your safety</a:t>
            </a:r>
          </a:p>
          <a:p>
            <a:pPr>
              <a:buClr>
                <a:srgbClr val="059033"/>
              </a:buClr>
            </a:pPr>
            <a:r>
              <a:rPr lang="en-US" sz="3200" dirty="0"/>
              <a:t>Call 911 or someone you trust</a:t>
            </a:r>
          </a:p>
          <a:p>
            <a:pPr>
              <a:buClr>
                <a:srgbClr val="059033"/>
              </a:buClr>
            </a:pPr>
            <a:r>
              <a:rPr lang="en-US" sz="3200" dirty="0"/>
              <a:t>Seek immediate medical attention</a:t>
            </a:r>
          </a:p>
          <a:p>
            <a:pPr>
              <a:buClr>
                <a:srgbClr val="059033"/>
              </a:buClr>
            </a:pPr>
            <a:r>
              <a:rPr lang="en-US" sz="3200" dirty="0" smtClean="0"/>
              <a:t>Preserve all physical evidence</a:t>
            </a:r>
          </a:p>
          <a:p>
            <a:pPr lvl="1">
              <a:buClr>
                <a:srgbClr val="059033"/>
              </a:buClr>
              <a:buFont typeface="Calibri" panose="020F0502020204030204" pitchFamily="34" charset="0"/>
              <a:buChar char="‒"/>
            </a:pPr>
            <a:r>
              <a:rPr lang="en-US" sz="2800" dirty="0" smtClean="0"/>
              <a:t>Do not change clothes, but bring a change of clothes to the ER</a:t>
            </a:r>
          </a:p>
          <a:p>
            <a:pPr lvl="1">
              <a:buClr>
                <a:srgbClr val="059033"/>
              </a:buClr>
              <a:buFont typeface="Calibri" panose="020F0502020204030204" pitchFamily="34" charset="0"/>
              <a:buChar char="‒"/>
            </a:pPr>
            <a:r>
              <a:rPr lang="en-US" sz="2800" dirty="0" smtClean="0"/>
              <a:t>Do not shower, bathe, douche, or brush your hair or teeth</a:t>
            </a:r>
          </a:p>
          <a:p>
            <a:pPr lvl="1">
              <a:buClr>
                <a:srgbClr val="059033"/>
              </a:buClr>
              <a:buFont typeface="Calibri" panose="020F0502020204030204" pitchFamily="34" charset="0"/>
              <a:buChar char="‒"/>
            </a:pPr>
            <a:r>
              <a:rPr lang="en-US" sz="2800" dirty="0" smtClean="0"/>
              <a:t>If possible, do not eat, drink, smoke, or go to the bathroom</a:t>
            </a:r>
            <a:endParaRPr lang="en-US" sz="2800" dirty="0"/>
          </a:p>
        </p:txBody>
      </p:sp>
      <p:pic>
        <p:nvPicPr>
          <p:cNvPr id="4" name="Picture 3" descr="Traffic light with red light" title="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700" y="3352800"/>
            <a:ext cx="1533547" cy="1763579"/>
          </a:xfrm>
          <a:prstGeom prst="rect">
            <a:avLst/>
          </a:prstGeom>
        </p:spPr>
      </p:pic>
    </p:spTree>
    <p:extLst>
      <p:ext uri="{BB962C8B-B14F-4D97-AF65-F5344CB8AC3E}">
        <p14:creationId xmlns:p14="http://schemas.microsoft.com/office/powerpoint/2010/main" val="3838931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3900" y="800100"/>
            <a:ext cx="9906000" cy="685800"/>
          </a:xfrm>
        </p:spPr>
        <p:txBody>
          <a:bodyPr>
            <a:normAutofit fontScale="90000"/>
          </a:bodyPr>
          <a:lstStyle/>
          <a:p>
            <a:r>
              <a:rPr lang="en-US" sz="4000" b="1" dirty="0">
                <a:latin typeface="+mn-lt"/>
                <a:cs typeface="Arial"/>
              </a:rPr>
              <a:t>Sexual Misconduct, Relationship Violence </a:t>
            </a:r>
            <a:r>
              <a:rPr lang="en-US" sz="4000" b="1" dirty="0" smtClean="0">
                <a:latin typeface="+mn-lt"/>
                <a:cs typeface="Arial"/>
              </a:rPr>
              <a:t/>
            </a:r>
            <a:br>
              <a:rPr lang="en-US" sz="4000" b="1" dirty="0" smtClean="0">
                <a:latin typeface="+mn-lt"/>
                <a:cs typeface="Arial"/>
              </a:rPr>
            </a:br>
            <a:r>
              <a:rPr lang="en-US" sz="4000" b="1" dirty="0" smtClean="0">
                <a:latin typeface="+mn-lt"/>
                <a:cs typeface="Arial"/>
              </a:rPr>
              <a:t>&amp; </a:t>
            </a:r>
            <a:r>
              <a:rPr lang="en-US" sz="4000" b="1" dirty="0">
                <a:latin typeface="+mn-lt"/>
                <a:cs typeface="Arial"/>
              </a:rPr>
              <a:t>Stalking Reporting Obligation</a:t>
            </a:r>
            <a:r>
              <a:rPr lang="en-US" b="1" dirty="0">
                <a:latin typeface="+mn-lt"/>
                <a:cs typeface="Arial"/>
              </a:rPr>
              <a:t/>
            </a:r>
            <a:br>
              <a:rPr lang="en-US" b="1" dirty="0">
                <a:latin typeface="+mn-lt"/>
                <a:cs typeface="Arial"/>
              </a:rPr>
            </a:br>
            <a:endParaRPr lang="en-US" dirty="0">
              <a:latin typeface="+mn-lt"/>
            </a:endParaRPr>
          </a:p>
        </p:txBody>
      </p:sp>
      <p:sp>
        <p:nvSpPr>
          <p:cNvPr id="8" name="Content Placeholder 7"/>
          <p:cNvSpPr>
            <a:spLocks noGrp="1"/>
          </p:cNvSpPr>
          <p:nvPr>
            <p:ph idx="1"/>
          </p:nvPr>
        </p:nvSpPr>
        <p:spPr>
          <a:xfrm>
            <a:off x="723900" y="1638300"/>
            <a:ext cx="10515600" cy="4351338"/>
          </a:xfrm>
        </p:spPr>
        <p:txBody>
          <a:bodyPr>
            <a:normAutofit/>
          </a:bodyPr>
          <a:lstStyle/>
          <a:p>
            <a:pPr>
              <a:buClr>
                <a:srgbClr val="059033"/>
              </a:buClr>
            </a:pPr>
            <a:r>
              <a:rPr lang="en-US" dirty="0">
                <a:solidFill>
                  <a:srgbClr val="000000"/>
                </a:solidFill>
              </a:rPr>
              <a:t>Employees who become aware of </a:t>
            </a:r>
            <a:r>
              <a:rPr lang="en-US" i="1" dirty="0">
                <a:solidFill>
                  <a:srgbClr val="000000"/>
                </a:solidFill>
              </a:rPr>
              <a:t>suspected</a:t>
            </a:r>
            <a:r>
              <a:rPr lang="en-US" dirty="0">
                <a:solidFill>
                  <a:srgbClr val="000000"/>
                </a:solidFill>
              </a:rPr>
              <a:t> sexual assault, sexual harassment, or retaliation, </a:t>
            </a:r>
            <a:r>
              <a:rPr lang="en-US" dirty="0">
                <a:solidFill>
                  <a:srgbClr val="000000"/>
                </a:solidFill>
                <a:effectLst>
                  <a:outerShdw blurRad="38100" dist="38100" dir="2700000" algn="tl">
                    <a:srgbClr val="000000">
                      <a:alpha val="43137"/>
                    </a:srgbClr>
                  </a:outerShdw>
                </a:effectLst>
              </a:rPr>
              <a:t>are </a:t>
            </a:r>
            <a:r>
              <a:rPr lang="en-US" b="1" u="sng" dirty="0">
                <a:solidFill>
                  <a:srgbClr val="000000"/>
                </a:solidFill>
                <a:effectLst>
                  <a:outerShdw blurRad="38100" dist="38100" dir="2700000" algn="tl">
                    <a:srgbClr val="000000">
                      <a:alpha val="43137"/>
                    </a:srgbClr>
                  </a:outerShdw>
                </a:effectLst>
              </a:rPr>
              <a:t>required to report</a:t>
            </a:r>
            <a:r>
              <a:rPr lang="en-US" b="1" dirty="0">
                <a:solidFill>
                  <a:srgbClr val="000000"/>
                </a:solidFill>
                <a:effectLst>
                  <a:outerShdw blurRad="38100" dist="38100" dir="2700000" algn="tl">
                    <a:srgbClr val="000000">
                      <a:alpha val="43137"/>
                    </a:srgbClr>
                  </a:outerShdw>
                </a:effectLst>
              </a:rPr>
              <a:t> </a:t>
            </a:r>
            <a:r>
              <a:rPr lang="en-US" dirty="0">
                <a:solidFill>
                  <a:srgbClr val="000000"/>
                </a:solidFill>
              </a:rPr>
              <a:t>the suspected violation immediately to their supervisor</a:t>
            </a:r>
            <a:r>
              <a:rPr lang="en-US" dirty="0"/>
              <a:t> </a:t>
            </a:r>
            <a:r>
              <a:rPr lang="en-US" b="1" dirty="0"/>
              <a:t>and to the Office of Equal Opportunity</a:t>
            </a:r>
            <a:r>
              <a:rPr lang="en-US" dirty="0" smtClean="0"/>
              <a:t>.</a:t>
            </a:r>
          </a:p>
          <a:p>
            <a:pPr>
              <a:buClr>
                <a:srgbClr val="059033"/>
              </a:buClr>
            </a:pPr>
            <a:endParaRPr lang="en-US" dirty="0"/>
          </a:p>
          <a:p>
            <a:pPr>
              <a:buClr>
                <a:srgbClr val="059033"/>
              </a:buClr>
            </a:pPr>
            <a:r>
              <a:rPr lang="en-US" dirty="0">
                <a:solidFill>
                  <a:srgbClr val="FF0000"/>
                </a:solidFill>
                <a:effectLst>
                  <a:outerShdw blurRad="38100" dist="38100" dir="2700000" algn="tl">
                    <a:srgbClr val="000000">
                      <a:alpha val="43137"/>
                    </a:srgbClr>
                  </a:outerShdw>
                </a:effectLst>
              </a:rPr>
              <a:t>Faculty and staff at UNT are mandated reporters.</a:t>
            </a:r>
            <a:endParaRPr lang="en-US" dirty="0"/>
          </a:p>
          <a:p>
            <a:pPr>
              <a:buClr>
                <a:srgbClr val="059033"/>
              </a:buClr>
            </a:pPr>
            <a:r>
              <a:rPr lang="en-US" dirty="0"/>
              <a:t>Failure to report may lead to disciplinary action</a:t>
            </a:r>
            <a:r>
              <a:rPr lang="en-US" dirty="0" smtClean="0"/>
              <a:t>.</a:t>
            </a:r>
          </a:p>
          <a:p>
            <a:pPr>
              <a:buClr>
                <a:srgbClr val="059033"/>
              </a:buClr>
            </a:pPr>
            <a:endParaRPr lang="en-US" dirty="0"/>
          </a:p>
          <a:p>
            <a:pPr>
              <a:buClr>
                <a:srgbClr val="059033"/>
              </a:buClr>
            </a:pPr>
            <a:r>
              <a:rPr lang="en-US" dirty="0"/>
              <a:t>You may report via phone call, email, or online at </a:t>
            </a:r>
            <a:r>
              <a:rPr lang="en-US" b="1" dirty="0"/>
              <a:t>report.unt.edu </a:t>
            </a:r>
          </a:p>
          <a:p>
            <a:endParaRPr lang="en-US" dirty="0"/>
          </a:p>
        </p:txBody>
      </p:sp>
      <p:pic>
        <p:nvPicPr>
          <p:cNvPr id="2" name="Picture 1" descr="Computer Repair vs. Computer Replace: What makes sense for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3505200"/>
            <a:ext cx="1790700" cy="1343025"/>
          </a:xfrm>
          <a:prstGeom prst="rect">
            <a:avLst/>
          </a:prstGeom>
        </p:spPr>
      </p:pic>
    </p:spTree>
    <p:extLst>
      <p:ext uri="{BB962C8B-B14F-4D97-AF65-F5344CB8AC3E}">
        <p14:creationId xmlns:p14="http://schemas.microsoft.com/office/powerpoint/2010/main" val="2605799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7837-1919-4B15-9B79-DB90A7579CB1}"/>
              </a:ext>
            </a:extLst>
          </p:cNvPr>
          <p:cNvSpPr>
            <a:spLocks noGrp="1"/>
          </p:cNvSpPr>
          <p:nvPr>
            <p:ph type="title"/>
          </p:nvPr>
        </p:nvSpPr>
        <p:spPr/>
        <p:txBody>
          <a:bodyPr/>
          <a:lstStyle/>
          <a:p>
            <a:r>
              <a:rPr lang="en-US" b="1" dirty="0">
                <a:latin typeface="+mn-lt"/>
              </a:rPr>
              <a:t>Senate Bill 212 – Mandatory Reporting</a:t>
            </a:r>
          </a:p>
        </p:txBody>
      </p:sp>
      <p:sp>
        <p:nvSpPr>
          <p:cNvPr id="3" name="Content Placeholder 2">
            <a:extLst>
              <a:ext uri="{FF2B5EF4-FFF2-40B4-BE49-F238E27FC236}">
                <a16:creationId xmlns:a16="http://schemas.microsoft.com/office/drawing/2014/main" id="{88C2767E-4A68-4E1C-AB1D-A5CABED415DE}"/>
              </a:ext>
            </a:extLst>
          </p:cNvPr>
          <p:cNvSpPr>
            <a:spLocks noGrp="1"/>
          </p:cNvSpPr>
          <p:nvPr>
            <p:ph idx="1"/>
          </p:nvPr>
        </p:nvSpPr>
        <p:spPr>
          <a:xfrm>
            <a:off x="838200" y="1690688"/>
            <a:ext cx="10515600" cy="4351338"/>
          </a:xfrm>
        </p:spPr>
        <p:txBody>
          <a:bodyPr>
            <a:normAutofit/>
          </a:bodyPr>
          <a:lstStyle/>
          <a:p>
            <a:pPr>
              <a:buClr>
                <a:srgbClr val="059033"/>
              </a:buClr>
            </a:pPr>
            <a:r>
              <a:rPr lang="en-US" sz="2400" b="1" u="sng" dirty="0">
                <a:effectLst>
                  <a:outerShdw blurRad="38100" dist="38100" dir="2700000" algn="tl">
                    <a:srgbClr val="000000">
                      <a:alpha val="43137"/>
                    </a:srgbClr>
                  </a:outerShdw>
                </a:effectLst>
              </a:rPr>
              <a:t>State law</a:t>
            </a:r>
            <a:r>
              <a:rPr lang="en-US" sz="2400" b="1" dirty="0">
                <a:effectLst>
                  <a:outerShdw blurRad="38100" dist="38100" dir="2700000" algn="tl">
                    <a:srgbClr val="000000">
                      <a:alpha val="43137"/>
                    </a:srgbClr>
                  </a:outerShdw>
                </a:effectLst>
              </a:rPr>
              <a:t> </a:t>
            </a:r>
            <a:r>
              <a:rPr lang="en-US" dirty="0"/>
              <a:t>- </a:t>
            </a:r>
            <a:r>
              <a:rPr lang="en-US" sz="2000" dirty="0"/>
              <a:t>employee reporting obligation is triggered when an “employee of a postsecondary educational institution” “witnesses or receives information” regarding an incident that “the employee reasonably believes constitutes sexual harassment, sexual assault, dating violence, or stalking” which was allegedly committed by or against “a student enrolled at or an employee of the institution at the time of the incident.”</a:t>
            </a:r>
          </a:p>
          <a:p>
            <a:pPr>
              <a:buClr>
                <a:srgbClr val="059033"/>
              </a:buClr>
            </a:pPr>
            <a:r>
              <a:rPr lang="en-US" sz="2000" b="1" u="sng" dirty="0">
                <a:effectLst>
                  <a:outerShdw blurRad="38100" dist="38100" dir="2700000" algn="tl">
                    <a:srgbClr val="000000">
                      <a:alpha val="43137"/>
                    </a:srgbClr>
                  </a:outerShdw>
                </a:effectLst>
              </a:rPr>
              <a:t>Mandatory Termination</a:t>
            </a:r>
            <a:r>
              <a:rPr lang="en-US" sz="2000" b="1" dirty="0">
                <a:effectLst>
                  <a:outerShdw blurRad="38100" dist="38100" dir="2700000" algn="tl">
                    <a:srgbClr val="000000">
                      <a:alpha val="43137"/>
                    </a:srgbClr>
                  </a:outerShdw>
                </a:effectLst>
              </a:rPr>
              <a:t> </a:t>
            </a:r>
            <a:r>
              <a:rPr lang="en-US" sz="2000" dirty="0"/>
              <a:t>- If a school determines that an employee failed to satisfy their mandatory requirement, the school would be required to terminate that employee “in accordance with the institution’s disciplinary procedure</a:t>
            </a:r>
            <a:r>
              <a:rPr lang="en-US" sz="2000" dirty="0" smtClean="0"/>
              <a:t>.”  </a:t>
            </a:r>
            <a:r>
              <a:rPr lang="en-US" sz="2000" b="1" u="sng" dirty="0">
                <a:solidFill>
                  <a:srgbClr val="00B050"/>
                </a:solidFill>
              </a:rPr>
              <a:t>September 1, 2019</a:t>
            </a:r>
            <a:r>
              <a:rPr lang="en-US" sz="2000" dirty="0"/>
              <a:t>.</a:t>
            </a:r>
          </a:p>
          <a:p>
            <a:pPr>
              <a:buClr>
                <a:srgbClr val="059033"/>
              </a:buClr>
            </a:pPr>
            <a:r>
              <a:rPr lang="en-US" sz="2000" dirty="0"/>
              <a:t>In addition, SB 212 makes it a </a:t>
            </a:r>
            <a:r>
              <a:rPr lang="en-US" sz="2000" b="1" i="1" u="sng" dirty="0">
                <a:solidFill>
                  <a:srgbClr val="00B050"/>
                </a:solidFill>
              </a:rPr>
              <a:t>Class B misdemeanor</a:t>
            </a:r>
            <a:r>
              <a:rPr lang="en-US" sz="2000" b="1" i="1" dirty="0">
                <a:solidFill>
                  <a:srgbClr val="00B050"/>
                </a:solidFill>
              </a:rPr>
              <a:t> </a:t>
            </a:r>
            <a:r>
              <a:rPr lang="en-US" sz="2000" dirty="0"/>
              <a:t>(punishable by a maximum of 180 days in jail and/or a maximum fine of $2,000) for a person who “is required to make a report under Section 51.252 and knowingly fails to make the report” or “with the intent to harm or deceive, knowingly makes a report under Section 51.252 that is false.” The offense is escalated to a </a:t>
            </a:r>
            <a:r>
              <a:rPr lang="en-US" sz="2000" b="1" i="1" u="sng" dirty="0">
                <a:solidFill>
                  <a:srgbClr val="00B050"/>
                </a:solidFill>
              </a:rPr>
              <a:t>Class A misdemeanor</a:t>
            </a:r>
            <a:r>
              <a:rPr lang="en-US" sz="2000" dirty="0"/>
              <a:t> (punishable by up to one year in jail and/or a maximum fine of $4,000) “if it is shown on the trial of the offense that the actor intended to conceal the </a:t>
            </a:r>
            <a:r>
              <a:rPr lang="en-US" sz="2000" dirty="0" smtClean="0"/>
              <a:t>incident.”</a:t>
            </a:r>
            <a:endParaRPr lang="en-US" sz="2000" dirty="0"/>
          </a:p>
        </p:txBody>
      </p:sp>
    </p:spTree>
    <p:extLst>
      <p:ext uri="{BB962C8B-B14F-4D97-AF65-F5344CB8AC3E}">
        <p14:creationId xmlns:p14="http://schemas.microsoft.com/office/powerpoint/2010/main" val="3784330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66700"/>
            <a:ext cx="10515600" cy="1325563"/>
          </a:xfrm>
        </p:spPr>
        <p:txBody>
          <a:bodyPr>
            <a:normAutofit/>
          </a:bodyPr>
          <a:lstStyle/>
          <a:p>
            <a:r>
              <a:rPr lang="en-US" sz="3600" b="1" dirty="0">
                <a:latin typeface="+mn-lt"/>
              </a:rPr>
              <a:t>How to respond when a student asks you </a:t>
            </a:r>
            <a:r>
              <a:rPr lang="en-US" sz="3600" b="1" dirty="0" smtClean="0">
                <a:latin typeface="+mn-lt"/>
              </a:rPr>
              <a:t/>
            </a:r>
            <a:br>
              <a:rPr lang="en-US" sz="3600" b="1" dirty="0" smtClean="0">
                <a:latin typeface="+mn-lt"/>
              </a:rPr>
            </a:br>
            <a:r>
              <a:rPr lang="en-US" sz="3600" b="1" dirty="0" smtClean="0">
                <a:latin typeface="+mn-lt"/>
              </a:rPr>
              <a:t>if </a:t>
            </a:r>
            <a:r>
              <a:rPr lang="en-US" sz="3600" b="1" dirty="0">
                <a:latin typeface="+mn-lt"/>
              </a:rPr>
              <a:t>they can tell you something in confidence</a:t>
            </a:r>
          </a:p>
        </p:txBody>
      </p:sp>
      <p:sp>
        <p:nvSpPr>
          <p:cNvPr id="3" name="Content Placeholder 2"/>
          <p:cNvSpPr>
            <a:spLocks noGrp="1"/>
          </p:cNvSpPr>
          <p:nvPr>
            <p:ph idx="1"/>
          </p:nvPr>
        </p:nvSpPr>
        <p:spPr>
          <a:xfrm>
            <a:off x="609600" y="1603654"/>
            <a:ext cx="10401300" cy="3539846"/>
          </a:xfrm>
        </p:spPr>
        <p:txBody>
          <a:bodyPr/>
          <a:lstStyle/>
          <a:p>
            <a:pPr marL="0" indent="0">
              <a:buNone/>
            </a:pPr>
            <a:endParaRPr lang="en-US" dirty="0">
              <a:latin typeface="Century Gothic" panose="020B0502020202020204" pitchFamily="34" charset="0"/>
            </a:endParaRPr>
          </a:p>
          <a:p>
            <a:pPr marL="0" indent="0">
              <a:buNone/>
            </a:pPr>
            <a:r>
              <a:rPr lang="en-US" dirty="0"/>
              <a:t>It depends on what you would like to discuss. As a UNT employee, I am required to report sexual misconduct, relationship violence, stalking, and crimes. I cannot keep those things confidential, but there are confidential resources available on campus, and in the local community which I can refer you </a:t>
            </a:r>
            <a:r>
              <a:rPr lang="en-US" dirty="0" smtClean="0"/>
              <a:t>to—if </a:t>
            </a:r>
            <a:r>
              <a:rPr lang="en-US" dirty="0"/>
              <a:t>you would like.</a:t>
            </a:r>
          </a:p>
        </p:txBody>
      </p:sp>
      <p:pic>
        <p:nvPicPr>
          <p:cNvPr id="4" name="Picture 3" descr="Two businesspeople talking while sitting at table i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625" y="4485164"/>
            <a:ext cx="2381250" cy="1339454"/>
          </a:xfrm>
          <a:prstGeom prst="rect">
            <a:avLst/>
          </a:prstGeom>
        </p:spPr>
      </p:pic>
    </p:spTree>
    <p:extLst>
      <p:ext uri="{BB962C8B-B14F-4D97-AF65-F5344CB8AC3E}">
        <p14:creationId xmlns:p14="http://schemas.microsoft.com/office/powerpoint/2010/main" val="1673839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3900" y="274638"/>
            <a:ext cx="9486900" cy="1096962"/>
          </a:xfrm>
        </p:spPr>
        <p:txBody>
          <a:bodyPr>
            <a:normAutofit/>
          </a:bodyPr>
          <a:lstStyle/>
          <a:p>
            <a:pPr algn="l"/>
            <a:r>
              <a:rPr lang="en-US" sz="3600" b="1" dirty="0">
                <a:latin typeface="+mn-lt"/>
              </a:rPr>
              <a:t>What happens to the person who is </a:t>
            </a:r>
            <a:r>
              <a:rPr lang="en-US" sz="3600" b="1" dirty="0" smtClean="0">
                <a:latin typeface="+mn-lt"/>
              </a:rPr>
              <a:t/>
            </a:r>
            <a:br>
              <a:rPr lang="en-US" sz="3600" b="1" dirty="0" smtClean="0">
                <a:latin typeface="+mn-lt"/>
              </a:rPr>
            </a:br>
            <a:r>
              <a:rPr lang="en-US" sz="3600" b="1" dirty="0" smtClean="0">
                <a:latin typeface="+mn-lt"/>
              </a:rPr>
              <a:t>accused </a:t>
            </a:r>
            <a:r>
              <a:rPr lang="en-US" sz="3600" b="1" dirty="0">
                <a:latin typeface="+mn-lt"/>
              </a:rPr>
              <a:t>of discrimination or harassment?</a:t>
            </a:r>
          </a:p>
        </p:txBody>
      </p:sp>
      <p:sp>
        <p:nvSpPr>
          <p:cNvPr id="3" name="Content Placeholder 2"/>
          <p:cNvSpPr>
            <a:spLocks noGrp="1"/>
          </p:cNvSpPr>
          <p:nvPr>
            <p:ph idx="1"/>
            <p:custDataLst>
              <p:tags r:id="rId3"/>
            </p:custDataLst>
          </p:nvPr>
        </p:nvSpPr>
        <p:spPr>
          <a:xfrm>
            <a:off x="895350" y="1562100"/>
            <a:ext cx="9144000" cy="4572000"/>
          </a:xfrm>
        </p:spPr>
        <p:txBody>
          <a:bodyPr>
            <a:normAutofit/>
          </a:bodyPr>
          <a:lstStyle/>
          <a:p>
            <a:pPr>
              <a:buClr>
                <a:srgbClr val="059033"/>
              </a:buClr>
            </a:pPr>
            <a:r>
              <a:rPr lang="en-US" sz="2400" dirty="0"/>
              <a:t>An employee accused of discrimination or harassment is called a “respondent”, and will be treated with professionalism and respect, as would any employee.</a:t>
            </a:r>
          </a:p>
          <a:p>
            <a:pPr>
              <a:buClr>
                <a:srgbClr val="059033"/>
              </a:buClr>
            </a:pPr>
            <a:endParaRPr lang="en-US" sz="2400" dirty="0"/>
          </a:p>
          <a:p>
            <a:pPr>
              <a:buClr>
                <a:srgbClr val="059033"/>
              </a:buClr>
            </a:pPr>
            <a:r>
              <a:rPr lang="en-US" sz="2400" dirty="0"/>
              <a:t>Just because an employee has been accused, does not mean the employee is guilty.</a:t>
            </a:r>
          </a:p>
          <a:p>
            <a:pPr>
              <a:buClr>
                <a:srgbClr val="059033"/>
              </a:buClr>
            </a:pPr>
            <a:endParaRPr lang="en-US" sz="2400" dirty="0"/>
          </a:p>
          <a:p>
            <a:pPr>
              <a:buClr>
                <a:srgbClr val="059033"/>
              </a:buClr>
            </a:pPr>
            <a:r>
              <a:rPr lang="en-US" sz="2400" dirty="0"/>
              <a:t>During an investigation, the respondent has a chance to defend themselves and present information and witnesses. </a:t>
            </a:r>
          </a:p>
        </p:txBody>
      </p:sp>
      <p:pic>
        <p:nvPicPr>
          <p:cNvPr id="4" name="Picture 3" descr="Documents You Need to Open a Business Bank Accoun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8300" y="4267200"/>
            <a:ext cx="1905000" cy="1274064"/>
          </a:xfrm>
          <a:prstGeom prst="rect">
            <a:avLst/>
          </a:prstGeom>
        </p:spPr>
      </p:pic>
    </p:spTree>
    <p:custDataLst>
      <p:tags r:id="rId1"/>
    </p:custDataLst>
    <p:extLst>
      <p:ext uri="{BB962C8B-B14F-4D97-AF65-F5344CB8AC3E}">
        <p14:creationId xmlns:p14="http://schemas.microsoft.com/office/powerpoint/2010/main" val="364183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Retaliation </a:t>
            </a:r>
          </a:p>
        </p:txBody>
      </p:sp>
      <p:sp>
        <p:nvSpPr>
          <p:cNvPr id="3" name="Content Placeholder 2"/>
          <p:cNvSpPr>
            <a:spLocks noGrp="1"/>
          </p:cNvSpPr>
          <p:nvPr>
            <p:ph idx="1"/>
          </p:nvPr>
        </p:nvSpPr>
        <p:spPr/>
        <p:txBody>
          <a:bodyPr>
            <a:normAutofit/>
          </a:bodyPr>
          <a:lstStyle/>
          <a:p>
            <a:pPr marL="0" indent="0">
              <a:spcAft>
                <a:spcPts val="1800"/>
              </a:spcAft>
              <a:buNone/>
            </a:pPr>
            <a:r>
              <a:rPr lang="en-US" sz="3200" dirty="0"/>
              <a:t>There can be no retaliation against an individual for:</a:t>
            </a:r>
          </a:p>
          <a:p>
            <a:pPr marL="398463" indent="-398463">
              <a:spcAft>
                <a:spcPts val="1800"/>
              </a:spcAft>
              <a:buClr>
                <a:srgbClr val="059033"/>
              </a:buClr>
              <a:buFont typeface="Arial"/>
              <a:buChar char="•"/>
            </a:pPr>
            <a:r>
              <a:rPr lang="en-US" dirty="0"/>
              <a:t>Filing a good faith claim of discrimination </a:t>
            </a:r>
          </a:p>
          <a:p>
            <a:pPr marL="398463" indent="-398463">
              <a:spcAft>
                <a:spcPts val="1800"/>
              </a:spcAft>
              <a:buClr>
                <a:srgbClr val="059033"/>
              </a:buClr>
              <a:buFont typeface="Arial"/>
              <a:buChar char="•"/>
            </a:pPr>
            <a:r>
              <a:rPr lang="en-US" dirty="0"/>
              <a:t>Instituting any proceeding under or related to state or federal anti-discrimination laws </a:t>
            </a:r>
          </a:p>
          <a:p>
            <a:pPr marL="398463" indent="-398463">
              <a:spcAft>
                <a:spcPts val="1800"/>
              </a:spcAft>
              <a:buClr>
                <a:srgbClr val="059033"/>
              </a:buClr>
              <a:buFont typeface="Arial"/>
              <a:buChar char="•"/>
            </a:pPr>
            <a:r>
              <a:rPr lang="en-US" dirty="0"/>
              <a:t>Participating in a discrimination investigation or proceeding </a:t>
            </a:r>
          </a:p>
          <a:p>
            <a:pPr marL="0" indent="0">
              <a:buNone/>
            </a:pPr>
            <a:endParaRPr lang="en-US" dirty="0">
              <a:latin typeface="Century Gothic" panose="020B0502020202020204" pitchFamily="34" charset="0"/>
            </a:endParaRPr>
          </a:p>
        </p:txBody>
      </p:sp>
      <p:pic>
        <p:nvPicPr>
          <p:cNvPr id="4" name="Picture 3" descr="A Morning After | Pacifica In Exi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150" y="4991100"/>
            <a:ext cx="901700" cy="901700"/>
          </a:xfrm>
          <a:prstGeom prst="rect">
            <a:avLst/>
          </a:prstGeom>
        </p:spPr>
      </p:pic>
    </p:spTree>
    <p:extLst>
      <p:ext uri="{BB962C8B-B14F-4D97-AF65-F5344CB8AC3E}">
        <p14:creationId xmlns:p14="http://schemas.microsoft.com/office/powerpoint/2010/main" val="1890131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59033"/>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914400" y="3429000"/>
            <a:ext cx="10508974" cy="2431774"/>
          </a:xfrm>
        </p:spPr>
        <p:txBody>
          <a:bodyPr>
            <a:noAutofit/>
          </a:bodyPr>
          <a:lstStyle/>
          <a:p>
            <a:pPr marL="0" indent="0" algn="ctr">
              <a:buNone/>
            </a:pPr>
            <a:r>
              <a:rPr lang="en-US" b="1" dirty="0">
                <a:solidFill>
                  <a:schemeClr val="bg1"/>
                </a:solidFill>
              </a:rPr>
              <a:t>Contact Information</a:t>
            </a:r>
          </a:p>
          <a:p>
            <a:pPr marL="0" indent="0" algn="ctr">
              <a:buNone/>
            </a:pPr>
            <a:endParaRPr lang="en-US" b="1" dirty="0">
              <a:solidFill>
                <a:schemeClr val="bg1"/>
              </a:solidFill>
            </a:endParaRPr>
          </a:p>
          <a:p>
            <a:pPr marL="0" indent="0" algn="ctr">
              <a:buNone/>
            </a:pPr>
            <a:r>
              <a:rPr lang="en-US" dirty="0">
                <a:solidFill>
                  <a:schemeClr val="bg1"/>
                </a:solidFill>
              </a:rPr>
              <a:t>oeo@unt.edu</a:t>
            </a:r>
          </a:p>
          <a:p>
            <a:pPr marL="0" indent="0" algn="ctr">
              <a:buNone/>
            </a:pPr>
            <a:r>
              <a:rPr lang="en-US" b="1" dirty="0">
                <a:solidFill>
                  <a:schemeClr val="bg1"/>
                </a:solidFill>
              </a:rPr>
              <a:t>940 565 2759</a:t>
            </a:r>
          </a:p>
          <a:p>
            <a:pPr marL="0" indent="0" algn="ctr">
              <a:buNone/>
            </a:pPr>
            <a:endParaRPr lang="en-US" b="1" dirty="0">
              <a:solidFill>
                <a:schemeClr val="bg1"/>
              </a:solidFill>
              <a:latin typeface="Century Gothic" panose="020B0502020202020204" pitchFamily="34" charset="0"/>
            </a:endParaRPr>
          </a:p>
          <a:p>
            <a:pPr marL="0" indent="0" algn="ctr">
              <a:buNone/>
            </a:pPr>
            <a:r>
              <a:rPr lang="en-US" b="1" dirty="0">
                <a:solidFill>
                  <a:schemeClr val="bg1"/>
                </a:solidFill>
              </a:rPr>
              <a:t>Inquiry forms are available on our website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1333500"/>
            <a:ext cx="7420241" cy="8347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8279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3622"/>
            <a:ext cx="10515600" cy="1325563"/>
          </a:xfrm>
        </p:spPr>
        <p:txBody>
          <a:bodyPr/>
          <a:lstStyle/>
          <a:p>
            <a:r>
              <a:rPr lang="en-US" b="1" dirty="0">
                <a:solidFill>
                  <a:schemeClr val="accent6">
                    <a:lumMod val="75000"/>
                  </a:schemeClr>
                </a:solidFill>
                <a:latin typeface="+mn-lt"/>
              </a:rPr>
              <a:t>Diversity Statement</a:t>
            </a:r>
          </a:p>
        </p:txBody>
      </p:sp>
      <p:sp>
        <p:nvSpPr>
          <p:cNvPr id="5" name="Content Placeholder 4"/>
          <p:cNvSpPr>
            <a:spLocks noGrp="1"/>
          </p:cNvSpPr>
          <p:nvPr>
            <p:ph idx="1"/>
          </p:nvPr>
        </p:nvSpPr>
        <p:spPr>
          <a:xfrm>
            <a:off x="211502" y="1257300"/>
            <a:ext cx="5715000" cy="4683371"/>
          </a:xfrm>
        </p:spPr>
        <p:txBody>
          <a:bodyPr>
            <a:normAutofit fontScale="70000" lnSpcReduction="20000"/>
          </a:bodyPr>
          <a:lstStyle/>
          <a:p>
            <a:pPr marL="0" indent="0">
              <a:buNone/>
            </a:pPr>
            <a:r>
              <a:rPr lang="en-US" dirty="0">
                <a:solidFill>
                  <a:schemeClr val="tx1"/>
                </a:solidFill>
              </a:rPr>
              <a:t>The University of North Texas values diversity and individuality as part of advancing ideals of human worth, dignity and academic excellence. Diverse </a:t>
            </a:r>
            <a:r>
              <a:rPr lang="en-US" dirty="0" smtClean="0">
                <a:solidFill>
                  <a:schemeClr val="tx1"/>
                </a:solidFill>
              </a:rPr>
              <a:t>viewpoints: </a:t>
            </a:r>
          </a:p>
          <a:p>
            <a:pPr>
              <a:buClr>
                <a:srgbClr val="059033"/>
              </a:buClr>
            </a:pPr>
            <a:r>
              <a:rPr lang="en-US" dirty="0" smtClean="0">
                <a:solidFill>
                  <a:schemeClr val="tx1"/>
                </a:solidFill>
              </a:rPr>
              <a:t>enrich </a:t>
            </a:r>
            <a:r>
              <a:rPr lang="en-US" dirty="0">
                <a:solidFill>
                  <a:schemeClr val="tx1"/>
                </a:solidFill>
              </a:rPr>
              <a:t>open discussion, </a:t>
            </a:r>
            <a:endParaRPr lang="en-US" dirty="0" smtClean="0">
              <a:solidFill>
                <a:schemeClr val="tx1"/>
              </a:solidFill>
            </a:endParaRPr>
          </a:p>
          <a:p>
            <a:pPr>
              <a:buClr>
                <a:srgbClr val="059033"/>
              </a:buClr>
            </a:pPr>
            <a:r>
              <a:rPr lang="en-US" dirty="0" smtClean="0">
                <a:solidFill>
                  <a:schemeClr val="tx1"/>
                </a:solidFill>
              </a:rPr>
              <a:t>foster </a:t>
            </a:r>
            <a:r>
              <a:rPr lang="en-US" dirty="0">
                <a:solidFill>
                  <a:schemeClr val="tx1"/>
                </a:solidFill>
              </a:rPr>
              <a:t>the examination of values and exposure of biases, </a:t>
            </a:r>
            <a:endParaRPr lang="en-US" dirty="0" smtClean="0">
              <a:solidFill>
                <a:schemeClr val="tx1"/>
              </a:solidFill>
            </a:endParaRPr>
          </a:p>
          <a:p>
            <a:pPr>
              <a:buClr>
                <a:srgbClr val="059033"/>
              </a:buClr>
            </a:pPr>
            <a:r>
              <a:rPr lang="en-US" dirty="0" smtClean="0">
                <a:solidFill>
                  <a:schemeClr val="tx1"/>
                </a:solidFill>
              </a:rPr>
              <a:t>help </a:t>
            </a:r>
            <a:r>
              <a:rPr lang="en-US" dirty="0">
                <a:solidFill>
                  <a:schemeClr val="tx1"/>
                </a:solidFill>
              </a:rPr>
              <a:t>educate people in rational conflict resolution, </a:t>
            </a:r>
            <a:endParaRPr lang="en-US" dirty="0" smtClean="0">
              <a:solidFill>
                <a:schemeClr val="tx1"/>
              </a:solidFill>
            </a:endParaRPr>
          </a:p>
          <a:p>
            <a:pPr>
              <a:buClr>
                <a:srgbClr val="059033"/>
              </a:buClr>
            </a:pPr>
            <a:r>
              <a:rPr lang="en-US" dirty="0" smtClean="0">
                <a:solidFill>
                  <a:schemeClr val="tx1"/>
                </a:solidFill>
              </a:rPr>
              <a:t>encourage responsive leadership, </a:t>
            </a:r>
            <a:r>
              <a:rPr lang="en-US" dirty="0">
                <a:solidFill>
                  <a:schemeClr val="tx1"/>
                </a:solidFill>
              </a:rPr>
              <a:t>and </a:t>
            </a:r>
            <a:endParaRPr lang="en-US" dirty="0" smtClean="0">
              <a:solidFill>
                <a:schemeClr val="tx1"/>
              </a:solidFill>
            </a:endParaRPr>
          </a:p>
          <a:p>
            <a:pPr>
              <a:buClr>
                <a:srgbClr val="059033"/>
              </a:buClr>
            </a:pPr>
            <a:r>
              <a:rPr lang="en-US" dirty="0" smtClean="0">
                <a:solidFill>
                  <a:schemeClr val="tx1"/>
                </a:solidFill>
              </a:rPr>
              <a:t>prepare </a:t>
            </a:r>
            <a:r>
              <a:rPr lang="en-US" dirty="0">
                <a:solidFill>
                  <a:schemeClr val="tx1"/>
                </a:solidFill>
              </a:rPr>
              <a:t>us for the complexities of a pluralistic society. </a:t>
            </a:r>
          </a:p>
          <a:p>
            <a:pPr marL="0" indent="0">
              <a:buNone/>
            </a:pPr>
            <a:r>
              <a:rPr lang="en-US" dirty="0">
                <a:solidFill>
                  <a:schemeClr val="tx1"/>
                </a:solidFill>
              </a:rPr>
              <a:t>As such, the University of North Texas is committed to maintaining an open, welcoming atmosphere that attracts qualified students, staff, and faculty from all groups to support their success.</a:t>
            </a:r>
          </a:p>
        </p:txBody>
      </p:sp>
      <p:sp>
        <p:nvSpPr>
          <p:cNvPr id="7" name="TextBox 6"/>
          <p:cNvSpPr txBox="1"/>
          <p:nvPr/>
        </p:nvSpPr>
        <p:spPr>
          <a:xfrm>
            <a:off x="8001000" y="6213229"/>
            <a:ext cx="2639458" cy="369332"/>
          </a:xfrm>
          <a:prstGeom prst="rect">
            <a:avLst/>
          </a:prstGeom>
          <a:noFill/>
        </p:spPr>
        <p:txBody>
          <a:bodyPr wrap="square" rtlCol="0">
            <a:spAutoFit/>
          </a:bodyPr>
          <a:lstStyle/>
          <a:p>
            <a:r>
              <a:rPr lang="en-US" dirty="0"/>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779" y="1714501"/>
            <a:ext cx="5782664" cy="3543300"/>
          </a:xfrm>
          <a:prstGeom prst="rect">
            <a:avLst/>
          </a:prstGeom>
        </p:spPr>
      </p:pic>
    </p:spTree>
    <p:extLst>
      <p:ext uri="{BB962C8B-B14F-4D97-AF65-F5344CB8AC3E}">
        <p14:creationId xmlns:p14="http://schemas.microsoft.com/office/powerpoint/2010/main" val="3857441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7875-8A6F-4C46-AE4C-0E42D7CA8D33}"/>
              </a:ext>
            </a:extLst>
          </p:cNvPr>
          <p:cNvSpPr>
            <a:spLocks noGrp="1"/>
          </p:cNvSpPr>
          <p:nvPr>
            <p:ph type="title"/>
          </p:nvPr>
        </p:nvSpPr>
        <p:spPr/>
        <p:txBody>
          <a:bodyPr/>
          <a:lstStyle/>
          <a:p>
            <a:r>
              <a:rPr lang="en-US" b="1" dirty="0">
                <a:latin typeface="+mn-lt"/>
              </a:rPr>
              <a:t>UNT’s Core Values</a:t>
            </a:r>
          </a:p>
        </p:txBody>
      </p:sp>
      <p:sp>
        <p:nvSpPr>
          <p:cNvPr id="3" name="Content Placeholder 2">
            <a:extLst>
              <a:ext uri="{FF2B5EF4-FFF2-40B4-BE49-F238E27FC236}">
                <a16:creationId xmlns:a16="http://schemas.microsoft.com/office/drawing/2014/main" id="{12F3F101-8ED9-447B-9463-11FFBA69ECA7}"/>
              </a:ext>
            </a:extLst>
          </p:cNvPr>
          <p:cNvSpPr>
            <a:spLocks noGrp="1"/>
          </p:cNvSpPr>
          <p:nvPr>
            <p:ph idx="1"/>
          </p:nvPr>
        </p:nvSpPr>
        <p:spPr/>
        <p:txBody>
          <a:bodyPr>
            <a:normAutofit fontScale="62500" lnSpcReduction="20000"/>
          </a:bodyPr>
          <a:lstStyle/>
          <a:p>
            <a:pPr>
              <a:buClr>
                <a:srgbClr val="059033"/>
              </a:buClr>
            </a:pPr>
            <a:r>
              <a:rPr lang="en-US" b="1" i="1" dirty="0">
                <a:solidFill>
                  <a:srgbClr val="00B050"/>
                </a:solidFill>
              </a:rPr>
              <a:t>Access</a:t>
            </a:r>
            <a:r>
              <a:rPr lang="en-US" dirty="0"/>
              <a:t>: UNT will keep access and opportunity a central focus in fulfilling our mission as a public university.</a:t>
            </a:r>
          </a:p>
          <a:p>
            <a:pPr>
              <a:buClr>
                <a:srgbClr val="059033"/>
              </a:buClr>
            </a:pPr>
            <a:r>
              <a:rPr lang="en-US" i="1" dirty="0"/>
              <a:t>Accountability</a:t>
            </a:r>
            <a:r>
              <a:rPr lang="en-US" dirty="0"/>
              <a:t>: UNT employees will be good stewards of the public's </a:t>
            </a:r>
            <a:r>
              <a:rPr lang="en-US" b="1" dirty="0">
                <a:solidFill>
                  <a:srgbClr val="00B050"/>
                </a:solidFill>
              </a:rPr>
              <a:t>trust</a:t>
            </a:r>
            <a:r>
              <a:rPr lang="en-US" dirty="0"/>
              <a:t> and funding.</a:t>
            </a:r>
          </a:p>
          <a:p>
            <a:pPr>
              <a:buClr>
                <a:srgbClr val="059033"/>
              </a:buClr>
            </a:pPr>
            <a:r>
              <a:rPr lang="en-US" i="1" dirty="0"/>
              <a:t>Collaboration</a:t>
            </a:r>
            <a:r>
              <a:rPr lang="en-US" dirty="0"/>
              <a:t>: UNT students, faculty and staff will be driven by collaboration, working in </a:t>
            </a:r>
            <a:r>
              <a:rPr lang="en-US" b="1" dirty="0">
                <a:solidFill>
                  <a:srgbClr val="00B050"/>
                </a:solidFill>
              </a:rPr>
              <a:t>partnership</a:t>
            </a:r>
            <a:r>
              <a:rPr lang="en-US" dirty="0"/>
              <a:t> with each other and our communities to create, leverage and disseminate knowledge.</a:t>
            </a:r>
          </a:p>
          <a:p>
            <a:pPr>
              <a:buClr>
                <a:srgbClr val="059033"/>
              </a:buClr>
            </a:pPr>
            <a:r>
              <a:rPr lang="en-US" b="1" i="1" dirty="0">
                <a:solidFill>
                  <a:srgbClr val="00B050"/>
                </a:solidFill>
              </a:rPr>
              <a:t>Diversity</a:t>
            </a:r>
            <a:r>
              <a:rPr lang="en-US" dirty="0"/>
              <a:t>: UNT will promote a culture of diversity, respect and dignity that values individuals and people's differences.</a:t>
            </a:r>
          </a:p>
          <a:p>
            <a:pPr>
              <a:buClr>
                <a:srgbClr val="059033"/>
              </a:buClr>
            </a:pPr>
            <a:r>
              <a:rPr lang="en-US" i="1" dirty="0"/>
              <a:t>Engagement</a:t>
            </a:r>
            <a:r>
              <a:rPr lang="en-US" dirty="0"/>
              <a:t>: UNT will engage our </a:t>
            </a:r>
            <a:r>
              <a:rPr lang="en-US" b="1" dirty="0">
                <a:solidFill>
                  <a:srgbClr val="00B050"/>
                </a:solidFill>
              </a:rPr>
              <a:t>communities</a:t>
            </a:r>
            <a:r>
              <a:rPr lang="en-US" dirty="0"/>
              <a:t> through mutually beneficial partnerships and by supporting their economic and cultural well-being.</a:t>
            </a:r>
          </a:p>
          <a:p>
            <a:pPr>
              <a:buClr>
                <a:srgbClr val="059033"/>
              </a:buClr>
            </a:pPr>
            <a:r>
              <a:rPr lang="en-US" i="1" dirty="0"/>
              <a:t>Excellence</a:t>
            </a:r>
            <a:r>
              <a:rPr lang="en-US" dirty="0"/>
              <a:t>: UNT will be a national </a:t>
            </a:r>
            <a:r>
              <a:rPr lang="en-US" b="1" dirty="0">
                <a:solidFill>
                  <a:srgbClr val="00B050"/>
                </a:solidFill>
              </a:rPr>
              <a:t>leader</a:t>
            </a:r>
            <a:r>
              <a:rPr lang="en-US" dirty="0"/>
              <a:t> in public higher education.</a:t>
            </a:r>
          </a:p>
          <a:p>
            <a:pPr>
              <a:buClr>
                <a:srgbClr val="059033"/>
              </a:buClr>
            </a:pPr>
            <a:r>
              <a:rPr lang="en-US" i="1" dirty="0"/>
              <a:t>Sustainability</a:t>
            </a:r>
            <a:r>
              <a:rPr lang="en-US" dirty="0"/>
              <a:t>: UNT will be a leader in environmental sustainability, pledging to follow and promote green standards in our operations and practices.  </a:t>
            </a:r>
          </a:p>
          <a:p>
            <a:pPr>
              <a:buClr>
                <a:srgbClr val="059033"/>
              </a:buClr>
            </a:pPr>
            <a:r>
              <a:rPr lang="en-US" i="1" dirty="0"/>
              <a:t>Service</a:t>
            </a:r>
            <a:r>
              <a:rPr lang="en-US" dirty="0"/>
              <a:t>: UNT will promote the economic and </a:t>
            </a:r>
            <a:r>
              <a:rPr lang="en-US" b="1" dirty="0">
                <a:solidFill>
                  <a:srgbClr val="00B050"/>
                </a:solidFill>
              </a:rPr>
              <a:t>cultural development</a:t>
            </a:r>
            <a:r>
              <a:rPr lang="en-US" dirty="0"/>
              <a:t> of the North Texas region, the state of Texas and the nation by providing a highly educated, highly skilled workforce of critical thinkers and fostering a wellspring of knowledge, ideas and solutions.</a:t>
            </a:r>
          </a:p>
          <a:p>
            <a:endParaRPr lang="en-US" dirty="0"/>
          </a:p>
        </p:txBody>
      </p:sp>
      <p:pic>
        <p:nvPicPr>
          <p:cNvPr id="4" name="Picture 3" descr="The impact of values on CS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537068"/>
            <a:ext cx="990600" cy="981676"/>
          </a:xfrm>
          <a:prstGeom prst="rect">
            <a:avLst/>
          </a:prstGeom>
        </p:spPr>
      </p:pic>
    </p:spTree>
    <p:extLst>
      <p:ext uri="{BB962C8B-B14F-4D97-AF65-F5344CB8AC3E}">
        <p14:creationId xmlns:p14="http://schemas.microsoft.com/office/powerpoint/2010/main" val="2749644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A05B-385D-49E2-8F80-8240FADFD9E3}"/>
              </a:ext>
            </a:extLst>
          </p:cNvPr>
          <p:cNvSpPr>
            <a:spLocks noGrp="1"/>
          </p:cNvSpPr>
          <p:nvPr>
            <p:ph type="title"/>
          </p:nvPr>
        </p:nvSpPr>
        <p:spPr/>
        <p:txBody>
          <a:bodyPr/>
          <a:lstStyle/>
          <a:p>
            <a:r>
              <a:rPr lang="en-US" b="1" dirty="0">
                <a:latin typeface="+mn-lt"/>
              </a:rPr>
              <a:t>Emerging HSI/MSI Institution</a:t>
            </a:r>
          </a:p>
        </p:txBody>
      </p:sp>
      <p:sp>
        <p:nvSpPr>
          <p:cNvPr id="3" name="Content Placeholder 2">
            <a:extLst>
              <a:ext uri="{FF2B5EF4-FFF2-40B4-BE49-F238E27FC236}">
                <a16:creationId xmlns:a16="http://schemas.microsoft.com/office/drawing/2014/main" id="{696C6C1A-6331-4D01-B0FC-5625277ED5C2}"/>
              </a:ext>
            </a:extLst>
          </p:cNvPr>
          <p:cNvSpPr>
            <a:spLocks noGrp="1"/>
          </p:cNvSpPr>
          <p:nvPr>
            <p:ph idx="1"/>
          </p:nvPr>
        </p:nvSpPr>
        <p:spPr/>
        <p:txBody>
          <a:bodyPr/>
          <a:lstStyle/>
          <a:p>
            <a:pPr marL="0" indent="0">
              <a:buNone/>
            </a:pPr>
            <a:r>
              <a:rPr lang="en-US" dirty="0"/>
              <a:t>As we continue to grow, inclusion has become an increasingly integral focal point for the University of North Texas due both to its changing demographics as an emerging </a:t>
            </a:r>
            <a:r>
              <a:rPr lang="en-US" b="1" dirty="0">
                <a:solidFill>
                  <a:srgbClr val="00B050"/>
                </a:solidFill>
              </a:rPr>
              <a:t>Minority Serving Institution </a:t>
            </a:r>
            <a:r>
              <a:rPr lang="en-US" dirty="0"/>
              <a:t>(MSI) with nearly 50% students of color and our emerging status as </a:t>
            </a:r>
            <a:r>
              <a:rPr lang="en-US" b="1" dirty="0">
                <a:solidFill>
                  <a:srgbClr val="00B050"/>
                </a:solidFill>
              </a:rPr>
              <a:t>a Hispanic Serving Institution</a:t>
            </a:r>
            <a:r>
              <a:rPr lang="en-US" dirty="0"/>
              <a:t> (HSI), currently with approximately 22% Latinx students.</a:t>
            </a:r>
          </a:p>
        </p:txBody>
      </p:sp>
      <p:pic>
        <p:nvPicPr>
          <p:cNvPr id="4" name="Picture 3" descr="Inclusivity | Technology Enhanced Learn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4648200"/>
            <a:ext cx="2438400" cy="1148862"/>
          </a:xfrm>
          <a:prstGeom prst="rect">
            <a:avLst/>
          </a:prstGeom>
        </p:spPr>
      </p:pic>
    </p:spTree>
    <p:extLst>
      <p:ext uri="{BB962C8B-B14F-4D97-AF65-F5344CB8AC3E}">
        <p14:creationId xmlns:p14="http://schemas.microsoft.com/office/powerpoint/2010/main" val="2436853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F0E2-254B-4992-BCC4-9C94491FF9A1}"/>
              </a:ext>
            </a:extLst>
          </p:cNvPr>
          <p:cNvSpPr>
            <a:spLocks noGrp="1"/>
          </p:cNvSpPr>
          <p:nvPr>
            <p:ph type="title"/>
          </p:nvPr>
        </p:nvSpPr>
        <p:spPr/>
        <p:txBody>
          <a:bodyPr/>
          <a:lstStyle/>
          <a:p>
            <a:r>
              <a:rPr lang="en-US" b="1" dirty="0">
                <a:latin typeface="+mn-lt"/>
              </a:rPr>
              <a:t>Office of Diversity &amp; Inclusion</a:t>
            </a:r>
          </a:p>
        </p:txBody>
      </p:sp>
      <p:sp>
        <p:nvSpPr>
          <p:cNvPr id="3" name="Content Placeholder 2">
            <a:extLst>
              <a:ext uri="{FF2B5EF4-FFF2-40B4-BE49-F238E27FC236}">
                <a16:creationId xmlns:a16="http://schemas.microsoft.com/office/drawing/2014/main" id="{C202D283-A3AE-4C24-966E-311774602EA0}"/>
              </a:ext>
            </a:extLst>
          </p:cNvPr>
          <p:cNvSpPr>
            <a:spLocks noGrp="1"/>
          </p:cNvSpPr>
          <p:nvPr>
            <p:ph idx="1"/>
          </p:nvPr>
        </p:nvSpPr>
        <p:spPr/>
        <p:txBody>
          <a:bodyPr>
            <a:normAutofit fontScale="92500" lnSpcReduction="10000"/>
          </a:bodyPr>
          <a:lstStyle/>
          <a:p>
            <a:pPr>
              <a:buClr>
                <a:srgbClr val="059033"/>
              </a:buClr>
              <a:defRPr/>
            </a:pPr>
            <a:r>
              <a:rPr lang="en-US" sz="2600" dirty="0">
                <a:cs typeface="Arial" panose="020B0604020202020204" pitchFamily="34" charset="0"/>
              </a:rPr>
              <a:t>The Office of Diversity and Inclusion includes the Multicultural Center and Pride Alliance, provides diversity and inclusion training to the UNT community, and creates strategic partnerships through community engagement. </a:t>
            </a:r>
            <a:r>
              <a:rPr lang="en-US" sz="2600" dirty="0" smtClean="0">
                <a:cs typeface="Arial" panose="020B0604020202020204" pitchFamily="34" charset="0"/>
              </a:rPr>
              <a:t>Its </a:t>
            </a:r>
            <a:r>
              <a:rPr lang="en-US" sz="2600" dirty="0">
                <a:cs typeface="Arial" panose="020B0604020202020204" pitchFamily="34" charset="0"/>
              </a:rPr>
              <a:t>programs are focused upon three areas:</a:t>
            </a:r>
          </a:p>
          <a:p>
            <a:pPr>
              <a:buClr>
                <a:srgbClr val="059033"/>
              </a:buClr>
              <a:defRPr/>
            </a:pPr>
            <a:endParaRPr lang="en-US" sz="2600" dirty="0">
              <a:cs typeface="Arial" panose="020B0604020202020204" pitchFamily="34" charset="0"/>
            </a:endParaRPr>
          </a:p>
          <a:p>
            <a:pPr marL="342900" indent="-342900">
              <a:buClr>
                <a:srgbClr val="059033"/>
              </a:buClr>
            </a:pPr>
            <a:r>
              <a:rPr lang="en-US" sz="2600" b="1" dirty="0"/>
              <a:t>Campus Education:</a:t>
            </a:r>
            <a:r>
              <a:rPr lang="en-US" sz="2600" dirty="0"/>
              <a:t> Identity-based programs that highlight or expand the awareness of UNT populations via information, mentoring, and training</a:t>
            </a:r>
          </a:p>
          <a:p>
            <a:pPr marL="342900" indent="-342900">
              <a:buClr>
                <a:srgbClr val="059033"/>
              </a:buClr>
            </a:pPr>
            <a:r>
              <a:rPr lang="en-US" sz="2600" b="1" dirty="0"/>
              <a:t>Engagement:</a:t>
            </a:r>
            <a:r>
              <a:rPr lang="en-US" sz="2600" dirty="0"/>
              <a:t> Efforts that foster an environment affirming and celebrating all identities and provide opportunities for personal growth through partnership with campus and community organizations</a:t>
            </a:r>
          </a:p>
          <a:p>
            <a:pPr marL="342900" indent="-342900">
              <a:buClr>
                <a:srgbClr val="059033"/>
              </a:buClr>
            </a:pPr>
            <a:r>
              <a:rPr lang="en-US" sz="2600" b="1" dirty="0"/>
              <a:t>Student Success:</a:t>
            </a:r>
            <a:r>
              <a:rPr lang="en-US" sz="2600" dirty="0"/>
              <a:t> Resources and services focusing on students' academic, professional, and identity-based development</a:t>
            </a:r>
          </a:p>
          <a:p>
            <a:endParaRPr lang="en-US" dirty="0"/>
          </a:p>
        </p:txBody>
      </p:sp>
      <p:pic>
        <p:nvPicPr>
          <p:cNvPr id="6" name="Picture 5" descr="Inclusivity - Joy! Digita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9400" y="2895600"/>
            <a:ext cx="1325354" cy="946150"/>
          </a:xfrm>
          <a:prstGeom prst="rect">
            <a:avLst/>
          </a:prstGeom>
        </p:spPr>
      </p:pic>
    </p:spTree>
    <p:extLst>
      <p:ext uri="{BB962C8B-B14F-4D97-AF65-F5344CB8AC3E}">
        <p14:creationId xmlns:p14="http://schemas.microsoft.com/office/powerpoint/2010/main" val="3668933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81000"/>
            <a:ext cx="10515600" cy="1325563"/>
          </a:xfrm>
        </p:spPr>
        <p:txBody>
          <a:bodyPr>
            <a:normAutofit/>
          </a:bodyPr>
          <a:lstStyle/>
          <a:p>
            <a:r>
              <a:rPr lang="en-US" sz="4000" b="1" dirty="0">
                <a:latin typeface="+mn-lt"/>
              </a:rPr>
              <a:t>Creating and </a:t>
            </a:r>
            <a:r>
              <a:rPr lang="en-US" sz="4000" b="1" dirty="0" smtClean="0">
                <a:latin typeface="+mn-lt"/>
              </a:rPr>
              <a:t>Maintaining </a:t>
            </a:r>
            <a:br>
              <a:rPr lang="en-US" sz="4000" b="1" dirty="0" smtClean="0">
                <a:latin typeface="+mn-lt"/>
              </a:rPr>
            </a:br>
            <a:r>
              <a:rPr lang="en-US" sz="4000" b="1" dirty="0" smtClean="0">
                <a:latin typeface="+mn-lt"/>
              </a:rPr>
              <a:t>an </a:t>
            </a:r>
            <a:r>
              <a:rPr lang="en-US" sz="4000" b="1" dirty="0">
                <a:latin typeface="+mn-lt"/>
              </a:rPr>
              <a:t>I</a:t>
            </a:r>
            <a:r>
              <a:rPr lang="en-US" sz="4000" b="1" dirty="0" smtClean="0">
                <a:latin typeface="+mn-lt"/>
              </a:rPr>
              <a:t>nclusive </a:t>
            </a:r>
            <a:r>
              <a:rPr lang="en-US" sz="4000" b="1" dirty="0">
                <a:latin typeface="+mn-lt"/>
              </a:rPr>
              <a:t>C</a:t>
            </a:r>
            <a:r>
              <a:rPr lang="en-US" sz="4000" b="1" dirty="0" smtClean="0">
                <a:latin typeface="+mn-lt"/>
              </a:rPr>
              <a:t>lassroom</a:t>
            </a:r>
            <a:endParaRPr lang="en-US" sz="4000" b="1" dirty="0">
              <a:latin typeface="+mn-lt"/>
            </a:endParaRPr>
          </a:p>
        </p:txBody>
      </p:sp>
      <p:sp>
        <p:nvSpPr>
          <p:cNvPr id="3" name="Content Placeholder 2"/>
          <p:cNvSpPr>
            <a:spLocks noGrp="1"/>
          </p:cNvSpPr>
          <p:nvPr>
            <p:ph idx="1"/>
          </p:nvPr>
        </p:nvSpPr>
        <p:spPr>
          <a:xfrm>
            <a:off x="800100" y="1943100"/>
            <a:ext cx="10515600" cy="4046538"/>
          </a:xfrm>
        </p:spPr>
        <p:txBody>
          <a:bodyPr/>
          <a:lstStyle/>
          <a:p>
            <a:pPr>
              <a:buClr>
                <a:srgbClr val="059033"/>
              </a:buClr>
            </a:pPr>
            <a:r>
              <a:rPr lang="en-US" dirty="0"/>
              <a:t>All employees are responsible for maintaining an environment that is free of discrimination and harassment but this is only the beginning</a:t>
            </a:r>
          </a:p>
          <a:p>
            <a:pPr>
              <a:buClr>
                <a:srgbClr val="059033"/>
              </a:buClr>
            </a:pPr>
            <a:r>
              <a:rPr lang="en-US" dirty="0"/>
              <a:t>Create a vibrant learning environment that encourages all students to use their critical thinking skills</a:t>
            </a:r>
          </a:p>
          <a:p>
            <a:pPr>
              <a:buClr>
                <a:srgbClr val="059033"/>
              </a:buClr>
            </a:pPr>
            <a:r>
              <a:rPr lang="en-US" dirty="0"/>
              <a:t>Design your instruction with diverse backgrounds and abilities in mind</a:t>
            </a:r>
          </a:p>
          <a:p>
            <a:pPr>
              <a:buClr>
                <a:srgbClr val="059033"/>
              </a:buClr>
            </a:pPr>
            <a:r>
              <a:rPr lang="en-US" dirty="0"/>
              <a:t>Turn potential hot topics into learning experiences AND interrupt and correct discriminatory behaviors/remarks when they occur in class</a:t>
            </a:r>
          </a:p>
        </p:txBody>
      </p:sp>
      <p:pic>
        <p:nvPicPr>
          <p:cNvPr id="5" name="Picture 4" descr="4 Ways Your College Classes Will Be Different From Your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850" y="5105400"/>
            <a:ext cx="1562100" cy="781050"/>
          </a:xfrm>
          <a:prstGeom prst="rect">
            <a:avLst/>
          </a:prstGeom>
        </p:spPr>
      </p:pic>
    </p:spTree>
    <p:extLst>
      <p:ext uri="{BB962C8B-B14F-4D97-AF65-F5344CB8AC3E}">
        <p14:creationId xmlns:p14="http://schemas.microsoft.com/office/powerpoint/2010/main" val="3413292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14F8-40F3-41B2-8951-0FBCE36B5D33}"/>
              </a:ext>
            </a:extLst>
          </p:cNvPr>
          <p:cNvSpPr>
            <a:spLocks noGrp="1"/>
          </p:cNvSpPr>
          <p:nvPr>
            <p:ph type="title"/>
          </p:nvPr>
        </p:nvSpPr>
        <p:spPr/>
        <p:txBody>
          <a:bodyPr>
            <a:normAutofit/>
          </a:bodyPr>
          <a:lstStyle/>
          <a:p>
            <a:r>
              <a:rPr lang="en-US" sz="3600" b="1" dirty="0">
                <a:latin typeface="+mn-lt"/>
              </a:rPr>
              <a:t>Office of Diversity &amp; Inclusion </a:t>
            </a:r>
            <a:r>
              <a:rPr lang="en-US" sz="3600" b="1" dirty="0" smtClean="0">
                <a:latin typeface="+mn-lt"/>
              </a:rPr>
              <a:t/>
            </a:r>
            <a:br>
              <a:rPr lang="en-US" sz="3600" b="1" dirty="0" smtClean="0">
                <a:latin typeface="+mn-lt"/>
              </a:rPr>
            </a:br>
            <a:r>
              <a:rPr lang="en-US" sz="3600" b="1" dirty="0" smtClean="0">
                <a:latin typeface="+mn-lt"/>
              </a:rPr>
              <a:t>Learning </a:t>
            </a:r>
            <a:r>
              <a:rPr lang="en-US" sz="3600" b="1" dirty="0">
                <a:latin typeface="+mn-lt"/>
              </a:rPr>
              <a:t>Opportunities</a:t>
            </a:r>
          </a:p>
        </p:txBody>
      </p:sp>
      <p:sp>
        <p:nvSpPr>
          <p:cNvPr id="3" name="Content Placeholder 2">
            <a:extLst>
              <a:ext uri="{FF2B5EF4-FFF2-40B4-BE49-F238E27FC236}">
                <a16:creationId xmlns:a16="http://schemas.microsoft.com/office/drawing/2014/main" id="{1BC34DDB-62A7-457B-81EB-D90CB75D84D1}"/>
              </a:ext>
            </a:extLst>
          </p:cNvPr>
          <p:cNvSpPr>
            <a:spLocks noGrp="1"/>
          </p:cNvSpPr>
          <p:nvPr>
            <p:ph idx="1"/>
          </p:nvPr>
        </p:nvSpPr>
        <p:spPr/>
        <p:txBody>
          <a:bodyPr>
            <a:normAutofit fontScale="85000" lnSpcReduction="20000"/>
          </a:bodyPr>
          <a:lstStyle/>
          <a:p>
            <a:pPr>
              <a:spcAft>
                <a:spcPts val="600"/>
              </a:spcAft>
              <a:buClr>
                <a:srgbClr val="059033"/>
              </a:buClr>
              <a:defRPr/>
            </a:pPr>
            <a:r>
              <a:rPr lang="en-US" dirty="0">
                <a:cs typeface="Arial" panose="020B0604020202020204" pitchFamily="34" charset="0"/>
              </a:rPr>
              <a:t>The Office of Diversity and Inclusion provides training and development to students, employees, and the community upon request around topics such as:</a:t>
            </a:r>
          </a:p>
          <a:p>
            <a:pPr marL="342900" indent="-342900">
              <a:buClr>
                <a:srgbClr val="059033"/>
              </a:buClr>
              <a:defRPr/>
            </a:pPr>
            <a:r>
              <a:rPr lang="en-US" b="1" dirty="0">
                <a:cs typeface="Arial" panose="020B0604020202020204" pitchFamily="34" charset="0"/>
              </a:rPr>
              <a:t>Cultural humility </a:t>
            </a:r>
          </a:p>
          <a:p>
            <a:pPr marL="342900" indent="-342900">
              <a:buClr>
                <a:srgbClr val="059033"/>
              </a:buClr>
              <a:defRPr/>
            </a:pPr>
            <a:r>
              <a:rPr lang="en-US" b="1" dirty="0">
                <a:cs typeface="Arial" panose="020B0604020202020204" pitchFamily="34" charset="0"/>
              </a:rPr>
              <a:t>Bias awareness and perceptions </a:t>
            </a:r>
          </a:p>
          <a:p>
            <a:pPr marL="342900" indent="-342900">
              <a:buClr>
                <a:srgbClr val="059033"/>
              </a:buClr>
              <a:defRPr/>
            </a:pPr>
            <a:r>
              <a:rPr lang="en-US" b="1" dirty="0">
                <a:cs typeface="Arial" panose="020B0604020202020204" pitchFamily="34" charset="0"/>
              </a:rPr>
              <a:t>Microaggressions and inclusive language </a:t>
            </a:r>
          </a:p>
          <a:p>
            <a:pPr marL="342900" indent="-342900">
              <a:buClr>
                <a:srgbClr val="059033"/>
              </a:buClr>
              <a:defRPr/>
            </a:pPr>
            <a:r>
              <a:rPr lang="en-US" b="1" dirty="0">
                <a:cs typeface="Arial" panose="020B0604020202020204" pitchFamily="34" charset="0"/>
              </a:rPr>
              <a:t>Ally training</a:t>
            </a:r>
          </a:p>
          <a:p>
            <a:pPr marL="342900" indent="-342900">
              <a:spcAft>
                <a:spcPts val="600"/>
              </a:spcAft>
              <a:buClr>
                <a:srgbClr val="059033"/>
              </a:buClr>
              <a:defRPr/>
            </a:pPr>
            <a:r>
              <a:rPr lang="en-US" b="1" dirty="0">
                <a:cs typeface="Arial" panose="020B0604020202020204" pitchFamily="34" charset="0"/>
              </a:rPr>
              <a:t>Cultural appropriation</a:t>
            </a:r>
          </a:p>
          <a:p>
            <a:pPr>
              <a:buClr>
                <a:srgbClr val="059033"/>
              </a:buClr>
              <a:defRPr/>
            </a:pPr>
            <a:r>
              <a:rPr lang="en-US" dirty="0">
                <a:cs typeface="Arial" panose="020B0604020202020204" pitchFamily="34" charset="0"/>
              </a:rPr>
              <a:t>To request a diversity and inclusion training, view list of available trainings and complete training request form. </a:t>
            </a:r>
          </a:p>
          <a:p>
            <a:pPr>
              <a:defRPr/>
            </a:pPr>
            <a:endParaRPr lang="en-US" dirty="0">
              <a:cs typeface="Arial" panose="020B0604020202020204" pitchFamily="34" charset="0"/>
            </a:endParaRPr>
          </a:p>
          <a:p>
            <a:pPr algn="ctr">
              <a:defRPr/>
            </a:pPr>
            <a:r>
              <a:rPr lang="en-US" dirty="0">
                <a:cs typeface="Arial" panose="020B0604020202020204" pitchFamily="34" charset="0"/>
                <a:hlinkClick r:id="rId2"/>
              </a:rPr>
              <a:t>http://edo.unt.edu/list-available-trainings</a:t>
            </a:r>
            <a:r>
              <a:rPr lang="en-US" dirty="0">
                <a:cs typeface="Arial" panose="020B0604020202020204" pitchFamily="34" charset="0"/>
              </a:rPr>
              <a:t> </a:t>
            </a:r>
          </a:p>
          <a:p>
            <a:endParaRPr lang="en-US" dirty="0"/>
          </a:p>
        </p:txBody>
      </p:sp>
      <p:pic>
        <p:nvPicPr>
          <p:cNvPr id="6" name="Picture 5" descr="Cession d'entreprise: l'obligation d'informer les salarié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0" y="2705100"/>
            <a:ext cx="2247900" cy="1300438"/>
          </a:xfrm>
          <a:prstGeom prst="rect">
            <a:avLst/>
          </a:prstGeom>
        </p:spPr>
      </p:pic>
    </p:spTree>
    <p:extLst>
      <p:ext uri="{BB962C8B-B14F-4D97-AF65-F5344CB8AC3E}">
        <p14:creationId xmlns:p14="http://schemas.microsoft.com/office/powerpoint/2010/main" val="1871090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les of Justice" title="Picture"/>
          <p:cNvPicPr>
            <a:picLocks noChangeAspect="1"/>
          </p:cNvPicPr>
          <p:nvPr/>
        </p:nvPicPr>
        <p:blipFill>
          <a:blip r:embed="rId3"/>
          <a:stretch>
            <a:fillRect/>
          </a:stretch>
        </p:blipFill>
        <p:spPr>
          <a:xfrm>
            <a:off x="7772400" y="2134630"/>
            <a:ext cx="2603173" cy="1407640"/>
          </a:xfrm>
          <a:prstGeom prst="rect">
            <a:avLst/>
          </a:prstGeom>
        </p:spPr>
      </p:pic>
      <p:sp>
        <p:nvSpPr>
          <p:cNvPr id="2" name="Title 1"/>
          <p:cNvSpPr>
            <a:spLocks noGrp="1"/>
          </p:cNvSpPr>
          <p:nvPr>
            <p:ph type="title"/>
          </p:nvPr>
        </p:nvSpPr>
        <p:spPr/>
        <p:txBody>
          <a:bodyPr>
            <a:normAutofit/>
          </a:bodyPr>
          <a:lstStyle/>
          <a:p>
            <a:r>
              <a:rPr lang="en-US" sz="4000" b="1" dirty="0">
                <a:latin typeface="+mn-lt"/>
              </a:rPr>
              <a:t>Role of the Office of Equal Opportunity</a:t>
            </a:r>
          </a:p>
        </p:txBody>
      </p:sp>
      <p:sp>
        <p:nvSpPr>
          <p:cNvPr id="3" name="Content Placeholder 2"/>
          <p:cNvSpPr>
            <a:spLocks noGrp="1"/>
          </p:cNvSpPr>
          <p:nvPr>
            <p:ph idx="1"/>
          </p:nvPr>
        </p:nvSpPr>
        <p:spPr>
          <a:xfrm>
            <a:off x="685800" y="1447800"/>
            <a:ext cx="11201400" cy="4381500"/>
          </a:xfrm>
        </p:spPr>
        <p:txBody>
          <a:bodyPr>
            <a:normAutofit/>
          </a:bodyPr>
          <a:lstStyle/>
          <a:p>
            <a:pPr lvl="0">
              <a:buClr>
                <a:srgbClr val="059033"/>
              </a:buClr>
            </a:pPr>
            <a:r>
              <a:rPr lang="en-US" sz="3200" dirty="0">
                <a:solidFill>
                  <a:prstClr val="black"/>
                </a:solidFill>
              </a:rPr>
              <a:t>Monitor and enforce UNT Policies</a:t>
            </a:r>
          </a:p>
          <a:p>
            <a:pPr lvl="0">
              <a:buClr>
                <a:srgbClr val="059033"/>
              </a:buClr>
            </a:pPr>
            <a:r>
              <a:rPr lang="en-US" sz="3200" dirty="0">
                <a:solidFill>
                  <a:prstClr val="black"/>
                </a:solidFill>
              </a:rPr>
              <a:t>Investigate complaints of:</a:t>
            </a:r>
          </a:p>
          <a:p>
            <a:pPr lvl="1">
              <a:buClr>
                <a:srgbClr val="059033"/>
              </a:buClr>
              <a:buFont typeface="Calibri" panose="020F0502020204030204" pitchFamily="34" charset="0"/>
              <a:buChar char="–"/>
            </a:pPr>
            <a:r>
              <a:rPr lang="en-US" sz="2800" dirty="0">
                <a:solidFill>
                  <a:prstClr val="black"/>
                </a:solidFill>
              </a:rPr>
              <a:t>Discrimination,</a:t>
            </a:r>
          </a:p>
          <a:p>
            <a:pPr lvl="1">
              <a:buClr>
                <a:srgbClr val="059033"/>
              </a:buClr>
              <a:buFont typeface="Calibri" panose="020F0502020204030204" pitchFamily="34" charset="0"/>
              <a:buChar char="–"/>
            </a:pPr>
            <a:r>
              <a:rPr lang="en-US" sz="2800" dirty="0">
                <a:solidFill>
                  <a:prstClr val="black"/>
                </a:solidFill>
              </a:rPr>
              <a:t>Harassment,</a:t>
            </a:r>
          </a:p>
          <a:p>
            <a:pPr lvl="1">
              <a:buClr>
                <a:srgbClr val="059033"/>
              </a:buClr>
              <a:buFont typeface="Calibri" panose="020F0502020204030204" pitchFamily="34" charset="0"/>
              <a:buChar char="–"/>
            </a:pPr>
            <a:r>
              <a:rPr lang="en-US" sz="2800" dirty="0"/>
              <a:t>Sexual Misconduct, and</a:t>
            </a:r>
          </a:p>
          <a:p>
            <a:pPr lvl="1">
              <a:buClr>
                <a:srgbClr val="059033"/>
              </a:buClr>
              <a:buFont typeface="Calibri" panose="020F0502020204030204" pitchFamily="34" charset="0"/>
              <a:buChar char="–"/>
            </a:pPr>
            <a:r>
              <a:rPr lang="en-US" sz="2800" dirty="0"/>
              <a:t>Retaliation</a:t>
            </a:r>
          </a:p>
          <a:p>
            <a:pPr>
              <a:buClr>
                <a:srgbClr val="059033"/>
              </a:buClr>
            </a:pPr>
            <a:r>
              <a:rPr lang="en-US" sz="3200" dirty="0"/>
              <a:t>Advocate for a fair and impartial process, not one party</a:t>
            </a:r>
          </a:p>
          <a:p>
            <a:pPr marL="0" indent="0">
              <a:buNone/>
            </a:pPr>
            <a:endParaRPr lang="en-US" dirty="0">
              <a:latin typeface="Century Gothic" panose="020B0502020202020204" pitchFamily="34" charset="0"/>
            </a:endParaRPr>
          </a:p>
          <a:p>
            <a:pPr marL="457200" lvl="1" indent="0">
              <a:buNone/>
            </a:pPr>
            <a:endParaRPr lang="en-US" dirty="0">
              <a:solidFill>
                <a:prstClr val="black"/>
              </a:solidFill>
              <a:latin typeface="Century Gothic" panose="020B0502020202020204" pitchFamily="34" charset="0"/>
            </a:endParaRPr>
          </a:p>
          <a:p>
            <a:pPr marL="0" indent="0">
              <a:buNone/>
            </a:pPr>
            <a:endParaRPr lang="en-US" sz="2400" dirty="0">
              <a:latin typeface="Century Gothic" panose="020B0502020202020204" pitchFamily="34" charset="0"/>
            </a:endParaRPr>
          </a:p>
        </p:txBody>
      </p:sp>
    </p:spTree>
    <p:extLst>
      <p:ext uri="{BB962C8B-B14F-4D97-AF65-F5344CB8AC3E}">
        <p14:creationId xmlns:p14="http://schemas.microsoft.com/office/powerpoint/2010/main" val="588971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4,1099668995,C:\Users\pattersj\Documents\Discrimination and Harassment part two v2.pptx 5-1-2012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40&quot;/&gt;&lt;/TableIndex&gt;&lt;/ShapeTextInfo&gt;"/>
  <p:tag name="PRESENTER_SHAPEINFO" val="&lt;ThreeDShapeInfo&gt;&lt;uuid val=&quot;{BE15C5E6-09E1-49BD-B244-51A4B66593DB}&quot;/&gt;&lt;isInvalidForFieldText val=&quot;1&quot;/&gt;&lt;Image&gt;&lt;filename val=&quot;C:\DOCUME~1\pattersj.000\LOCALS~1\Temp\PR\data\asimages\{BE15C5E6-09E1-49BD-B244-51A4B66593DB}_26.png&quot;/&gt;&lt;left val=&quot;24&quot;/&gt;&lt;top val=&quot;15&quot;/&gt;&lt;width val=&quot;661&quot;/&gt;&lt;height val=&quot;9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2&quot;/&gt;&lt;lineCharCount val=&quot;53&quot;/&gt;&lt;lineCharCount val=&quot;46&quot;/&gt;&lt;lineCharCount val=&quot;10&quot;/&gt;&lt;lineCharCount val=&quot;52&quot;/&gt;&lt;lineCharCount val=&quot;29&quot;/&gt;&lt;lineCharCount val=&quot;56&quot;/&gt;&lt;lineCharCount val=&quot;47&quot;/&gt;&lt;lineCharCount val=&quot;12&quot;/&gt;&lt;lineCharCount val=&quot;50&quot;/&gt;&lt;lineCharCount val=&quot;3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11034</TotalTime>
  <Words>1937</Words>
  <Application>Microsoft Office PowerPoint</Application>
  <PresentationFormat>Widescreen</PresentationFormat>
  <Paragraphs>185</Paragraphs>
  <Slides>26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Century Gothic</vt:lpstr>
      <vt:lpstr>Times New Roman</vt:lpstr>
      <vt:lpstr>Office Theme</vt:lpstr>
      <vt:lpstr>PowerPoint Presentation</vt:lpstr>
      <vt:lpstr>UNT’s Mission</vt:lpstr>
      <vt:lpstr>Diversity Statement</vt:lpstr>
      <vt:lpstr>UNT’s Core Values</vt:lpstr>
      <vt:lpstr>Emerging HSI/MSI Institution</vt:lpstr>
      <vt:lpstr>Office of Diversity &amp; Inclusion</vt:lpstr>
      <vt:lpstr>Creating and Maintaining  an Inclusive Classroom</vt:lpstr>
      <vt:lpstr>Office of Diversity &amp; Inclusion  Learning Opportunities</vt:lpstr>
      <vt:lpstr>Role of the Office of Equal Opportunity</vt:lpstr>
      <vt:lpstr>Equal Opportunity</vt:lpstr>
      <vt:lpstr>EO Policies</vt:lpstr>
      <vt:lpstr>Accommodations</vt:lpstr>
      <vt:lpstr>Sexual Misconduct on Campus</vt:lpstr>
      <vt:lpstr>PowerPoint Presentation</vt:lpstr>
      <vt:lpstr>05.021 - Consensual Relationships</vt:lpstr>
      <vt:lpstr>Title IX of the  Education Amendments of 1972</vt:lpstr>
      <vt:lpstr>Sexual Misconduct</vt:lpstr>
      <vt:lpstr>University Requirements Under Title IX</vt:lpstr>
      <vt:lpstr>16.005 - Sexual Harassment</vt:lpstr>
      <vt:lpstr>Sexual Assault</vt:lpstr>
      <vt:lpstr>Sexual Misconduct, Relationship Violence  &amp; Stalking Reporting Obligation </vt:lpstr>
      <vt:lpstr>Senate Bill 212 – Mandatory Reporting</vt:lpstr>
      <vt:lpstr>How to respond when a student asks you  if they can tell you something in confidence</vt:lpstr>
      <vt:lpstr>What happens to the person who is  accused of discrimination or harassment?</vt:lpstr>
      <vt:lpstr>Retaliation </vt:lpstr>
      <vt:lpstr>PowerPoint Presentation</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Straka, Jacob</dc:creator>
  <cp:lastModifiedBy>Jenkins, Jarrod</cp:lastModifiedBy>
  <cp:revision>112</cp:revision>
  <dcterms:created xsi:type="dcterms:W3CDTF">2016-03-30T15:45:36Z</dcterms:created>
  <dcterms:modified xsi:type="dcterms:W3CDTF">2019-08-12T14:37:03Z</dcterms:modified>
</cp:coreProperties>
</file>