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8" r:id="rId2"/>
    <p:sldId id="260" r:id="rId3"/>
    <p:sldId id="295" r:id="rId4"/>
    <p:sldId id="281" r:id="rId5"/>
    <p:sldId id="288" r:id="rId6"/>
    <p:sldId id="291" r:id="rId7"/>
    <p:sldId id="290" r:id="rId8"/>
    <p:sldId id="287" r:id="rId9"/>
    <p:sldId id="296" r:id="rId10"/>
    <p:sldId id="285" r:id="rId11"/>
    <p:sldId id="292" r:id="rId12"/>
    <p:sldId id="293" r:id="rId13"/>
    <p:sldId id="289" r:id="rId14"/>
    <p:sldId id="294" r:id="rId15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75" autoAdjust="0"/>
  </p:normalViewPr>
  <p:slideViewPr>
    <p:cSldViewPr snapToGrid="0" snapToObjects="1">
      <p:cViewPr varScale="1">
        <p:scale>
          <a:sx n="140" d="100"/>
          <a:sy n="140" d="100"/>
        </p:scale>
        <p:origin x="774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C60B7AB-F78D-4BC5-A7CB-71D4920447AB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FF819D5-40B5-42A4-89AC-1C28AE698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83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Main thing on</a:t>
            </a:r>
            <a:r>
              <a:rPr lang="en-US" baseline="0" dirty="0" smtClean="0"/>
              <a:t> this slide is: 60 day crime-log under the public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93820-A9A0-43E1-ADA0-4FA3522C4B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39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7BD2-0AB6-D64D-8C40-1F549361E694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A752-C31E-B346-9134-7B1942676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049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7BD2-0AB6-D64D-8C40-1F549361E694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A752-C31E-B346-9134-7B1942676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858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7BD2-0AB6-D64D-8C40-1F549361E694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A752-C31E-B346-9134-7B1942676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58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126944"/>
            <a:ext cx="2895600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126944"/>
            <a:ext cx="2133600" cy="273844"/>
          </a:xfrm>
        </p:spPr>
        <p:txBody>
          <a:bodyPr/>
          <a:lstStyle/>
          <a:p>
            <a:fld id="{B03FA752-C31E-B346-9134-7B194267699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72440" y="971550"/>
            <a:ext cx="7361238" cy="2743200"/>
          </a:xfrm>
        </p:spPr>
        <p:txBody>
          <a:bodyPr/>
          <a:lstStyle>
            <a:lvl1pPr>
              <a:buNone/>
              <a:defRPr sz="1800" baseline="0">
                <a:solidFill>
                  <a:srgbClr val="139A29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200" y="4577715"/>
            <a:ext cx="3916680" cy="302895"/>
          </a:xfrm>
          <a:prstGeom prst="rect">
            <a:avLst/>
          </a:prstGeom>
        </p:spPr>
      </p:pic>
      <p:pic>
        <p:nvPicPr>
          <p:cNvPr id="11" name="Picture 10" descr="15_710_125th_PPT_WS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665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126944"/>
            <a:ext cx="2895600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126944"/>
            <a:ext cx="2133600" cy="273844"/>
          </a:xfrm>
        </p:spPr>
        <p:txBody>
          <a:bodyPr/>
          <a:lstStyle/>
          <a:p>
            <a:fld id="{B03FA752-C31E-B346-9134-7B194267699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72440" y="971550"/>
            <a:ext cx="7361238" cy="2743200"/>
          </a:xfrm>
        </p:spPr>
        <p:txBody>
          <a:bodyPr/>
          <a:lstStyle>
            <a:lvl1pPr>
              <a:buNone/>
              <a:defRPr sz="1800" baseline="0">
                <a:solidFill>
                  <a:srgbClr val="139A29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200" y="4577715"/>
            <a:ext cx="3916680" cy="302895"/>
          </a:xfrm>
          <a:prstGeom prst="rect">
            <a:avLst/>
          </a:prstGeom>
        </p:spPr>
      </p:pic>
      <p:pic>
        <p:nvPicPr>
          <p:cNvPr id="11" name="Picture 10" descr="15_710_125th_PPT_WS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770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7BD2-0AB6-D64D-8C40-1F549361E694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A752-C31E-B346-9134-7B1942676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31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7BD2-0AB6-D64D-8C40-1F549361E694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A752-C31E-B346-9134-7B1942676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475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7BD2-0AB6-D64D-8C40-1F549361E694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A752-C31E-B346-9134-7B1942676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684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7BD2-0AB6-D64D-8C40-1F549361E694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A752-C31E-B346-9134-7B1942676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92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7BD2-0AB6-D64D-8C40-1F549361E694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A752-C31E-B346-9134-7B1942676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01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7BD2-0AB6-D64D-8C40-1F549361E694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A752-C31E-B346-9134-7B1942676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90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7BD2-0AB6-D64D-8C40-1F549361E694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A752-C31E-B346-9134-7B1942676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640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7BD2-0AB6-D64D-8C40-1F549361E694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A752-C31E-B346-9134-7B1942676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34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F7BD2-0AB6-D64D-8C40-1F549361E694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FA752-C31E-B346-9134-7B1942676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19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mergency.unt.edu/" TargetMode="Externa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olice.unt.edu/" TargetMode="Externa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lice.unt.edu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hyperlink" Target="mailto:Kevin.Crawford@unt.edu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://www.emergency.unt.edu/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_710_125th_PPT_WS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511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8223" y="1506543"/>
            <a:ext cx="7987553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>
                <a:solidFill>
                  <a:srgbClr val="00B050"/>
                </a:solidFill>
              </a:rPr>
              <a:t>Faculty </a:t>
            </a:r>
          </a:p>
          <a:p>
            <a:pPr algn="ctr"/>
            <a:r>
              <a:rPr lang="en-US" sz="4800" dirty="0" smtClean="0">
                <a:solidFill>
                  <a:srgbClr val="00B050"/>
                </a:solidFill>
              </a:rPr>
              <a:t>Emergency Readiness </a:t>
            </a:r>
            <a:endParaRPr lang="en-US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13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674005" y="110459"/>
            <a:ext cx="7772400" cy="690475"/>
          </a:xfrm>
          <a:prstGeom prst="rect">
            <a:avLst/>
          </a:prstGeom>
          <a:solidFill>
            <a:srgbClr val="059033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smtClean="0">
                <a:latin typeface="Adobe Jenson Pro"/>
                <a:cs typeface="Adobe Jenson Pro"/>
              </a:rPr>
              <a:t>Mean Green Ready APP</a:t>
            </a:r>
            <a:endParaRPr lang="en-US" sz="4000" dirty="0">
              <a:latin typeface="Adobe Jenson Pro"/>
              <a:cs typeface="Adobe Jenson Pro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252" y="910158"/>
            <a:ext cx="2050876" cy="2071249"/>
          </a:xfrm>
          <a:prstGeom prst="rect">
            <a:avLst/>
          </a:prstGeom>
        </p:spPr>
      </p:pic>
      <p:pic>
        <p:nvPicPr>
          <p:cNvPr id="5" name="Picture 4" descr="https://pbs.twimg.com/media/Crw4LZrWAAAgA1s.jpg:lar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143" y="910158"/>
            <a:ext cx="6508842" cy="375328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0" y="3048881"/>
            <a:ext cx="2424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39A29"/>
                </a:solidFill>
                <a:latin typeface="Arial"/>
                <a:cs typeface="Arial"/>
              </a:rPr>
              <a:t>In App store, Search:  </a:t>
            </a:r>
            <a:r>
              <a:rPr lang="en-US" dirty="0" smtClean="0">
                <a:latin typeface="Arial"/>
                <a:cs typeface="Arial"/>
              </a:rPr>
              <a:t>“</a:t>
            </a:r>
            <a:r>
              <a:rPr lang="en-US" b="1" dirty="0" smtClean="0">
                <a:latin typeface="Arial"/>
                <a:cs typeface="Arial"/>
              </a:rPr>
              <a:t>UNT Emergency”</a:t>
            </a:r>
          </a:p>
        </p:txBody>
      </p:sp>
    </p:spTree>
    <p:extLst>
      <p:ext uri="{BB962C8B-B14F-4D97-AF65-F5344CB8AC3E}">
        <p14:creationId xmlns:p14="http://schemas.microsoft.com/office/powerpoint/2010/main" val="56219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-353906" y="1025736"/>
            <a:ext cx="7361238" cy="3510395"/>
          </a:xfrm>
        </p:spPr>
        <p:txBody>
          <a:bodyPr>
            <a:normAutofit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Minion Pro"/>
              </a:rPr>
              <a:t>Never assume it’s a false alarm.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latin typeface="Minion Pro"/>
              </a:rPr>
              <a:t>Immediately begin to evacuate the area.</a:t>
            </a:r>
            <a:endParaRPr lang="en-US" dirty="0">
              <a:solidFill>
                <a:schemeClr val="tx1"/>
              </a:solidFill>
              <a:latin typeface="Minion Pro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latin typeface="Minion Pro"/>
              </a:rPr>
              <a:t>Know where the closest exit is located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latin typeface="Minion Pro"/>
              </a:rPr>
              <a:t>Identify two backup exits if possible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latin typeface="Minion Pro"/>
              </a:rPr>
              <a:t>Inform students &amp; others that they must evacuate immediately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latin typeface="Minion Pro"/>
              </a:rPr>
              <a:t>Take in to account students who may have access and functional needs.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>
                <a:latin typeface="Minion Pro"/>
              </a:rPr>
              <a:t>Encourage students to communicate what assistance they may need</a:t>
            </a:r>
          </a:p>
          <a:p>
            <a:pPr marL="457200" lvl="1" indent="0">
              <a:buNone/>
            </a:pPr>
            <a:endParaRPr lang="en-US" dirty="0">
              <a:latin typeface="Minion Pro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Minion Pro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Minion Pro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dirty="0">
              <a:latin typeface="Minion Pro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Minion Pro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Minion Pro"/>
            </a:endParaRPr>
          </a:p>
          <a:p>
            <a:endParaRPr lang="en-US" dirty="0">
              <a:solidFill>
                <a:schemeClr val="tx1"/>
              </a:solidFill>
              <a:latin typeface="Minion Pr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351507" y="64654"/>
            <a:ext cx="689956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dirty="0">
                <a:solidFill>
                  <a:srgbClr val="00B050"/>
                </a:solidFill>
                <a:latin typeface="Minion Pro"/>
              </a:rPr>
              <a:t>Fire Alarms and Evacuation</a:t>
            </a:r>
          </a:p>
        </p:txBody>
      </p:sp>
      <p:pic>
        <p:nvPicPr>
          <p:cNvPr id="2050" name="Picture 2" descr="G25676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057" y="64654"/>
            <a:ext cx="2501115" cy="2642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019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25067" y="879451"/>
            <a:ext cx="7361238" cy="308733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Minion Pro"/>
              </a:rPr>
              <a:t>Tornado Sheltering: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Minion Pro"/>
              </a:rPr>
              <a:t>Best location to shelter during a tornado is below ground.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Minion Pro"/>
              </a:rPr>
              <a:t>If underground shelter is not available, seek shelter on the lowest level of the building.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Minion Pro"/>
              </a:rPr>
              <a:t>Put as many walls between you and the exterior as possible.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Minion Pro"/>
              </a:rPr>
              <a:t>Stay away from windows and exterior walls.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Minion Pro"/>
            </a:endParaRPr>
          </a:p>
          <a:p>
            <a:pPr marL="0" indent="0" algn="ctr"/>
            <a:r>
              <a:rPr lang="en-US" dirty="0">
                <a:solidFill>
                  <a:schemeClr val="tx1"/>
                </a:solidFill>
                <a:latin typeface="Minion Pro"/>
              </a:rPr>
              <a:t>Where </a:t>
            </a:r>
            <a:r>
              <a:rPr lang="en-US" dirty="0" smtClean="0">
                <a:solidFill>
                  <a:schemeClr val="tx1"/>
                </a:solidFill>
                <a:latin typeface="Minion Pro"/>
              </a:rPr>
              <a:t>do you shelter </a:t>
            </a:r>
            <a:r>
              <a:rPr lang="en-US" dirty="0">
                <a:solidFill>
                  <a:schemeClr val="tx1"/>
                </a:solidFill>
                <a:latin typeface="Minion Pro"/>
              </a:rPr>
              <a:t>if you hear the sirens?</a:t>
            </a:r>
          </a:p>
          <a:p>
            <a:pPr marL="0" indent="0" algn="ctr"/>
            <a:r>
              <a:rPr lang="en-US" dirty="0">
                <a:solidFill>
                  <a:schemeClr val="tx1"/>
                </a:solidFill>
                <a:latin typeface="Minion Pro"/>
              </a:rPr>
              <a:t>Is your </a:t>
            </a:r>
            <a:r>
              <a:rPr lang="en-US" dirty="0" smtClean="0">
                <a:solidFill>
                  <a:schemeClr val="tx1"/>
                </a:solidFill>
                <a:latin typeface="Minion Pro"/>
              </a:rPr>
              <a:t>office / area a </a:t>
            </a:r>
            <a:r>
              <a:rPr lang="en-US" dirty="0">
                <a:solidFill>
                  <a:schemeClr val="tx1"/>
                </a:solidFill>
                <a:latin typeface="Minion Pro"/>
              </a:rPr>
              <a:t>tornado shelter?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Minion Pro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Minion Pr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2943" y="3907578"/>
            <a:ext cx="70454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inion Pro"/>
              </a:rPr>
              <a:t>For more information about building specific shelters please visit:</a:t>
            </a:r>
          </a:p>
          <a:p>
            <a:pPr algn="ctr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emergency.unt.edu</a:t>
            </a:r>
            <a:endParaRPr lang="en-US" dirty="0">
              <a:latin typeface="Minion Pro"/>
            </a:endParaRPr>
          </a:p>
          <a:p>
            <a:pPr algn="ctr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82943" y="171039"/>
            <a:ext cx="744019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dirty="0">
                <a:solidFill>
                  <a:srgbClr val="00B050"/>
                </a:solidFill>
                <a:latin typeface="Minion Pro"/>
              </a:rPr>
              <a:t>Weather Related Emergencies</a:t>
            </a:r>
          </a:p>
        </p:txBody>
      </p:sp>
    </p:spTree>
    <p:extLst>
      <p:ext uri="{BB962C8B-B14F-4D97-AF65-F5344CB8AC3E}">
        <p14:creationId xmlns:p14="http://schemas.microsoft.com/office/powerpoint/2010/main" val="11382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208182" y="813722"/>
            <a:ext cx="5560606" cy="3718287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Minion Pro"/>
              </a:rPr>
              <a:t>Call </a:t>
            </a:r>
            <a:r>
              <a:rPr lang="en-US" b="1" dirty="0">
                <a:solidFill>
                  <a:schemeClr val="tx1"/>
                </a:solidFill>
                <a:latin typeface="Minion Pro"/>
              </a:rPr>
              <a:t>911</a:t>
            </a:r>
            <a:r>
              <a:rPr lang="en-US" dirty="0">
                <a:solidFill>
                  <a:schemeClr val="tx1"/>
                </a:solidFill>
                <a:latin typeface="Minion Pro"/>
              </a:rPr>
              <a:t> immediately!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Minion Pro"/>
              </a:rPr>
              <a:t>If you do not have phone solicit someone else in the </a:t>
            </a:r>
            <a:r>
              <a:rPr lang="en-US" dirty="0" smtClean="0">
                <a:latin typeface="Minion Pro"/>
              </a:rPr>
              <a:t>room</a:t>
            </a:r>
          </a:p>
          <a:p>
            <a:pPr marL="57150" indent="0"/>
            <a:endParaRPr lang="en-US" sz="1200" dirty="0" smtClean="0">
              <a:solidFill>
                <a:schemeClr val="tx1"/>
              </a:solidFill>
              <a:latin typeface="Minion Pr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Minion Pro"/>
              </a:rPr>
              <a:t>Important </a:t>
            </a:r>
            <a:r>
              <a:rPr lang="en-US" dirty="0">
                <a:solidFill>
                  <a:schemeClr val="tx1"/>
                </a:solidFill>
                <a:latin typeface="Minion Pro"/>
              </a:rPr>
              <a:t>you know and communicate your exact location.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Minion Pro"/>
              </a:rPr>
              <a:t>Sage Hall, room # 210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200" dirty="0">
              <a:latin typeface="Minion Pr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Minion Pro"/>
              </a:rPr>
              <a:t>Designate someone to meet First Responders at main door to escort to patient’s location.</a:t>
            </a:r>
          </a:p>
          <a:p>
            <a:pPr marL="0" indent="0"/>
            <a:endParaRPr lang="en-US" sz="1200" dirty="0">
              <a:solidFill>
                <a:schemeClr val="tx1"/>
              </a:solidFill>
              <a:latin typeface="Minion Pr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Minion Pro"/>
              </a:rPr>
              <a:t>Know locations of Automated External Defibrillator (AED) for heart attack victims.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30846" y="0"/>
            <a:ext cx="728230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dirty="0">
                <a:solidFill>
                  <a:srgbClr val="00B050"/>
                </a:solidFill>
                <a:latin typeface="Minion Pro"/>
              </a:rPr>
              <a:t>Medical Emergencies</a:t>
            </a:r>
          </a:p>
        </p:txBody>
      </p:sp>
      <p:pic>
        <p:nvPicPr>
          <p:cNvPr id="6" name="Picture 2" descr="http://www.redcross.org/images/MEDIA_CustomProductCatalog/m16140127_new_york_aed_training_514x26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6706" y="2938358"/>
            <a:ext cx="3150524" cy="159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537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94783" y="703187"/>
            <a:ext cx="7361238" cy="4039149"/>
          </a:xfrm>
          <a:prstGeom prst="rect">
            <a:avLst/>
          </a:prstGeom>
        </p:spPr>
        <p:txBody>
          <a:bodyPr/>
          <a:lstStyle/>
          <a:p>
            <a:pPr lvl="1" rtl="0"/>
            <a:endParaRPr lang="en-US" sz="1700" b="1" dirty="0">
              <a:latin typeface="Minion Pro"/>
            </a:endParaRPr>
          </a:p>
          <a:p>
            <a:pPr lvl="0" rtl="0">
              <a:buChar char="•"/>
            </a:pPr>
            <a:r>
              <a:rPr lang="en-US" sz="1700" b="1" baseline="0" dirty="0" smtClean="0">
                <a:latin typeface="Minion Pro"/>
              </a:rPr>
              <a:t>Eagle Alert</a:t>
            </a:r>
          </a:p>
          <a:p>
            <a:pPr lvl="0" rtl="0"/>
            <a:endParaRPr lang="en-US" sz="1700" dirty="0">
              <a:latin typeface="Minion Pro"/>
            </a:endParaRPr>
          </a:p>
          <a:p>
            <a:pPr lvl="0" rtl="0">
              <a:buChar char="•"/>
            </a:pPr>
            <a:r>
              <a:rPr lang="en-US" sz="1700" baseline="0" dirty="0" smtClean="0">
                <a:latin typeface="Minion Pro"/>
              </a:rPr>
              <a:t>Admin Announcements / Email</a:t>
            </a:r>
          </a:p>
          <a:p>
            <a:pPr lvl="0" rtl="0"/>
            <a:endParaRPr lang="en-US" sz="1700" dirty="0">
              <a:latin typeface="Minion Pro"/>
            </a:endParaRPr>
          </a:p>
          <a:p>
            <a:pPr lvl="0" rtl="0">
              <a:buChar char="•"/>
            </a:pPr>
            <a:r>
              <a:rPr lang="en-US" sz="1700" baseline="0" dirty="0" smtClean="0">
                <a:latin typeface="Minion Pro"/>
              </a:rPr>
              <a:t>UNT Website / Social Media</a:t>
            </a:r>
          </a:p>
          <a:p>
            <a:pPr lvl="0" rtl="0"/>
            <a:endParaRPr lang="en-US" sz="1700" dirty="0">
              <a:latin typeface="Minion Pro"/>
            </a:endParaRPr>
          </a:p>
          <a:p>
            <a:pPr lvl="0" rtl="0">
              <a:buChar char="•"/>
            </a:pPr>
            <a:r>
              <a:rPr lang="en-US" sz="1700" baseline="0" dirty="0" smtClean="0">
                <a:latin typeface="Minion Pro"/>
              </a:rPr>
              <a:t>Code Red</a:t>
            </a:r>
          </a:p>
          <a:p>
            <a:pPr lvl="0" rtl="0">
              <a:buChar char="•"/>
            </a:pPr>
            <a:endParaRPr lang="en-US" sz="1700" dirty="0">
              <a:latin typeface="Minion Pro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2454" y="703187"/>
            <a:ext cx="640080" cy="640080"/>
          </a:xfrm>
          <a:prstGeom prst="rect">
            <a:avLst/>
          </a:prstGeom>
        </p:spPr>
      </p:pic>
      <p:pic>
        <p:nvPicPr>
          <p:cNvPr id="8" name="Picture 4" descr="image of CodeRed logo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48495" y="3011969"/>
            <a:ext cx="1187998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146723" y="0"/>
            <a:ext cx="66573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Minion Pro"/>
              </a:rPr>
              <a:t>Alert/Notifications</a:t>
            </a:r>
            <a:endParaRPr lang="en-US" sz="3200" dirty="0">
              <a:latin typeface="Minion Pro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50125" y="430636"/>
            <a:ext cx="4085197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lvl="0">
              <a:buChar char="•"/>
            </a:pPr>
            <a:r>
              <a:rPr lang="en-US" dirty="0" smtClean="0"/>
              <a:t> </a:t>
            </a:r>
            <a:r>
              <a:rPr lang="en-US" sz="1700" dirty="0">
                <a:latin typeface="Minion Pro"/>
              </a:rPr>
              <a:t>Outdoor Warning Sirens: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700" dirty="0">
                <a:latin typeface="Minion Pro"/>
              </a:rPr>
              <a:t>Tested every first Wednesday of the month at noon</a:t>
            </a:r>
            <a:r>
              <a:rPr lang="en-US" sz="1700" dirty="0" smtClean="0">
                <a:latin typeface="Minion Pro"/>
              </a:rPr>
              <a:t>.</a:t>
            </a:r>
          </a:p>
          <a:p>
            <a:pPr lvl="1"/>
            <a:endParaRPr lang="en-US" sz="1700" dirty="0">
              <a:latin typeface="Minion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latin typeface="Minion Pro"/>
              </a:rPr>
              <a:t>NOAA Weather </a:t>
            </a:r>
            <a:r>
              <a:rPr lang="en-US" sz="1700" dirty="0" smtClean="0">
                <a:latin typeface="Minion Pro"/>
              </a:rPr>
              <a:t>Radio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dirty="0">
              <a:latin typeface="Minion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Minion Pro"/>
              </a:rPr>
              <a:t>Always have multiple means of being notified.</a:t>
            </a:r>
            <a:endParaRPr lang="en-US" sz="1700" dirty="0">
              <a:latin typeface="Minion Pro"/>
            </a:endParaRPr>
          </a:p>
          <a:p>
            <a:pPr lvl="1"/>
            <a:endParaRPr lang="en-US" sz="1700" dirty="0">
              <a:latin typeface="Minion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32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_710_125th_PPT_WS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511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6511" y="970929"/>
            <a:ext cx="8216444" cy="3467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prstClr val="black"/>
                </a:solidFill>
                <a:latin typeface="Minion Pro"/>
                <a:cs typeface="AngsanaUPC" panose="02020603050405020304" pitchFamily="18" charset="-34"/>
              </a:rPr>
              <a:t>UNT Police Department:</a:t>
            </a:r>
            <a:r>
              <a:rPr lang="en-US" dirty="0">
                <a:solidFill>
                  <a:prstClr val="black"/>
                </a:solidFill>
                <a:latin typeface="Minion Pro"/>
                <a:cs typeface="AngsanaUPC" panose="02020603050405020304" pitchFamily="18" charset="-34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Minion Pro"/>
                <a:cs typeface="AngsanaUPC" panose="02020603050405020304" pitchFamily="18" charset="-34"/>
              </a:rPr>
              <a:t>								</a:t>
            </a:r>
            <a:endParaRPr lang="en-US" dirty="0">
              <a:solidFill>
                <a:prstClr val="black"/>
              </a:solidFill>
              <a:latin typeface="Minion Pro"/>
              <a:cs typeface="AngsanaUPC" panose="02020603050405020304" pitchFamily="18" charset="-34"/>
            </a:endParaRPr>
          </a:p>
          <a:p>
            <a:pPr marL="800080" lvl="1" indent="-342891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Minion Pro"/>
                <a:cs typeface="AngsanaUPC" panose="02020603050405020304" pitchFamily="18" charset="-34"/>
              </a:rPr>
              <a:t>  940-565-3000 or Dial “911”    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prstClr val="black"/>
                </a:solidFill>
                <a:latin typeface="Minion Pro"/>
                <a:cs typeface="AngsanaUPC" panose="02020603050405020304" pitchFamily="18" charset="-34"/>
              </a:rPr>
              <a:t>Patrol </a:t>
            </a:r>
          </a:p>
          <a:p>
            <a:pPr marL="914377" lvl="1" indent="-457189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Minion Pro"/>
                <a:cs typeface="AngsanaUPC" panose="02020603050405020304" pitchFamily="18" charset="-34"/>
              </a:rPr>
              <a:t>Uniformed division 24/7/365 (vehicle, bike, &amp; foot)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  <a:latin typeface="Minion Pro"/>
                <a:cs typeface="AngsanaUPC" panose="02020603050405020304" pitchFamily="18" charset="-34"/>
              </a:rPr>
              <a:t>Criminal </a:t>
            </a:r>
            <a:r>
              <a:rPr lang="en-US" b="1" dirty="0">
                <a:solidFill>
                  <a:prstClr val="black"/>
                </a:solidFill>
                <a:latin typeface="Minion Pro"/>
                <a:cs typeface="AngsanaUPC" panose="02020603050405020304" pitchFamily="18" charset="-34"/>
              </a:rPr>
              <a:t>Investigations</a:t>
            </a:r>
          </a:p>
          <a:p>
            <a:pPr marL="914377" lvl="1" indent="-457189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Minion Pro"/>
                <a:cs typeface="AngsanaUPC" panose="02020603050405020304" pitchFamily="18" charset="-34"/>
              </a:rPr>
              <a:t>Evidence/Records</a:t>
            </a:r>
            <a:endParaRPr lang="en-US" b="1" dirty="0">
              <a:solidFill>
                <a:prstClr val="black"/>
              </a:solidFill>
              <a:latin typeface="Minion Pro"/>
              <a:cs typeface="AngsanaUPC" panose="02020603050405020304" pitchFamily="18" charset="-34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prstClr val="black"/>
                </a:solidFill>
                <a:latin typeface="Minion Pro"/>
                <a:cs typeface="AngsanaUPC" panose="02020603050405020304" pitchFamily="18" charset="-34"/>
              </a:rPr>
              <a:t>Communications</a:t>
            </a:r>
          </a:p>
          <a:p>
            <a:pPr marL="914377" lvl="1" indent="-457189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Minion Pro"/>
                <a:cs typeface="AngsanaUPC" panose="02020603050405020304" pitchFamily="18" charset="-34"/>
              </a:rPr>
              <a:t>Receive, record, &amp; distribute information 24/7/365</a:t>
            </a:r>
            <a:endParaRPr lang="en-US" dirty="0">
              <a:solidFill>
                <a:prstClr val="black"/>
              </a:solidFill>
              <a:latin typeface="Minion Pro"/>
              <a:cs typeface="AngsanaUPC" panose="02020603050405020304" pitchFamily="18" charset="-34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prstClr val="black"/>
                </a:solidFill>
                <a:latin typeface="Minion Pro"/>
                <a:cs typeface="AngsanaUPC" panose="02020603050405020304" pitchFamily="18" charset="-34"/>
              </a:rPr>
              <a:t>Crime Prevention</a:t>
            </a:r>
          </a:p>
          <a:p>
            <a:pPr marL="914377" lvl="1" indent="-457189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Minion Pro"/>
                <a:cs typeface="AngsanaUPC" panose="02020603050405020304" pitchFamily="18" charset="-34"/>
              </a:rPr>
              <a:t>Outreach and Vulnerability Assessment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prstClr val="black"/>
                </a:solidFill>
                <a:latin typeface="Minion Pro"/>
                <a:cs typeface="AngsanaUPC" panose="02020603050405020304" pitchFamily="18" charset="-34"/>
              </a:rPr>
              <a:t>Accreditation</a:t>
            </a:r>
            <a:r>
              <a:rPr lang="en-US" dirty="0">
                <a:solidFill>
                  <a:prstClr val="black"/>
                </a:solidFill>
                <a:latin typeface="Minion Pro"/>
                <a:cs typeface="AngsanaUPC" panose="02020603050405020304" pitchFamily="18" charset="-34"/>
              </a:rPr>
              <a:t> </a:t>
            </a:r>
            <a:br>
              <a:rPr lang="en-US" dirty="0">
                <a:solidFill>
                  <a:prstClr val="black"/>
                </a:solidFill>
                <a:latin typeface="Minion Pro"/>
                <a:cs typeface="AngsanaUPC" panose="02020603050405020304" pitchFamily="18" charset="-34"/>
              </a:rPr>
            </a:br>
            <a:r>
              <a:rPr lang="en-US" dirty="0">
                <a:solidFill>
                  <a:prstClr val="black"/>
                </a:solidFill>
                <a:latin typeface="Minion Pro"/>
                <a:cs typeface="AngsanaUPC" panose="02020603050405020304" pitchFamily="18" charset="-34"/>
              </a:rPr>
              <a:t>	(CALEA &amp; IACLEA</a:t>
            </a:r>
            <a:r>
              <a:rPr lang="en-US" sz="2133" dirty="0" smtClean="0">
                <a:solidFill>
                  <a:prstClr val="black"/>
                </a:solidFill>
                <a:latin typeface="Minion Pro"/>
                <a:cs typeface="AngsanaUPC" panose="02020603050405020304" pitchFamily="18" charset="-34"/>
              </a:rPr>
              <a:t>)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91951"/>
            <a:ext cx="8229600" cy="85725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Minion Pro"/>
              </a:rPr>
              <a:t>UNT Police Department</a:t>
            </a:r>
            <a:endParaRPr lang="en-US" sz="3600" dirty="0">
              <a:solidFill>
                <a:srgbClr val="00B050"/>
              </a:solidFill>
              <a:latin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val="157080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_710_125th_PPT_WS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042"/>
            <a:ext cx="9144000" cy="5151120"/>
          </a:xfrm>
          <a:prstGeom prst="rect">
            <a:avLst/>
          </a:prstGeom>
        </p:spPr>
      </p:pic>
      <p:sp>
        <p:nvSpPr>
          <p:cNvPr id="10" name="Content Placeholder 5"/>
          <p:cNvSpPr txBox="1">
            <a:spLocks/>
          </p:cNvSpPr>
          <p:nvPr/>
        </p:nvSpPr>
        <p:spPr>
          <a:xfrm>
            <a:off x="1959977" y="2100273"/>
            <a:ext cx="2256556" cy="2320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1100" dirty="0">
              <a:latin typeface="Minion Pro"/>
              <a:cs typeface="Minion Pro"/>
            </a:endParaRPr>
          </a:p>
          <a:p>
            <a:pPr marL="0" indent="0">
              <a:buFont typeface="Arial"/>
              <a:buNone/>
            </a:pPr>
            <a:endParaRPr lang="en-US" sz="1300" dirty="0">
              <a:latin typeface="Minion Pro"/>
              <a:cs typeface="Minion Pro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5859"/>
            <a:ext cx="8229600" cy="696818"/>
          </a:xfrm>
        </p:spPr>
        <p:txBody>
          <a:bodyPr>
            <a:noAutofit/>
          </a:bodyPr>
          <a:lstStyle/>
          <a:p>
            <a:r>
              <a:rPr lang="en-US" sz="2800" dirty="0" smtClean="0"/>
              <a:t>UNT Police Department</a:t>
            </a:r>
            <a:br>
              <a:rPr lang="en-US" sz="2800" dirty="0" smtClean="0"/>
            </a:br>
            <a:r>
              <a:rPr lang="en-US" sz="2800" b="1" dirty="0" smtClean="0"/>
              <a:t>Website</a:t>
            </a:r>
            <a:endParaRPr lang="en-US" sz="2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590" y="791438"/>
            <a:ext cx="6646490" cy="3566160"/>
          </a:xfrm>
          <a:prstGeom prst="rect">
            <a:avLst/>
          </a:prstGeom>
        </p:spPr>
      </p:pic>
      <p:sp>
        <p:nvSpPr>
          <p:cNvPr id="12" name="Right Arrow 11"/>
          <p:cNvSpPr/>
          <p:nvPr/>
        </p:nvSpPr>
        <p:spPr>
          <a:xfrm rot="15089987">
            <a:off x="4065461" y="1803666"/>
            <a:ext cx="626133" cy="13214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3537132">
            <a:off x="5999352" y="1635534"/>
            <a:ext cx="521117" cy="9690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75571" y="4202534"/>
            <a:ext cx="6992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hlinkClick r:id="rId5"/>
              </a:rPr>
              <a:t>www.police.unt.edu</a:t>
            </a:r>
            <a:r>
              <a:rPr lang="en-US" sz="2800" dirty="0" smtClean="0"/>
              <a:t>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162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_710_125th_PPT_WS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51120"/>
          </a:xfrm>
          <a:prstGeom prst="rect">
            <a:avLst/>
          </a:prstGeom>
        </p:spPr>
      </p:pic>
      <p:sp>
        <p:nvSpPr>
          <p:cNvPr id="10" name="Content Placeholder 5"/>
          <p:cNvSpPr txBox="1">
            <a:spLocks/>
          </p:cNvSpPr>
          <p:nvPr/>
        </p:nvSpPr>
        <p:spPr>
          <a:xfrm>
            <a:off x="1959977" y="2100273"/>
            <a:ext cx="2256556" cy="2320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1100" dirty="0">
              <a:latin typeface="Minion Pro"/>
              <a:cs typeface="Minion Pro"/>
            </a:endParaRPr>
          </a:p>
          <a:p>
            <a:pPr marL="0" indent="0">
              <a:buFont typeface="Arial"/>
              <a:buNone/>
            </a:pPr>
            <a:endParaRPr lang="en-US" sz="1300" dirty="0">
              <a:latin typeface="Minion Pro"/>
              <a:cs typeface="Minion Pro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730"/>
            <a:ext cx="8229600" cy="85725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UNT Police Department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>
                <a:solidFill>
                  <a:srgbClr val="00B050"/>
                </a:solidFill>
              </a:rPr>
              <a:t>Safety Programs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158" y="1077322"/>
            <a:ext cx="860568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Minion Pro"/>
                <a:cs typeface="AngsanaUPC" panose="02020603050405020304" pitchFamily="18" charset="-34"/>
              </a:rPr>
              <a:t>“</a:t>
            </a:r>
            <a:r>
              <a:rPr lang="en-US" sz="2400" b="1" dirty="0" smtClean="0">
                <a:latin typeface="Minion Pro"/>
                <a:cs typeface="AngsanaUPC" panose="02020603050405020304" pitchFamily="18" charset="-34"/>
              </a:rPr>
              <a:t>FREE</a:t>
            </a:r>
            <a:r>
              <a:rPr lang="en-US" sz="2400" dirty="0" smtClean="0">
                <a:latin typeface="Minion Pro"/>
                <a:cs typeface="AngsanaUPC" panose="02020603050405020304" pitchFamily="18" charset="-34"/>
              </a:rPr>
              <a:t>” </a:t>
            </a:r>
            <a:r>
              <a:rPr lang="en-US" sz="2000" dirty="0" smtClean="0">
                <a:latin typeface="Minion Pro"/>
                <a:cs typeface="AngsanaUPC" panose="02020603050405020304" pitchFamily="18" charset="-34"/>
              </a:rPr>
              <a:t>Public Safety classes available to the community</a:t>
            </a:r>
            <a:r>
              <a:rPr lang="en-US" sz="2000" i="1" dirty="0" smtClean="0">
                <a:latin typeface="Minion Pro"/>
                <a:cs typeface="AngsanaUPC" panose="02020603050405020304" pitchFamily="18" charset="-34"/>
              </a:rPr>
              <a:t>– </a:t>
            </a:r>
          </a:p>
          <a:p>
            <a:pPr>
              <a:defRPr/>
            </a:pPr>
            <a:r>
              <a:rPr lang="en-US" sz="2000" i="1" dirty="0" smtClean="0">
                <a:latin typeface="Minion Pro"/>
                <a:cs typeface="AngsanaUPC" panose="02020603050405020304" pitchFamily="18" charset="-34"/>
              </a:rPr>
              <a:t>See </a:t>
            </a:r>
            <a:r>
              <a:rPr lang="en-US" sz="2000" i="1" dirty="0" smtClean="0">
                <a:latin typeface="Minion Pro"/>
                <a:cs typeface="AngsanaUPC" panose="02020603050405020304" pitchFamily="18" charset="-34"/>
                <a:hlinkClick r:id="rId3"/>
              </a:rPr>
              <a:t>www.police.unt.edu</a:t>
            </a:r>
            <a:r>
              <a:rPr lang="en-US" sz="2000" i="1" dirty="0" smtClean="0">
                <a:latin typeface="Minion Pro"/>
                <a:cs typeface="AngsanaUPC" panose="02020603050405020304" pitchFamily="18" charset="-34"/>
              </a:rPr>
              <a:t> for more.</a:t>
            </a:r>
          </a:p>
          <a:p>
            <a:pPr>
              <a:defRPr/>
            </a:pPr>
            <a:endParaRPr lang="en-US" sz="2000" dirty="0">
              <a:latin typeface="Minion Pro"/>
              <a:cs typeface="AngsanaUPC" panose="02020603050405020304" pitchFamily="18" charset="-34"/>
            </a:endParaRP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000" b="1" dirty="0">
                <a:latin typeface="Minion Pro"/>
                <a:cs typeface="AngsanaUPC" panose="02020603050405020304" pitchFamily="18" charset="-34"/>
              </a:rPr>
              <a:t>Personal and Campus Safety</a:t>
            </a:r>
            <a:r>
              <a:rPr lang="en-US" sz="2000" dirty="0">
                <a:latin typeface="Minion Pro"/>
                <a:cs typeface="AngsanaUPC" panose="02020603050405020304" pitchFamily="18" charset="-34"/>
              </a:rPr>
              <a:t> 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000" b="1" dirty="0">
                <a:latin typeface="Minion Pro"/>
                <a:cs typeface="AngsanaUPC" panose="02020603050405020304" pitchFamily="18" charset="-34"/>
              </a:rPr>
              <a:t>How to respond to an Active Shooter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Minion Pro"/>
                <a:cs typeface="AngsanaUPC" panose="02020603050405020304" pitchFamily="18" charset="-34"/>
              </a:rPr>
              <a:t>Handling a Disruptive Person</a:t>
            </a:r>
            <a:endParaRPr lang="en-US" sz="2000" b="1" dirty="0">
              <a:latin typeface="Minion Pro"/>
              <a:cs typeface="AngsanaUPC" panose="02020603050405020304" pitchFamily="18" charset="-34"/>
            </a:endParaRP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Minion Pro"/>
                <a:cs typeface="AngsanaUPC" panose="02020603050405020304" pitchFamily="18" charset="-34"/>
              </a:rPr>
              <a:t>Self-Defense Training (TEST)</a:t>
            </a:r>
            <a:endParaRPr lang="en-US" sz="2000" b="1" dirty="0">
              <a:latin typeface="Minion Pro"/>
              <a:cs typeface="AngsanaUPC" panose="02020603050405020304" pitchFamily="18" charset="-34"/>
            </a:endParaRP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000" b="1" dirty="0">
                <a:latin typeface="Minion Pro"/>
                <a:cs typeface="AngsanaUPC" panose="02020603050405020304" pitchFamily="18" charset="-34"/>
              </a:rPr>
              <a:t>ID Theft </a:t>
            </a:r>
            <a:r>
              <a:rPr lang="en-US" sz="2000" b="1" dirty="0" smtClean="0">
                <a:latin typeface="Minion Pro"/>
                <a:cs typeface="AngsanaUPC" panose="02020603050405020304" pitchFamily="18" charset="-34"/>
              </a:rPr>
              <a:t>Protection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Minion Pro"/>
                <a:cs typeface="AngsanaUPC" panose="02020603050405020304" pitchFamily="18" charset="-34"/>
              </a:rPr>
              <a:t>Emergency Readiness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503155" y="2797088"/>
            <a:ext cx="38442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Sgt. Kevin Crawford</a:t>
            </a:r>
          </a:p>
          <a:p>
            <a:pPr algn="ctr"/>
            <a:r>
              <a:rPr lang="en-US" b="1" dirty="0" smtClean="0">
                <a:hlinkClick r:id="rId4"/>
              </a:rPr>
              <a:t>Kevin.Crawford@unt.edu</a:t>
            </a:r>
            <a:endParaRPr lang="en-US" b="1" dirty="0" smtClean="0"/>
          </a:p>
          <a:p>
            <a:pPr algn="ctr"/>
            <a:r>
              <a:rPr lang="en-US" b="1" dirty="0" smtClean="0"/>
              <a:t>940-369-8984</a:t>
            </a:r>
          </a:p>
          <a:p>
            <a:pPr algn="ctr"/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650" y="3816326"/>
            <a:ext cx="821935" cy="3657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80579" y="4174350"/>
            <a:ext cx="16840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@</a:t>
            </a:r>
            <a:r>
              <a:rPr lang="en-US" sz="1600" b="1" dirty="0" err="1" smtClean="0"/>
              <a:t>UNTPolice</a:t>
            </a:r>
            <a:endParaRPr lang="en-US" sz="1600" b="1" dirty="0"/>
          </a:p>
        </p:txBody>
      </p:sp>
      <p:sp>
        <p:nvSpPr>
          <p:cNvPr id="9" name="Rectangle 8"/>
          <p:cNvSpPr/>
          <p:nvPr/>
        </p:nvSpPr>
        <p:spPr>
          <a:xfrm>
            <a:off x="5989751" y="2590875"/>
            <a:ext cx="2855100" cy="189503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2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897959" y="930023"/>
            <a:ext cx="7361238" cy="2743200"/>
          </a:xfrm>
        </p:spPr>
        <p:txBody>
          <a:bodyPr>
            <a:noAutofit/>
          </a:bodyPr>
          <a:lstStyle/>
          <a:p>
            <a:endParaRPr lang="en-US" sz="1600" dirty="0">
              <a:solidFill>
                <a:schemeClr val="tx1"/>
              </a:solidFill>
              <a:latin typeface="Minion Pro"/>
              <a:cs typeface="AngsanaUPC" panose="02020603050405020304" pitchFamily="18" charset="-34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Minion Pro"/>
                <a:cs typeface="AngsanaUPC" panose="02020603050405020304" pitchFamily="18" charset="-34"/>
              </a:rPr>
              <a:t>Specific location(s)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Minion Pro"/>
                <a:cs typeface="AngsanaUPC" panose="02020603050405020304" pitchFamily="18" charset="-34"/>
              </a:rPr>
              <a:t>Type of incident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Minion Pro"/>
                <a:cs typeface="AngsanaUPC" panose="02020603050405020304" pitchFamily="18" charset="-34"/>
              </a:rPr>
              <a:t>Description of person(s)/suspect(s)/vehicle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Minion Pro"/>
                <a:cs typeface="AngsanaUPC" panose="02020603050405020304" pitchFamily="18" charset="-34"/>
              </a:rPr>
              <a:t>Think TOP DOWN: race/gender/clothing/other unique attributes (carrying a blue </a:t>
            </a:r>
            <a:r>
              <a:rPr lang="en-US" dirty="0" smtClean="0">
                <a:solidFill>
                  <a:schemeClr val="tx1"/>
                </a:solidFill>
                <a:latin typeface="Minion Pro"/>
                <a:cs typeface="AngsanaUPC" panose="02020603050405020304" pitchFamily="18" charset="-34"/>
              </a:rPr>
              <a:t>backpack</a:t>
            </a:r>
            <a:r>
              <a:rPr lang="en-US" dirty="0">
                <a:solidFill>
                  <a:schemeClr val="tx1"/>
                </a:solidFill>
                <a:latin typeface="Minion Pro"/>
                <a:cs typeface="AngsanaUPC" panose="02020603050405020304" pitchFamily="18" charset="-34"/>
              </a:rPr>
              <a:t>, long ponytail, noticeable limp, etc.)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Minion Pro"/>
                <a:cs typeface="AngsanaUPC" panose="02020603050405020304" pitchFamily="18" charset="-34"/>
              </a:rPr>
              <a:t>If no longer visible, last known location/direction headed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Minion Pro"/>
                <a:cs typeface="AngsanaUPC" panose="02020603050405020304" pitchFamily="18" charset="-34"/>
              </a:rPr>
              <a:t>If safe to do so, get a license plate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Minion Pro"/>
                <a:cs typeface="AngsanaUPC" panose="02020603050405020304" pitchFamily="18" charset="-34"/>
              </a:rPr>
              <a:t>Take a picture w/ cell phone from a safe distance</a:t>
            </a:r>
          </a:p>
          <a:p>
            <a:endParaRPr lang="en-US" dirty="0">
              <a:solidFill>
                <a:schemeClr val="tx1"/>
              </a:solidFill>
              <a:latin typeface="Minion Pro"/>
              <a:cs typeface="AngsanaUPC" panose="02020603050405020304" pitchFamily="18" charset="-34"/>
            </a:endParaRPr>
          </a:p>
          <a:p>
            <a:r>
              <a:rPr lang="en-US" dirty="0">
                <a:solidFill>
                  <a:schemeClr val="tx1"/>
                </a:solidFill>
                <a:latin typeface="Minion Pro"/>
                <a:cs typeface="AngsanaUPC" panose="02020603050405020304" pitchFamily="18" charset="-34"/>
              </a:rPr>
              <a:t>Remember, </a:t>
            </a:r>
            <a:r>
              <a:rPr lang="en-US" b="1" dirty="0">
                <a:solidFill>
                  <a:schemeClr val="tx1"/>
                </a:solidFill>
                <a:latin typeface="Minion Pro"/>
                <a:cs typeface="AngsanaUPC" panose="02020603050405020304" pitchFamily="18" charset="-34"/>
              </a:rPr>
              <a:t>WE CAN’T HELP IF WE DON’T KNOW!</a:t>
            </a:r>
          </a:p>
          <a:p>
            <a:endParaRPr lang="en-US" dirty="0">
              <a:solidFill>
                <a:schemeClr val="tx1"/>
              </a:solidFill>
              <a:latin typeface="Minion Pr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13075" y="258646"/>
            <a:ext cx="7131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B050"/>
                </a:solidFill>
                <a:latin typeface="Minion Pro"/>
              </a:rPr>
              <a:t>Reporting Suspicious Person(s)</a:t>
            </a:r>
            <a:endParaRPr lang="en-US" sz="3200" dirty="0">
              <a:solidFill>
                <a:srgbClr val="00B050"/>
              </a:solidFill>
              <a:latin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val="200740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_710_125th_PPT_WS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511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43384"/>
            <a:ext cx="8229600" cy="85725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Minion Pro"/>
              </a:rPr>
              <a:t>Personal Safety to Know Before </a:t>
            </a:r>
            <a:br>
              <a:rPr lang="en-US" sz="2400" dirty="0">
                <a:solidFill>
                  <a:srgbClr val="00B050"/>
                </a:solidFill>
                <a:latin typeface="Minion Pro"/>
              </a:rPr>
            </a:br>
            <a:r>
              <a:rPr lang="en-US" sz="2400" dirty="0">
                <a:solidFill>
                  <a:srgbClr val="00B050"/>
                </a:solidFill>
                <a:latin typeface="Minion Pro"/>
              </a:rPr>
              <a:t>Dealing with a Disruptive Individual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04532" y="857250"/>
            <a:ext cx="7334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Minion Pr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5744" y="1057238"/>
            <a:ext cx="772964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latin typeface="Minion Pro"/>
              </a:rPr>
              <a:t>Have a safety plan before anything occurs and know your environment.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dirty="0">
              <a:latin typeface="Minion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latin typeface="Minion Pro"/>
              </a:rPr>
              <a:t>Trust your instincts.</a:t>
            </a:r>
          </a:p>
          <a:p>
            <a:endParaRPr lang="en-US" sz="1700" dirty="0">
              <a:latin typeface="Minion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latin typeface="Minion Pro"/>
              </a:rPr>
              <a:t>Keep door open or meet in a public location if possible.</a:t>
            </a:r>
          </a:p>
          <a:p>
            <a:endParaRPr lang="en-US" sz="1700" dirty="0">
              <a:latin typeface="Minion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latin typeface="Minion Pro"/>
              </a:rPr>
              <a:t>Plan and coordinate follow up meetings w/ anticipated behavior concerns: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700" dirty="0">
                <a:latin typeface="Minion Pro"/>
              </a:rPr>
              <a:t>Department Chair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700" dirty="0">
                <a:latin typeface="Minion Pro"/>
              </a:rPr>
              <a:t>Dean of Student’s Office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700" dirty="0">
                <a:latin typeface="Minion Pro"/>
              </a:rPr>
              <a:t>Police Department</a:t>
            </a:r>
          </a:p>
          <a:p>
            <a:endParaRPr lang="en-US" sz="1700" dirty="0">
              <a:latin typeface="Minion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latin typeface="Minion Pro"/>
              </a:rPr>
              <a:t>GET OUT!!!</a:t>
            </a:r>
          </a:p>
          <a:p>
            <a:endParaRPr lang="en-US" dirty="0">
              <a:latin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val="56082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_710_125th_PPT_WS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"/>
            <a:ext cx="9144000" cy="51511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4574" y="41388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sz="2900" dirty="0" smtClean="0">
                <a:solidFill>
                  <a:srgbClr val="00B050"/>
                </a:solidFill>
                <a:latin typeface="Minion Pro"/>
              </a:rPr>
              <a:t>Handling a Disruptive Person(s)</a:t>
            </a:r>
            <a:br>
              <a:rPr lang="en-US" sz="2900" dirty="0" smtClean="0">
                <a:solidFill>
                  <a:srgbClr val="00B050"/>
                </a:solidFill>
                <a:latin typeface="Minion Pro"/>
              </a:rPr>
            </a:br>
            <a:r>
              <a:rPr lang="en-US" sz="2900" dirty="0" smtClean="0">
                <a:solidFill>
                  <a:srgbClr val="00B050"/>
                </a:solidFill>
                <a:latin typeface="Minion Pro"/>
              </a:rPr>
              <a:t>Communication</a:t>
            </a:r>
            <a:endParaRPr lang="en-US" sz="2900" dirty="0">
              <a:solidFill>
                <a:srgbClr val="00B050"/>
              </a:solidFill>
              <a:latin typeface="Minion Pr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2983" y="968760"/>
            <a:ext cx="733493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Minion Pro"/>
              </a:rPr>
              <a:t>Be confident in your </a:t>
            </a:r>
            <a:r>
              <a:rPr lang="en-US" dirty="0" smtClean="0">
                <a:latin typeface="Minion Pro"/>
              </a:rPr>
              <a:t>approach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Minion Pro"/>
              </a:rPr>
              <a:t>Confidence comes from preparation and knowing </a:t>
            </a:r>
            <a:r>
              <a:rPr lang="en-US" b="1" dirty="0" smtClean="0">
                <a:latin typeface="Minion Pro"/>
              </a:rPr>
              <a:t>why</a:t>
            </a:r>
            <a:r>
              <a:rPr lang="en-US" dirty="0" smtClean="0">
                <a:latin typeface="Minion Pro"/>
              </a:rPr>
              <a:t>!</a:t>
            </a:r>
            <a:endParaRPr lang="en-US" dirty="0">
              <a:latin typeface="Minion Pro"/>
            </a:endParaRPr>
          </a:p>
          <a:p>
            <a:endParaRPr lang="en-US" sz="1400" dirty="0">
              <a:latin typeface="Minion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Minion Pro"/>
              </a:rPr>
              <a:t>Make direct eye contact with the individual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Minion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Minion Pro"/>
              </a:rPr>
              <a:t>Conduct yourself in a serious manner</a:t>
            </a:r>
          </a:p>
          <a:p>
            <a:endParaRPr lang="en-US" sz="1400" dirty="0">
              <a:latin typeface="Minion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Minion Pro"/>
              </a:rPr>
              <a:t>Speak clearly and distinctively </a:t>
            </a:r>
            <a:endParaRPr lang="en-US" dirty="0" smtClean="0">
              <a:latin typeface="Minion Pro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Minion Pro"/>
              </a:rPr>
              <a:t>Ensures there is no misunderstanding or confusion </a:t>
            </a:r>
            <a:endParaRPr lang="en-US" dirty="0">
              <a:latin typeface="Minion Pro"/>
            </a:endParaRPr>
          </a:p>
          <a:p>
            <a:endParaRPr lang="en-US" sz="1400" dirty="0">
              <a:latin typeface="Minion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Minion Pro"/>
              </a:rPr>
              <a:t>Utilize your reflective listening </a:t>
            </a:r>
            <a:r>
              <a:rPr lang="en-US" dirty="0" smtClean="0">
                <a:latin typeface="Minion Pro"/>
              </a:rPr>
              <a:t>skills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Minion Pro"/>
              </a:rPr>
              <a:t>Provide options if options are available</a:t>
            </a:r>
            <a:endParaRPr lang="en-US" dirty="0">
              <a:latin typeface="Minion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Minion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Minion Pro"/>
              </a:rPr>
              <a:t>Remember: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18" y="0"/>
            <a:ext cx="8396530" cy="4775529"/>
          </a:xfrm>
          <a:prstGeom prst="rect">
            <a:avLst/>
          </a:prstGeom>
          <a:ln>
            <a:solidFill>
              <a:srgbClr val="00B050"/>
            </a:solidFill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8869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55408" y="1126658"/>
            <a:ext cx="7581985" cy="2743200"/>
          </a:xfrm>
        </p:spPr>
        <p:txBody>
          <a:bodyPr>
            <a:normAutofit fontScale="92500" lnSpcReduction="10000"/>
          </a:bodyPr>
          <a:lstStyle/>
          <a:p>
            <a:pPr algn="ctr">
              <a:spcAft>
                <a:spcPts val="450"/>
              </a:spcAft>
            </a:pPr>
            <a:r>
              <a:rPr lang="en-US" sz="2000" i="1" dirty="0">
                <a:solidFill>
                  <a:schemeClr val="tx1"/>
                </a:solidFill>
                <a:latin typeface="Minion Pro"/>
                <a:cs typeface="AngsanaUPC" panose="02020603050405020304" pitchFamily="18" charset="-34"/>
              </a:rPr>
              <a:t>If you find yourself in an Active Shooter situation:</a:t>
            </a:r>
          </a:p>
          <a:p>
            <a:pPr>
              <a:spcAft>
                <a:spcPts val="450"/>
              </a:spcAft>
            </a:pPr>
            <a:endParaRPr lang="en-US" sz="1500" dirty="0">
              <a:latin typeface="Minion Pro"/>
              <a:cs typeface="AngsanaUPC" panose="02020603050405020304" pitchFamily="18" charset="-34"/>
            </a:endParaRPr>
          </a:p>
          <a:p>
            <a:pPr lvl="2">
              <a:spcAft>
                <a:spcPts val="450"/>
              </a:spcAft>
            </a:pPr>
            <a:r>
              <a:rPr lang="en-US" sz="2000" b="1" dirty="0" smtClean="0">
                <a:latin typeface="Minion Pro"/>
                <a:cs typeface="AngsanaUPC" panose="02020603050405020304" pitchFamily="18" charset="-34"/>
              </a:rPr>
              <a:t>Run </a:t>
            </a:r>
            <a:r>
              <a:rPr lang="en-US" sz="2000" dirty="0">
                <a:latin typeface="Minion Pro"/>
                <a:cs typeface="AngsanaUPC" panose="02020603050405020304" pitchFamily="18" charset="-34"/>
              </a:rPr>
              <a:t>– best response if you can do so safely.</a:t>
            </a:r>
          </a:p>
          <a:p>
            <a:pPr marL="914400" lvl="2" indent="0">
              <a:spcAft>
                <a:spcPts val="450"/>
              </a:spcAft>
              <a:buNone/>
            </a:pPr>
            <a:endParaRPr lang="en-US" sz="2000" dirty="0">
              <a:latin typeface="Minion Pro"/>
              <a:cs typeface="AngsanaUPC" panose="02020603050405020304" pitchFamily="18" charset="-34"/>
            </a:endParaRPr>
          </a:p>
          <a:p>
            <a:pPr lvl="2">
              <a:spcAft>
                <a:spcPts val="450"/>
              </a:spcAft>
            </a:pPr>
            <a:r>
              <a:rPr lang="en-US" sz="2000" b="1" dirty="0" smtClean="0">
                <a:latin typeface="Minion Pro"/>
                <a:cs typeface="AngsanaUPC" panose="02020603050405020304" pitchFamily="18" charset="-34"/>
              </a:rPr>
              <a:t>Hide </a:t>
            </a:r>
            <a:r>
              <a:rPr lang="en-US" sz="2000" dirty="0">
                <a:latin typeface="Minion Pro"/>
                <a:cs typeface="AngsanaUPC" panose="02020603050405020304" pitchFamily="18" charset="-34"/>
              </a:rPr>
              <a:t>– if you can’t safely escape.</a:t>
            </a:r>
          </a:p>
          <a:p>
            <a:pPr lvl="2">
              <a:spcAft>
                <a:spcPts val="450"/>
              </a:spcAft>
            </a:pPr>
            <a:endParaRPr lang="en-US" sz="2000" dirty="0">
              <a:solidFill>
                <a:srgbClr val="FF0000"/>
              </a:solidFill>
              <a:latin typeface="Minion Pro"/>
              <a:cs typeface="AngsanaUPC" panose="02020603050405020304" pitchFamily="18" charset="-34"/>
            </a:endParaRPr>
          </a:p>
          <a:p>
            <a:pPr lvl="2">
              <a:spcAft>
                <a:spcPts val="450"/>
              </a:spcAft>
            </a:pPr>
            <a:r>
              <a:rPr lang="en-US" sz="2000" b="1" smtClean="0">
                <a:latin typeface="Minion Pro"/>
                <a:cs typeface="AngsanaUPC" panose="02020603050405020304" pitchFamily="18" charset="-34"/>
              </a:rPr>
              <a:t>Fight </a:t>
            </a:r>
            <a:r>
              <a:rPr lang="en-US" sz="2000" dirty="0">
                <a:latin typeface="Minion Pro"/>
                <a:cs typeface="AngsanaUPC" panose="02020603050405020304" pitchFamily="18" charset="-34"/>
              </a:rPr>
              <a:t>– </a:t>
            </a:r>
            <a:r>
              <a:rPr lang="en-US" sz="2000" dirty="0" smtClean="0">
                <a:latin typeface="Minion Pro"/>
                <a:cs typeface="AngsanaUPC" panose="02020603050405020304" pitchFamily="18" charset="-34"/>
              </a:rPr>
              <a:t>when your life is in immediate danger.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5459" y="302607"/>
            <a:ext cx="7221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B050"/>
                </a:solidFill>
                <a:latin typeface="Minion Pro"/>
              </a:rPr>
              <a:t>Active Shooter</a:t>
            </a:r>
            <a:endParaRPr lang="en-US" sz="3200" dirty="0">
              <a:solidFill>
                <a:srgbClr val="00B050"/>
              </a:solidFill>
              <a:latin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val="397756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01309" y="19735"/>
            <a:ext cx="6532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Minion Pro"/>
                <a:cs typeface="AngsanaUPC" panose="02020603050405020304" pitchFamily="18" charset="-34"/>
              </a:rPr>
              <a:t>UNT Emergency Management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3464210" y="4292300"/>
            <a:ext cx="2206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nion Pro"/>
                <a:cs typeface="AngsanaUPC" panose="02020603050405020304" pitchFamily="18" charset="-34"/>
                <a:hlinkClick r:id="rId2"/>
              </a:rPr>
              <a:t>emergency.unt.edu</a:t>
            </a:r>
            <a:r>
              <a:rPr lang="en-US" dirty="0">
                <a:latin typeface="Minion Pro"/>
                <a:cs typeface="AngsanaUPC" panose="02020603050405020304" pitchFamily="18" charset="-34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739" y="848205"/>
            <a:ext cx="6153508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5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1970</TotalTime>
  <Words>579</Words>
  <Application>Microsoft Office PowerPoint</Application>
  <PresentationFormat>On-screen Show (16:9)</PresentationFormat>
  <Paragraphs>133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Adobe Jenson Pro</vt:lpstr>
      <vt:lpstr>AngsanaUPC</vt:lpstr>
      <vt:lpstr>Arial</vt:lpstr>
      <vt:lpstr>Calibri</vt:lpstr>
      <vt:lpstr>Minion Pro</vt:lpstr>
      <vt:lpstr>Wingdings</vt:lpstr>
      <vt:lpstr>Office Theme</vt:lpstr>
      <vt:lpstr>PowerPoint Presentation</vt:lpstr>
      <vt:lpstr>UNT Police Department</vt:lpstr>
      <vt:lpstr>UNT Police Department Website</vt:lpstr>
      <vt:lpstr>UNT Police Department Safety Programs</vt:lpstr>
      <vt:lpstr>PowerPoint Presentation</vt:lpstr>
      <vt:lpstr>Personal Safety to Know Before  Dealing with a Disruptive Individual</vt:lpstr>
      <vt:lpstr>Handling a Disruptive Person(s) Communication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Zeigler</dc:creator>
  <cp:lastModifiedBy>Crawford, Kevin</cp:lastModifiedBy>
  <cp:revision>45</cp:revision>
  <cp:lastPrinted>2016-08-08T15:21:01Z</cp:lastPrinted>
  <dcterms:created xsi:type="dcterms:W3CDTF">2014-09-04T14:27:32Z</dcterms:created>
  <dcterms:modified xsi:type="dcterms:W3CDTF">2019-08-12T19:40:07Z</dcterms:modified>
</cp:coreProperties>
</file>