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3.jpg" ContentType="image/tif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39"/>
  </p:notesMasterIdLst>
  <p:sldIdLst>
    <p:sldId id="267" r:id="rId6"/>
    <p:sldId id="270" r:id="rId7"/>
    <p:sldId id="460" r:id="rId8"/>
    <p:sldId id="444" r:id="rId9"/>
    <p:sldId id="436" r:id="rId10"/>
    <p:sldId id="401" r:id="rId11"/>
    <p:sldId id="402" r:id="rId12"/>
    <p:sldId id="437" r:id="rId13"/>
    <p:sldId id="404" r:id="rId14"/>
    <p:sldId id="454" r:id="rId15"/>
    <p:sldId id="461" r:id="rId16"/>
    <p:sldId id="462" r:id="rId17"/>
    <p:sldId id="455" r:id="rId18"/>
    <p:sldId id="468" r:id="rId19"/>
    <p:sldId id="469" r:id="rId20"/>
    <p:sldId id="467" r:id="rId21"/>
    <p:sldId id="464" r:id="rId22"/>
    <p:sldId id="463" r:id="rId23"/>
    <p:sldId id="457" r:id="rId24"/>
    <p:sldId id="465" r:id="rId25"/>
    <p:sldId id="441" r:id="rId26"/>
    <p:sldId id="475" r:id="rId27"/>
    <p:sldId id="476" r:id="rId28"/>
    <p:sldId id="479" r:id="rId29"/>
    <p:sldId id="478" r:id="rId30"/>
    <p:sldId id="434" r:id="rId31"/>
    <p:sldId id="421" r:id="rId32"/>
    <p:sldId id="422" r:id="rId33"/>
    <p:sldId id="438" r:id="rId34"/>
    <p:sldId id="398" r:id="rId35"/>
    <p:sldId id="446" r:id="rId36"/>
    <p:sldId id="471" r:id="rId37"/>
    <p:sldId id="2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7B3B"/>
    <a:srgbClr val="00853E"/>
    <a:srgbClr val="00A44E"/>
    <a:srgbClr val="007B3B"/>
    <a:srgbClr val="00A651"/>
    <a:srgbClr val="079418"/>
    <a:srgbClr val="004A24"/>
    <a:srgbClr val="74C427"/>
    <a:srgbClr val="8AC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55" autoAdjust="0"/>
    <p:restoredTop sz="94541"/>
  </p:normalViewPr>
  <p:slideViewPr>
    <p:cSldViewPr snapToGrid="0" snapToObjects="1">
      <p:cViewPr varScale="1">
        <p:scale>
          <a:sx n="86" d="100"/>
          <a:sy n="86" d="100"/>
        </p:scale>
        <p:origin x="9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A88F8-36D7-4D09-ADF3-CE735101CF31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C5537-3B19-4FFB-B295-A2500C9EC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1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0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95400"/>
            <a:ext cx="12192000" cy="3202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00267872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2909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4264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1825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54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289379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70973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1982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43345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95400"/>
            <a:ext cx="12192000" cy="3202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2526622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0E7C09-85A1-C347-BD36-1D230C7725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800" b="0" i="0" u="none" strike="noStrike" baseline="0" smtClean="0">
                <a:effectLst/>
                <a:latin typeface="Calibri Regular"/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Segoe UI"/>
              </a:rPr>
              <a:t>Slide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784AB-3752-A44B-9D82-F3D2CCF84D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C1BF43-167B-404A-8DED-4E203311E0FD}"/>
              </a:ext>
            </a:extLst>
          </p:cNvPr>
          <p:cNvSpPr/>
          <p:nvPr userDrawn="1"/>
        </p:nvSpPr>
        <p:spPr>
          <a:xfrm>
            <a:off x="4446928" y="763908"/>
            <a:ext cx="3237181" cy="3237181"/>
          </a:xfrm>
          <a:prstGeom prst="ellipse">
            <a:avLst/>
          </a:prstGeom>
          <a:solidFill>
            <a:srgbClr val="008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958F9-1290-544E-A4D9-C155090F0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9346" y="1747341"/>
            <a:ext cx="2752344" cy="12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59F1FB-5E2C-514C-8EE1-7A1EB1EF3D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2C30F20-235F-174D-B487-D6643917E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sz="2800" dirty="0"/>
              <a:t>Slide Title Here</a:t>
            </a:r>
            <a:endParaRPr lang="en-US" b="0" i="0" u="none" strike="noStrike" dirty="0">
              <a:solidFill>
                <a:srgbClr val="000000"/>
              </a:solidFill>
              <a:effectLst/>
              <a:latin typeface="Segoe UI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D4B792E-BBD3-EA46-9052-2846A6BC14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83217F-EF53-454B-993D-E0F772248784}"/>
              </a:ext>
            </a:extLst>
          </p:cNvPr>
          <p:cNvSpPr/>
          <p:nvPr userDrawn="1"/>
        </p:nvSpPr>
        <p:spPr>
          <a:xfrm>
            <a:off x="4446683" y="695669"/>
            <a:ext cx="3237181" cy="3237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ED3F9B-EE06-3047-9AAE-7CF23F171A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81" y="1680755"/>
            <a:ext cx="2745184" cy="12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FA48A-D45C-104B-BED3-DE006E62D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9932" y="217820"/>
            <a:ext cx="1623486" cy="7493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5E821-9602-8B43-B24F-C0C7DEF0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C1644D-226D-1A4D-8637-0158912CD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5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77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C9595-0EA3-D84B-B804-E01A3FC5D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7632" cy="75121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028BE1-628E-C845-BC44-E884D945FA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02F72D-84BA-CE4B-9DF3-FC49E4CE2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83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6D0D23-7F98-C641-88F6-FE6D8AEF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95283" y="1778318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18F94F7-6A0C-4842-97A6-ACC772E67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5283" y="2133600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C738E9-0CF9-D840-A14B-E1FACA560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1205" y="1589881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BC0744-1C0D-8A4E-9A74-5B20FDEC08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1205" y="3367431"/>
            <a:ext cx="732155" cy="732155"/>
          </a:xfrm>
          <a:prstGeom prst="ellipse">
            <a:avLst/>
          </a:prstGeom>
          <a:solidFill>
            <a:srgbClr val="007B3B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2A377BB-0714-DD4C-80FE-85B366A98F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31047" y="5095108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BB2566-BA77-DA4D-8AE9-AB7266B6FD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5283" y="3531104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58912CC-E0BC-BC43-8A1E-EE3F00B3B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283" y="3886386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BF3DBAD-AE6F-A742-B177-934C84760C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283" y="5289897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5F64050-BBE0-6141-A55E-19C9B494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95283" y="5645179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5283" y="737685"/>
            <a:ext cx="5974397" cy="42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324318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84" y="1486747"/>
            <a:ext cx="7107396" cy="1751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DA05E9A-A537-F34A-ABA1-52DBF38C40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767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17DC69A-FED7-9149-B451-D971805BAE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767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375D517-4746-E942-9E60-0A18D5CA6F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767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385BFDE-CF4D-4F49-8049-ABD9DB742C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28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CFE16C2-82E9-8740-8C87-20DB3E1320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28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0FDC6856-C94B-2044-A250-C819799394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28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B3DAE5D-32C0-1D43-8236-574C048D0F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95988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45E4E13-C49D-BF4A-985A-3B95BE7906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5988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B4724838-E9BD-BB48-A347-3D9240219B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95988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501F45E9-39DB-414E-9EEB-1E6ECD1FA8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4559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0A5A593D-C0FD-4E46-82D5-69FF86931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24559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25A718CA-3C44-754A-B2CC-F173F1B2E2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24559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51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, Video etc. &quot;special&quot; slides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95400"/>
            <a:ext cx="12192000" cy="3202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79283333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8363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49" r:id="rId4"/>
    <p:sldLayoutId id="2147483652" r:id="rId5"/>
    <p:sldLayoutId id="2147483655" r:id="rId6"/>
    <p:sldLayoutId id="2147483656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21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freesvg.org/skotan-no-sign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1794C-526F-A443-A4BE-0FD55700BF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7733" y="4135646"/>
            <a:ext cx="8873183" cy="556457"/>
          </a:xfrm>
        </p:spPr>
        <p:txBody>
          <a:bodyPr/>
          <a:lstStyle/>
          <a:p>
            <a:r>
              <a:rPr lang="en-US" sz="4400" dirty="0"/>
              <a:t>Graduate Student  ePAR Transactions</a:t>
            </a:r>
            <a:r>
              <a:rPr lang="en-US" dirty="0"/>
              <a:t>	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9E3287E-9443-4EB7-A251-3A96B9A7B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763" y="5530215"/>
            <a:ext cx="6584613" cy="14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35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8048" y="476791"/>
            <a:ext cx="10656124" cy="1043788"/>
          </a:xfrm>
        </p:spPr>
        <p:txBody>
          <a:bodyPr/>
          <a:lstStyle/>
          <a:p>
            <a:r>
              <a:rPr lang="en-US" sz="3200" dirty="0"/>
              <a:t>Hiring Graduate Students in Positions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0965" y="1340037"/>
            <a:ext cx="5229546" cy="5917913"/>
          </a:xfrm>
        </p:spPr>
        <p:txBody>
          <a:bodyPr/>
          <a:lstStyle/>
          <a:p>
            <a:r>
              <a:rPr lang="en-US" dirty="0"/>
              <a:t>If the graduate student is being hired into a </a:t>
            </a:r>
            <a:r>
              <a:rPr lang="en-US" i="1" dirty="0"/>
              <a:t>budgeted position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position number </a:t>
            </a:r>
            <a:r>
              <a:rPr lang="en-US" dirty="0" err="1">
                <a:solidFill>
                  <a:srgbClr val="FF0000"/>
                </a:solidFill>
              </a:rPr>
              <a:t>Axxxxxxx</a:t>
            </a:r>
            <a:r>
              <a:rPr lang="en-US" dirty="0"/>
              <a:t>), then submit via ePAR</a:t>
            </a:r>
          </a:p>
          <a:p>
            <a:pPr lvl="1"/>
            <a:r>
              <a:rPr lang="en-US" sz="1800" dirty="0"/>
              <a:t>Use the Action/Reason of Hire – Hire Salaried</a:t>
            </a:r>
          </a:p>
          <a:p>
            <a:pPr lvl="1"/>
            <a:r>
              <a:rPr lang="en-US" sz="1800" dirty="0"/>
              <a:t>Effective date – generally 9-1-XX or 1/15/XX</a:t>
            </a:r>
          </a:p>
          <a:p>
            <a:pPr lvl="1"/>
            <a:r>
              <a:rPr lang="en-US" sz="1800" dirty="0"/>
              <a:t>Enter the position number and verify that the populated data is correct. </a:t>
            </a:r>
          </a:p>
          <a:p>
            <a:pPr lvl="1"/>
            <a:r>
              <a:rPr lang="en-US" sz="1800" dirty="0"/>
              <a:t>If changes are needed click “Additional Changes Needed” and enter correct information, including updated chart string data if needed, into the yellow fields.  </a:t>
            </a:r>
          </a:p>
          <a:p>
            <a:pPr lvl="1"/>
            <a:r>
              <a:rPr lang="en-US" sz="1800" b="1" i="1" dirty="0"/>
              <a:t>Budgeted positions will automatically have an end date of 5-31-XX</a:t>
            </a:r>
            <a:r>
              <a:rPr lang="en-US" sz="1800" dirty="0"/>
              <a:t>.</a:t>
            </a:r>
          </a:p>
          <a:p>
            <a:pPr lvl="1"/>
            <a:r>
              <a:rPr lang="en-US" sz="1800" b="1" u="sng" dirty="0"/>
              <a:t>Do not enter an end date in the Department Budget section of the ePAR.  These positions must be encumbered for 9 months.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5D37C-6BAA-4DC4-BD56-41B687439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6" r="1825"/>
          <a:stretch/>
        </p:blipFill>
        <p:spPr>
          <a:xfrm>
            <a:off x="6566528" y="1695236"/>
            <a:ext cx="5085963" cy="36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0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2DB72A-8C04-4FA4-B691-CDF6E5AA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50" y="320104"/>
            <a:ext cx="11072380" cy="6370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D9208D-6E92-41C3-BD88-AB965A888258}"/>
              </a:ext>
            </a:extLst>
          </p:cNvPr>
          <p:cNvSpPr/>
          <p:nvPr/>
        </p:nvSpPr>
        <p:spPr>
          <a:xfrm>
            <a:off x="1497724" y="2483069"/>
            <a:ext cx="331076" cy="1418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9739D-7BB9-41E3-928B-399D57B16F2D}"/>
              </a:ext>
            </a:extLst>
          </p:cNvPr>
          <p:cNvSpPr/>
          <p:nvPr/>
        </p:nvSpPr>
        <p:spPr>
          <a:xfrm>
            <a:off x="4786009" y="5998723"/>
            <a:ext cx="544748" cy="1167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DD154C-4F50-4ACE-9373-DA9C48F4FE2B}"/>
              </a:ext>
            </a:extLst>
          </p:cNvPr>
          <p:cNvSpPr/>
          <p:nvPr/>
        </p:nvSpPr>
        <p:spPr>
          <a:xfrm>
            <a:off x="3326860" y="2483069"/>
            <a:ext cx="1024646" cy="1418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6E856B-2465-484E-A250-F8F0E7B588EC}"/>
              </a:ext>
            </a:extLst>
          </p:cNvPr>
          <p:cNvSpPr/>
          <p:nvPr/>
        </p:nvSpPr>
        <p:spPr>
          <a:xfrm>
            <a:off x="5455920" y="3718560"/>
            <a:ext cx="2072640" cy="518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728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820B89-3063-4C57-A91F-95BC4CAC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8" y="2907082"/>
            <a:ext cx="11879317" cy="1043836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AB26C15C-A320-481F-8E8F-EE2D8BC11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77808" y="3074261"/>
            <a:ext cx="859221" cy="85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3656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788" y="754190"/>
            <a:ext cx="10306939" cy="1196529"/>
          </a:xfrm>
        </p:spPr>
        <p:txBody>
          <a:bodyPr/>
          <a:lstStyle/>
          <a:p>
            <a:r>
              <a:rPr lang="en-US" sz="3200" dirty="0"/>
              <a:t>Hiring a Graduate Student on an Appointment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2065" y="1437815"/>
            <a:ext cx="5443107" cy="5332855"/>
          </a:xfrm>
        </p:spPr>
        <p:txBody>
          <a:bodyPr/>
          <a:lstStyle/>
          <a:p>
            <a:r>
              <a:rPr lang="en-US" sz="2000" dirty="0"/>
              <a:t>Tips for creating the e-PAR:</a:t>
            </a:r>
          </a:p>
          <a:p>
            <a:pPr lvl="1"/>
            <a:r>
              <a:rPr lang="en-US" sz="1600" dirty="0"/>
              <a:t>Type of ePAR:  Employee Transaction</a:t>
            </a:r>
          </a:p>
          <a:p>
            <a:pPr lvl="1"/>
            <a:r>
              <a:rPr lang="en-US" sz="1600" dirty="0"/>
              <a:t>Action:  Hire</a:t>
            </a:r>
          </a:p>
          <a:p>
            <a:pPr lvl="1"/>
            <a:r>
              <a:rPr lang="en-US" sz="1600" dirty="0"/>
              <a:t>Reason:  Hire-Salaried/Task</a:t>
            </a:r>
          </a:p>
          <a:p>
            <a:pPr lvl="1"/>
            <a:r>
              <a:rPr lang="en-US" sz="1600" dirty="0"/>
              <a:t>Effective date:  9-1-XX (or other appropriate start date, e.g. 1-16-XX)</a:t>
            </a:r>
          </a:p>
          <a:p>
            <a:pPr lvl="1"/>
            <a:r>
              <a:rPr lang="en-US" sz="1600" dirty="0"/>
              <a:t>Enter the desired job code (0801-0823)</a:t>
            </a:r>
          </a:p>
          <a:p>
            <a:pPr lvl="1"/>
            <a:r>
              <a:rPr lang="en-US" sz="1600" dirty="0"/>
              <a:t>Appointment End Date:  1-15-XX (or other appropriate end date, e.g. 5-31-XX)  </a:t>
            </a:r>
            <a:r>
              <a:rPr lang="en-US" sz="1600" i="1" dirty="0"/>
              <a:t>See Academic Sessions Payroll Dates </a:t>
            </a:r>
            <a:r>
              <a:rPr lang="en-US" sz="1600" dirty="0"/>
              <a:t>chart.  Must be included in order to approve ePAR.</a:t>
            </a:r>
          </a:p>
          <a:p>
            <a:pPr lvl="1"/>
            <a:r>
              <a:rPr lang="en-US" sz="1600" dirty="0"/>
              <a:t>Reports to:  Enter position number of direct supervisor</a:t>
            </a:r>
          </a:p>
          <a:p>
            <a:pPr lvl="1"/>
            <a:r>
              <a:rPr lang="en-US" sz="1600" dirty="0"/>
              <a:t>Enter the appropriate FTE</a:t>
            </a:r>
          </a:p>
          <a:p>
            <a:pPr lvl="1"/>
            <a:r>
              <a:rPr lang="en-US" sz="1600" dirty="0"/>
              <a:t>Enter the appropriate monthly rate (the annual rate will calculate as 9 months)</a:t>
            </a:r>
          </a:p>
          <a:p>
            <a:pPr lvl="1"/>
            <a:r>
              <a:rPr lang="en-US" sz="1600" dirty="0"/>
              <a:t>Enter the Employee ID number of the appropriate supervisor</a:t>
            </a:r>
          </a:p>
          <a:p>
            <a:pPr lvl="1"/>
            <a:r>
              <a:rPr lang="en-US" sz="1600" dirty="0"/>
              <a:t>Enter the appropriate chart string in the Department Budget  Data section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53E3F2-CDFF-4C5F-B36A-54CD20854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01"/>
          <a:stretch/>
        </p:blipFill>
        <p:spPr>
          <a:xfrm>
            <a:off x="6211256" y="1817371"/>
            <a:ext cx="5226951" cy="37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46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518D8A-7391-41DD-936A-124E7B02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79" y="262997"/>
            <a:ext cx="9665804" cy="64680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17FBA-B35E-4AFC-ADC4-EE1EE8361528}"/>
              </a:ext>
            </a:extLst>
          </p:cNvPr>
          <p:cNvSpPr/>
          <p:nvPr/>
        </p:nvSpPr>
        <p:spPr>
          <a:xfrm>
            <a:off x="1653702" y="2911813"/>
            <a:ext cx="363166" cy="136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811AFD-379A-4B9F-BE91-A26AC0DDC51C}"/>
              </a:ext>
            </a:extLst>
          </p:cNvPr>
          <p:cNvSpPr/>
          <p:nvPr/>
        </p:nvSpPr>
        <p:spPr>
          <a:xfrm>
            <a:off x="4092102" y="2911813"/>
            <a:ext cx="1141379" cy="136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79D70E-A64C-4026-A873-8CFB12E644EB}"/>
              </a:ext>
            </a:extLst>
          </p:cNvPr>
          <p:cNvSpPr/>
          <p:nvPr/>
        </p:nvSpPr>
        <p:spPr>
          <a:xfrm>
            <a:off x="6381345" y="4150468"/>
            <a:ext cx="1433208" cy="531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A6418C-D6AE-4D02-86CA-A1523013F8C1}"/>
              </a:ext>
            </a:extLst>
          </p:cNvPr>
          <p:cNvSpPr/>
          <p:nvPr/>
        </p:nvSpPr>
        <p:spPr>
          <a:xfrm>
            <a:off x="4714672" y="5771745"/>
            <a:ext cx="518809" cy="1361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FB37C3-19C1-4F85-B7FA-24E515005DCA}"/>
              </a:ext>
            </a:extLst>
          </p:cNvPr>
          <p:cNvCxnSpPr>
            <a:cxnSpLocks/>
          </p:cNvCxnSpPr>
          <p:nvPr/>
        </p:nvCxnSpPr>
        <p:spPr>
          <a:xfrm flipH="1">
            <a:off x="4974077" y="4066162"/>
            <a:ext cx="9079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171FA2-4585-44CA-9682-9E5BE6B4F89B}"/>
              </a:ext>
            </a:extLst>
          </p:cNvPr>
          <p:cNvSpPr txBox="1"/>
          <p:nvPr/>
        </p:nvSpPr>
        <p:spPr>
          <a:xfrm>
            <a:off x="5797688" y="3871611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188573843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8FF311-4439-450A-BA3B-FD45C5250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5" y="1956010"/>
            <a:ext cx="11705898" cy="30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8426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788" y="715280"/>
            <a:ext cx="10306939" cy="1196529"/>
          </a:xfrm>
        </p:spPr>
        <p:txBody>
          <a:bodyPr/>
          <a:lstStyle/>
          <a:p>
            <a:r>
              <a:rPr lang="en-US" sz="3200" dirty="0"/>
              <a:t>Returning a Graduate Student on a Position or  Appointment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2066" y="1418360"/>
            <a:ext cx="5454300" cy="5326151"/>
          </a:xfrm>
        </p:spPr>
        <p:txBody>
          <a:bodyPr/>
          <a:lstStyle/>
          <a:p>
            <a:r>
              <a:rPr lang="en-US" dirty="0"/>
              <a:t>Tips for creating the e-PAR:</a:t>
            </a:r>
          </a:p>
          <a:p>
            <a:pPr lvl="1"/>
            <a:r>
              <a:rPr lang="en-US" sz="1600" dirty="0"/>
              <a:t>Type of ePAR:  Employee Transaction</a:t>
            </a:r>
          </a:p>
          <a:p>
            <a:pPr lvl="1"/>
            <a:r>
              <a:rPr lang="en-US" sz="1600" dirty="0"/>
              <a:t>Action:  Employee Change Within Department</a:t>
            </a:r>
          </a:p>
          <a:p>
            <a:pPr lvl="1"/>
            <a:r>
              <a:rPr lang="en-US" sz="1600" dirty="0"/>
              <a:t>Effective date:  9-1-XX (or other appropriate start date, </a:t>
            </a:r>
            <a:r>
              <a:rPr lang="en-US" sz="1600" dirty="0" err="1"/>
              <a:t>eg</a:t>
            </a:r>
            <a:r>
              <a:rPr lang="en-US" sz="1600" dirty="0"/>
              <a:t> 1-16-/XX)</a:t>
            </a:r>
          </a:p>
          <a:p>
            <a:pPr lvl="1"/>
            <a:r>
              <a:rPr lang="en-US" sz="1600" i="1" dirty="0"/>
              <a:t>For Appointments </a:t>
            </a:r>
            <a:r>
              <a:rPr lang="en-US" sz="1600" dirty="0"/>
              <a:t>enter an Appointment End Date 1-15-XX (or other appropriate end date, e.g. 5-31-XX)</a:t>
            </a:r>
          </a:p>
          <a:p>
            <a:pPr marL="704088" lvl="2" indent="0">
              <a:buNone/>
            </a:pPr>
            <a:r>
              <a:rPr lang="en-US" sz="1600" i="1" dirty="0"/>
              <a:t>See Academic Session Payroll Dates chart for sample date information </a:t>
            </a:r>
          </a:p>
          <a:p>
            <a:pPr lvl="1"/>
            <a:r>
              <a:rPr lang="en-US" sz="1600" dirty="0"/>
              <a:t>Enter the desired job code (0801-0823)</a:t>
            </a:r>
          </a:p>
          <a:p>
            <a:pPr lvl="1"/>
            <a:r>
              <a:rPr lang="en-US" sz="1600" dirty="0"/>
              <a:t>Employee Status:  Return from Work Break</a:t>
            </a:r>
          </a:p>
          <a:p>
            <a:pPr lvl="1"/>
            <a:r>
              <a:rPr lang="en-US" sz="1600" dirty="0"/>
              <a:t>Reports to:  position number of direct supervisor</a:t>
            </a:r>
          </a:p>
          <a:p>
            <a:pPr lvl="1"/>
            <a:r>
              <a:rPr lang="en-US" sz="1600" dirty="0"/>
              <a:t>Enter/change FTE as needed</a:t>
            </a:r>
          </a:p>
          <a:p>
            <a:pPr lvl="1"/>
            <a:r>
              <a:rPr lang="en-US" sz="1600" dirty="0"/>
              <a:t>Enter/change the appropriate monthly rate as needed  (the annual rate for appointments will calculate as 0 months (4.5 months if dates encompass 1 semester)</a:t>
            </a:r>
          </a:p>
          <a:p>
            <a:pPr lvl="1"/>
            <a:r>
              <a:rPr lang="en-US" sz="1600" dirty="0"/>
              <a:t>Enter the Employee ID number of the appropriate supervisor</a:t>
            </a:r>
          </a:p>
          <a:p>
            <a:pPr lvl="1"/>
            <a:r>
              <a:rPr lang="en-US" sz="1600" dirty="0"/>
              <a:t>Enter the appropriate chart string in the Department Budget  Data section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3FC35-0721-44DF-BDF7-486105B8D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77" y="1726876"/>
            <a:ext cx="4250185" cy="425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19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D7769-032B-4E74-B378-1B10C979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43" y="296374"/>
            <a:ext cx="11452698" cy="64384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B18578-0401-4D5D-B892-57AA1D0D12CA}"/>
              </a:ext>
            </a:extLst>
          </p:cNvPr>
          <p:cNvSpPr/>
          <p:nvPr/>
        </p:nvSpPr>
        <p:spPr>
          <a:xfrm>
            <a:off x="3320372" y="2315185"/>
            <a:ext cx="1141379" cy="136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1054C-B35B-4491-9117-5EF17DFF5322}"/>
              </a:ext>
            </a:extLst>
          </p:cNvPr>
          <p:cNvSpPr/>
          <p:nvPr/>
        </p:nvSpPr>
        <p:spPr>
          <a:xfrm>
            <a:off x="1092745" y="2337891"/>
            <a:ext cx="651750" cy="136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1338E-A6D1-4D27-9EA6-65F2443485C8}"/>
              </a:ext>
            </a:extLst>
          </p:cNvPr>
          <p:cNvSpPr/>
          <p:nvPr/>
        </p:nvSpPr>
        <p:spPr>
          <a:xfrm>
            <a:off x="2273027" y="5988997"/>
            <a:ext cx="1141379" cy="136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236640-9FFA-4E77-A870-5D877EEFCA56}"/>
              </a:ext>
            </a:extLst>
          </p:cNvPr>
          <p:cNvSpPr/>
          <p:nvPr/>
        </p:nvSpPr>
        <p:spPr>
          <a:xfrm>
            <a:off x="1614790" y="5985763"/>
            <a:ext cx="651750" cy="136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083790-850B-49FB-834D-FBF6858B136D}"/>
              </a:ext>
            </a:extLst>
          </p:cNvPr>
          <p:cNvSpPr/>
          <p:nvPr/>
        </p:nvSpPr>
        <p:spPr>
          <a:xfrm>
            <a:off x="5629060" y="5979272"/>
            <a:ext cx="1141379" cy="136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3E468-C85B-4DCE-BCE1-3E729EEA4B27}"/>
              </a:ext>
            </a:extLst>
          </p:cNvPr>
          <p:cNvSpPr/>
          <p:nvPr/>
        </p:nvSpPr>
        <p:spPr>
          <a:xfrm>
            <a:off x="5003251" y="5969553"/>
            <a:ext cx="515564" cy="136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73DF10A-8F5F-4B9C-82D3-3B7D314BA234}"/>
              </a:ext>
            </a:extLst>
          </p:cNvPr>
          <p:cNvSpPr/>
          <p:nvPr/>
        </p:nvSpPr>
        <p:spPr>
          <a:xfrm>
            <a:off x="3513762" y="3945277"/>
            <a:ext cx="3030876" cy="2568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5054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3410F-0C61-4D00-8EEE-6B4C60393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60" y="2212035"/>
            <a:ext cx="11594402" cy="20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2385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392" y="332848"/>
            <a:ext cx="10306939" cy="1196529"/>
          </a:xfrm>
        </p:spPr>
        <p:txBody>
          <a:bodyPr/>
          <a:lstStyle/>
          <a:p>
            <a:r>
              <a:rPr lang="en-US" sz="3200" dirty="0"/>
              <a:t>Graduate Student Terminations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2066" y="902492"/>
            <a:ext cx="5625322" cy="5751879"/>
          </a:xfrm>
        </p:spPr>
        <p:txBody>
          <a:bodyPr/>
          <a:lstStyle/>
          <a:p>
            <a:r>
              <a:rPr lang="en-US" sz="2400" dirty="0"/>
              <a:t>Tips for creating the e-PAR:</a:t>
            </a:r>
          </a:p>
          <a:p>
            <a:pPr lvl="1"/>
            <a:r>
              <a:rPr lang="en-US" sz="1800" dirty="0"/>
              <a:t>Type of ePAR:  Employee Transaction</a:t>
            </a:r>
          </a:p>
          <a:p>
            <a:pPr lvl="1"/>
            <a:r>
              <a:rPr lang="en-US" sz="1800" dirty="0"/>
              <a:t>Action:  Termination</a:t>
            </a:r>
          </a:p>
          <a:p>
            <a:pPr lvl="1"/>
            <a:r>
              <a:rPr lang="en-US" sz="1800" dirty="0"/>
              <a:t>Reason: Select reason employee is terminating from the pull-down menu.  Typically for Graduate Students this is “End of Job Assignment”.</a:t>
            </a:r>
          </a:p>
          <a:p>
            <a:pPr lvl="1"/>
            <a:r>
              <a:rPr lang="en-US" sz="1800" dirty="0"/>
              <a:t>Effective date:  If a salaried graduate student is not returning,  a termination </a:t>
            </a:r>
            <a:r>
              <a:rPr lang="en-US" sz="1800" i="1" dirty="0"/>
              <a:t>can</a:t>
            </a:r>
            <a:r>
              <a:rPr lang="en-US" sz="1800" dirty="0"/>
              <a:t> be submitted.  See the Academic Session Payroll Dates slide for appropriate dates.  </a:t>
            </a:r>
          </a:p>
          <a:p>
            <a:pPr lvl="1"/>
            <a:r>
              <a:rPr lang="en-US" sz="1800" dirty="0"/>
              <a:t>If a termination is </a:t>
            </a:r>
            <a:r>
              <a:rPr lang="en-US" sz="1800" b="1" i="1" dirty="0"/>
              <a:t>not</a:t>
            </a:r>
            <a:r>
              <a:rPr lang="en-US" sz="1800" dirty="0"/>
              <a:t> submitted, the job record will go into short </a:t>
            </a:r>
            <a:r>
              <a:rPr lang="en-US" sz="1800" dirty="0" err="1"/>
              <a:t>workbreak</a:t>
            </a:r>
            <a:r>
              <a:rPr lang="en-US" sz="1800" dirty="0"/>
              <a:t> status and can be terminated via the mass termination process.  </a:t>
            </a:r>
          </a:p>
          <a:p>
            <a:pPr lvl="1"/>
            <a:r>
              <a:rPr lang="en-US" sz="1800" dirty="0"/>
              <a:t>If the employee does not complete the semester, a termination ePAR should be submitted with an effective date of one day </a:t>
            </a:r>
            <a:r>
              <a:rPr lang="en-US" sz="1800" i="1" dirty="0"/>
              <a:t>after</a:t>
            </a:r>
            <a:r>
              <a:rPr lang="en-US" sz="1800" dirty="0"/>
              <a:t> the last physical day worked. </a:t>
            </a:r>
          </a:p>
          <a:p>
            <a:pPr lvl="1"/>
            <a:r>
              <a:rPr lang="en-US" sz="1800" dirty="0"/>
              <a:t>Last Physical Date:  Date employee last physically worked</a:t>
            </a:r>
          </a:p>
          <a:p>
            <a:pPr lvl="1"/>
            <a:r>
              <a:rPr lang="en-US" sz="1800" dirty="0"/>
              <a:t>Enter the appropriate number of hours worked on last physical day.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2D3FF-1361-4C5D-B89A-F98321953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1417" b="38"/>
          <a:stretch/>
        </p:blipFill>
        <p:spPr>
          <a:xfrm>
            <a:off x="6379062" y="2056645"/>
            <a:ext cx="4907504" cy="35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788" y="540842"/>
            <a:ext cx="10306939" cy="1196529"/>
          </a:xfrm>
        </p:spPr>
        <p:txBody>
          <a:bodyPr/>
          <a:lstStyle/>
          <a:p>
            <a:r>
              <a:rPr lang="en-US" sz="4000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401" y="1478963"/>
            <a:ext cx="6308749" cy="4158163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Academic Session Payroll Dates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Salaried Graduate Positions (positions that begin with “A”)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Creating new positions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Transferring positions between departments or colleges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Hiring in Graduate Students in Positions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Hiring Graduate Students on an Appointment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Returning Graduate Students on a Position or Appointment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Graduate Student Terminations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General ePAR’s</a:t>
            </a:r>
          </a:p>
          <a:p>
            <a:pPr marL="10287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Employee changes (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eg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funding, job code supervisor changes)</a:t>
            </a:r>
          </a:p>
          <a:p>
            <a:pPr marL="10287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Placing a position in suspense</a:t>
            </a:r>
          </a:p>
          <a:p>
            <a:pPr marL="10287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Ending positions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Helpful Hints and Information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5E089-1CC7-4066-AAF7-4CAF195DB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5"/>
          <a:stretch/>
        </p:blipFill>
        <p:spPr>
          <a:xfrm>
            <a:off x="6741335" y="1943716"/>
            <a:ext cx="5086446" cy="369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4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A8E867-4F5B-42B0-856B-8D248ED93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39130"/>
            <a:ext cx="11620500" cy="6477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AC14348-DC3F-47E2-8545-C9A34E43BAE7}"/>
              </a:ext>
            </a:extLst>
          </p:cNvPr>
          <p:cNvSpPr/>
          <p:nvPr/>
        </p:nvSpPr>
        <p:spPr>
          <a:xfrm>
            <a:off x="8661113" y="3429002"/>
            <a:ext cx="2763748" cy="1625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0B367B-5947-4C87-9A57-A01301BB99A6}"/>
              </a:ext>
            </a:extLst>
          </p:cNvPr>
          <p:cNvSpPr/>
          <p:nvPr/>
        </p:nvSpPr>
        <p:spPr>
          <a:xfrm>
            <a:off x="534256" y="1448656"/>
            <a:ext cx="2496620" cy="914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DD8231-5489-4B96-9895-3B9F48CDA2BE}"/>
              </a:ext>
            </a:extLst>
          </p:cNvPr>
          <p:cNvSpPr/>
          <p:nvPr/>
        </p:nvSpPr>
        <p:spPr>
          <a:xfrm>
            <a:off x="3164440" y="2506894"/>
            <a:ext cx="904126" cy="1952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F7B94-EA84-4240-9F87-3C41CD46462E}"/>
              </a:ext>
            </a:extLst>
          </p:cNvPr>
          <p:cNvSpPr/>
          <p:nvPr/>
        </p:nvSpPr>
        <p:spPr>
          <a:xfrm>
            <a:off x="996593" y="2506894"/>
            <a:ext cx="636998" cy="1952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2D599-4F38-43A3-943C-52DF896C040C}"/>
              </a:ext>
            </a:extLst>
          </p:cNvPr>
          <p:cNvSpPr/>
          <p:nvPr/>
        </p:nvSpPr>
        <p:spPr>
          <a:xfrm>
            <a:off x="4746661" y="6215865"/>
            <a:ext cx="1828800" cy="1849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11CFEB-E339-491F-9498-0CB6811A8D3F}"/>
              </a:ext>
            </a:extLst>
          </p:cNvPr>
          <p:cNvSpPr/>
          <p:nvPr/>
        </p:nvSpPr>
        <p:spPr>
          <a:xfrm>
            <a:off x="1592495" y="6215865"/>
            <a:ext cx="1654139" cy="1849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2571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3D977-4074-4B95-ACDB-BC04B8931E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2390" y="4366579"/>
            <a:ext cx="9023558" cy="749951"/>
          </a:xfrm>
        </p:spPr>
        <p:txBody>
          <a:bodyPr/>
          <a:lstStyle/>
          <a:p>
            <a:r>
              <a:rPr lang="en-US" sz="4400" dirty="0"/>
              <a:t>General ePAR Transactions</a:t>
            </a:r>
          </a:p>
        </p:txBody>
      </p:sp>
    </p:spTree>
    <p:extLst>
      <p:ext uri="{BB962C8B-B14F-4D97-AF65-F5344CB8AC3E}">
        <p14:creationId xmlns:p14="http://schemas.microsoft.com/office/powerpoint/2010/main" val="4171721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788" y="435693"/>
            <a:ext cx="10306939" cy="1196529"/>
          </a:xfrm>
        </p:spPr>
        <p:txBody>
          <a:bodyPr/>
          <a:lstStyle/>
          <a:p>
            <a:r>
              <a:rPr lang="en-US" sz="3200" dirty="0"/>
              <a:t>Employee Changes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9275" y="1395964"/>
            <a:ext cx="4910926" cy="4809318"/>
          </a:xfrm>
        </p:spPr>
        <p:txBody>
          <a:bodyPr/>
          <a:lstStyle/>
          <a:p>
            <a:r>
              <a:rPr lang="en-US" dirty="0"/>
              <a:t>Changes are periodically needed for both positions and appointments.  Examples of needed changes include a change in  the funding source, change in job code, or a supervisor change.  To begin to ePAR:</a:t>
            </a:r>
          </a:p>
          <a:p>
            <a:pPr lvl="1"/>
            <a:r>
              <a:rPr lang="en-US" sz="1800" dirty="0"/>
              <a:t>Type of ePAR:  Employee Transaction</a:t>
            </a:r>
          </a:p>
          <a:p>
            <a:pPr lvl="1"/>
            <a:r>
              <a:rPr lang="en-US" sz="1800" dirty="0"/>
              <a:t>Action:  Employee Change Within Department</a:t>
            </a:r>
          </a:p>
          <a:p>
            <a:pPr lvl="1"/>
            <a:r>
              <a:rPr lang="en-US" sz="1800" dirty="0"/>
              <a:t>Effective date:  Enter the date the change is effective</a:t>
            </a:r>
          </a:p>
          <a:p>
            <a:pPr lvl="1"/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Examples follow</a:t>
            </a:r>
          </a:p>
          <a:p>
            <a:pPr marL="457200" lvl="1" indent="0">
              <a:buNone/>
            </a:pPr>
            <a:endParaRPr lang="en-US" sz="2200" dirty="0"/>
          </a:p>
          <a:p>
            <a:pPr marL="990600" lvl="2" indent="0"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22470-40A2-4625-A7A7-483B7A3A0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56" y="1120039"/>
            <a:ext cx="4910926" cy="49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80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5CD39-66A9-4332-8188-EC585A5507C3}"/>
              </a:ext>
            </a:extLst>
          </p:cNvPr>
          <p:cNvSpPr txBox="1"/>
          <p:nvPr/>
        </p:nvSpPr>
        <p:spPr>
          <a:xfrm>
            <a:off x="1163787" y="36714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To adjust a funding source, add a new row in the  Department Budget Data section  by clicking on the +  and entering the desired chart string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89766-1BDA-4D8E-A37B-F6684E665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1" y="2310639"/>
            <a:ext cx="11609673" cy="19149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4188C7-AEC6-4DEA-8DD7-AA59CE7C1836}"/>
              </a:ext>
            </a:extLst>
          </p:cNvPr>
          <p:cNvSpPr/>
          <p:nvPr/>
        </p:nvSpPr>
        <p:spPr>
          <a:xfrm>
            <a:off x="624114" y="3650343"/>
            <a:ext cx="283028" cy="406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2117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5CD39-66A9-4332-8188-EC585A5507C3}"/>
              </a:ext>
            </a:extLst>
          </p:cNvPr>
          <p:cNvSpPr txBox="1"/>
          <p:nvPr/>
        </p:nvSpPr>
        <p:spPr>
          <a:xfrm>
            <a:off x="1163787" y="36714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To adjust the job code, due to a change in assignment or level (levels change ONLY in fall)  or FTE, enter the information as shown below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19A60-716E-4529-898F-FFD6997F8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60" y="1387001"/>
            <a:ext cx="9363982" cy="53662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BF2FA0-F069-46DA-85FD-2CFC604F2931}"/>
              </a:ext>
            </a:extLst>
          </p:cNvPr>
          <p:cNvSpPr/>
          <p:nvPr/>
        </p:nvSpPr>
        <p:spPr>
          <a:xfrm>
            <a:off x="1973943" y="3062514"/>
            <a:ext cx="4572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CB4D17-A244-43AE-82AC-2E1CC97A9283}"/>
              </a:ext>
            </a:extLst>
          </p:cNvPr>
          <p:cNvSpPr/>
          <p:nvPr/>
        </p:nvSpPr>
        <p:spPr>
          <a:xfrm>
            <a:off x="3737429" y="3062514"/>
            <a:ext cx="994228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C8BE85-EB3E-4FBE-AFC7-491DB8A9F880}"/>
              </a:ext>
            </a:extLst>
          </p:cNvPr>
          <p:cNvSpPr/>
          <p:nvPr/>
        </p:nvSpPr>
        <p:spPr>
          <a:xfrm>
            <a:off x="4840514" y="4586514"/>
            <a:ext cx="689429" cy="232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EAACF4-2E89-4836-A2A8-C98BE6CB3FA5}"/>
              </a:ext>
            </a:extLst>
          </p:cNvPr>
          <p:cNvSpPr/>
          <p:nvPr/>
        </p:nvSpPr>
        <p:spPr>
          <a:xfrm>
            <a:off x="4680857" y="5355771"/>
            <a:ext cx="609600" cy="232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9421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4E2470-9CBD-4E02-AB90-A29EE9824752}"/>
              </a:ext>
            </a:extLst>
          </p:cNvPr>
          <p:cNvSpPr/>
          <p:nvPr/>
        </p:nvSpPr>
        <p:spPr>
          <a:xfrm>
            <a:off x="1167445" y="413446"/>
            <a:ext cx="10607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/>
                </a:solidFill>
              </a:rPr>
              <a:t>To change a supervisor, the </a:t>
            </a:r>
            <a:r>
              <a:rPr lang="en-US" sz="2000" i="1" dirty="0">
                <a:solidFill>
                  <a:schemeClr val="bg1"/>
                </a:solidFill>
              </a:rPr>
              <a:t>position number</a:t>
            </a:r>
            <a:r>
              <a:rPr lang="en-US" sz="2000" dirty="0">
                <a:solidFill>
                  <a:schemeClr val="bg1"/>
                </a:solidFill>
              </a:rPr>
              <a:t> of the new supervisor should be entered into the Position Data section located toward the bottom of the ePAR.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C4826-6CDC-4715-A3BA-D1C531F81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43037"/>
            <a:ext cx="10601325" cy="39719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54BED8-D1C7-45A0-9F1A-58F083484762}"/>
              </a:ext>
            </a:extLst>
          </p:cNvPr>
          <p:cNvSpPr/>
          <p:nvPr/>
        </p:nvSpPr>
        <p:spPr>
          <a:xfrm>
            <a:off x="2202873" y="3096491"/>
            <a:ext cx="581891" cy="1454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A5FF4-5A13-4305-B1F0-BF434C046962}"/>
              </a:ext>
            </a:extLst>
          </p:cNvPr>
          <p:cNvSpPr/>
          <p:nvPr/>
        </p:nvSpPr>
        <p:spPr>
          <a:xfrm>
            <a:off x="5278582" y="3096491"/>
            <a:ext cx="581891" cy="1454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6D9B01-11AD-4F12-BBF2-85CF8F52F30E}"/>
              </a:ext>
            </a:extLst>
          </p:cNvPr>
          <p:cNvSpPr/>
          <p:nvPr/>
        </p:nvSpPr>
        <p:spPr>
          <a:xfrm>
            <a:off x="2306782" y="3775364"/>
            <a:ext cx="353291" cy="1454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071439-7D7B-4052-A548-D8CEDDD04F10}"/>
              </a:ext>
            </a:extLst>
          </p:cNvPr>
          <p:cNvSpPr/>
          <p:nvPr/>
        </p:nvSpPr>
        <p:spPr>
          <a:xfrm>
            <a:off x="5472545" y="3719947"/>
            <a:ext cx="484910" cy="14547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94B6A8-FD5B-4795-851F-BCEF16EE90DE}"/>
              </a:ext>
            </a:extLst>
          </p:cNvPr>
          <p:cNvSpPr/>
          <p:nvPr/>
        </p:nvSpPr>
        <p:spPr>
          <a:xfrm>
            <a:off x="5116286" y="3621315"/>
            <a:ext cx="1843314" cy="3701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0430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788" y="754190"/>
            <a:ext cx="10306939" cy="1196529"/>
          </a:xfrm>
        </p:spPr>
        <p:txBody>
          <a:bodyPr/>
          <a:lstStyle/>
          <a:p>
            <a:r>
              <a:rPr lang="en-US" sz="3200" dirty="0"/>
              <a:t>Placing positions in suspense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837" y="1383071"/>
            <a:ext cx="4805618" cy="40233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Departments will need to submit an ePAR to place a vacant position in suspense. This is </a:t>
            </a:r>
            <a:r>
              <a:rPr lang="en-US" u="sng" dirty="0"/>
              <a:t>rarely used</a:t>
            </a:r>
            <a:r>
              <a:rPr lang="en-US" dirty="0"/>
              <a:t> for graduate student positions.</a:t>
            </a:r>
          </a:p>
          <a:p>
            <a:endParaRPr lang="en-US" dirty="0"/>
          </a:p>
          <a:p>
            <a:r>
              <a:rPr lang="en-US" dirty="0"/>
              <a:t>Tips for creating the e-PAR: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Type of ePAR:  Vacant Position/New/</a:t>
            </a:r>
            <a:r>
              <a:rPr lang="en-US" dirty="0" err="1"/>
              <a:t>Chg</a:t>
            </a:r>
            <a:r>
              <a:rPr lang="en-US" dirty="0"/>
              <a:t>/End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Action:  Change Position Details (temp)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the position number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the effective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an end date to each row of funding in the Department Budget Data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25CD4-DAE0-4F73-A557-96266C50A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" t="-11336" r="33686" b="10567"/>
          <a:stretch/>
        </p:blipFill>
        <p:spPr>
          <a:xfrm>
            <a:off x="6603988" y="1235488"/>
            <a:ext cx="4301361" cy="43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85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990600"/>
            <a:ext cx="8721395" cy="50863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257800" y="3048000"/>
            <a:ext cx="1143000" cy="27062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590800" y="2971800"/>
            <a:ext cx="533400" cy="319928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24600" y="4419600"/>
            <a:ext cx="228600" cy="1524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360" y="4340339"/>
            <a:ext cx="384081" cy="31092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2057401" y="2534622"/>
            <a:ext cx="1831041" cy="284779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04509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3352800" y="3048000"/>
            <a:ext cx="914400" cy="4572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1"/>
            <a:ext cx="8915400" cy="207479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657600" y="35052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9949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788" y="754190"/>
            <a:ext cx="10306939" cy="1196529"/>
          </a:xfrm>
        </p:spPr>
        <p:txBody>
          <a:bodyPr/>
          <a:lstStyle/>
          <a:p>
            <a:r>
              <a:rPr lang="en-US" sz="3200" dirty="0"/>
              <a:t>Ending Positions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2066" y="1437815"/>
            <a:ext cx="4467062" cy="4665995"/>
          </a:xfrm>
        </p:spPr>
        <p:txBody>
          <a:bodyPr/>
          <a:lstStyle/>
          <a:p>
            <a:r>
              <a:rPr lang="en-US" dirty="0"/>
              <a:t>Departments will need to submit an ePAR to end a faculty or salaried graduate student position.  </a:t>
            </a:r>
            <a:r>
              <a:rPr lang="en-US" dirty="0">
                <a:solidFill>
                  <a:srgbClr val="FF0000"/>
                </a:solidFill>
              </a:rPr>
              <a:t>Please consult with Academic Resources before ending a position.</a:t>
            </a:r>
          </a:p>
          <a:p>
            <a:endParaRPr lang="en-US" dirty="0"/>
          </a:p>
          <a:p>
            <a:r>
              <a:rPr lang="en-US" dirty="0"/>
              <a:t>Tips for creating the e-PAR: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Type of ePAR:  Vacant Position/New/</a:t>
            </a:r>
            <a:r>
              <a:rPr lang="en-US" dirty="0" err="1"/>
              <a:t>Chg</a:t>
            </a:r>
            <a:r>
              <a:rPr lang="en-US" dirty="0"/>
              <a:t>/End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Action:  End Position (permanent)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the position number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Effective date:  9-1-XX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comments explaining the reason for ending the position.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76921-B043-4F7D-BD96-CA9A78CFA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" r="6161"/>
          <a:stretch/>
        </p:blipFill>
        <p:spPr>
          <a:xfrm>
            <a:off x="5688163" y="1949420"/>
            <a:ext cx="5840897" cy="43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3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B57307-1150-4135-B51A-A01A42EB7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789153"/>
              </p:ext>
            </p:extLst>
          </p:nvPr>
        </p:nvGraphicFramePr>
        <p:xfrm>
          <a:off x="1494464" y="798835"/>
          <a:ext cx="9115317" cy="5793981"/>
        </p:xfrm>
        <a:graphic>
          <a:graphicData uri="http://schemas.openxmlformats.org/drawingml/2006/table">
            <a:tbl>
              <a:tblPr/>
              <a:tblGrid>
                <a:gridCol w="2837808">
                  <a:extLst>
                    <a:ext uri="{9D8B030D-6E8A-4147-A177-3AD203B41FA5}">
                      <a16:colId xmlns:a16="http://schemas.microsoft.com/office/drawing/2014/main" val="1946466433"/>
                    </a:ext>
                  </a:extLst>
                </a:gridCol>
                <a:gridCol w="2486346">
                  <a:extLst>
                    <a:ext uri="{9D8B030D-6E8A-4147-A177-3AD203B41FA5}">
                      <a16:colId xmlns:a16="http://schemas.microsoft.com/office/drawing/2014/main" val="2059141144"/>
                    </a:ext>
                  </a:extLst>
                </a:gridCol>
                <a:gridCol w="1808252">
                  <a:extLst>
                    <a:ext uri="{9D8B030D-6E8A-4147-A177-3AD203B41FA5}">
                      <a16:colId xmlns:a16="http://schemas.microsoft.com/office/drawing/2014/main" val="1627292903"/>
                    </a:ext>
                  </a:extLst>
                </a:gridCol>
                <a:gridCol w="1982911">
                  <a:extLst>
                    <a:ext uri="{9D8B030D-6E8A-4147-A177-3AD203B41FA5}">
                      <a16:colId xmlns:a16="http://schemas.microsoft.com/office/drawing/2014/main" val="3011051066"/>
                    </a:ext>
                  </a:extLst>
                </a:gridCol>
              </a:tblGrid>
              <a:tr h="8970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Session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Payroll Dates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FTE (for 3 semester credit hours)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Equivalent Hours per Week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760206"/>
                  </a:ext>
                </a:extLst>
              </a:tr>
              <a:tr h="23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9/1-1/15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941537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8W1 (8week 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9/1-10/31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39310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8W2 (8week 2)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11/1-12/31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39274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Winter Session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**TBD see note below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190122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1/16-5/31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218636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8W1 (8 week 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1/16-3/31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875190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8W2 (8 week 2)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4/1-5/31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74609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3W1 (3week 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6/1-7/15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088018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8W1 (8 week 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6/1-7/15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254041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(summer)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6/1-8/31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531650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5W1 (5 week 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6/1-7/15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924986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10W  (10week 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6/1-8/31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115623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5W2 (5 week 2)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7/16-8/31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335090"/>
                  </a:ext>
                </a:extLst>
              </a:tr>
              <a:tr h="22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8W2 (8 week 2)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7/16-8/31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62393"/>
                  </a:ext>
                </a:extLst>
              </a:tr>
              <a:tr h="41251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Prorate FTE for courses that are larger or smaller than 3 semester credit hours.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447271"/>
                  </a:ext>
                </a:extLst>
              </a:tr>
              <a:tr h="412512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Dates will vary from year to year. Watch for annual instructions from Academic Resources.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26005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4694673-5EF9-4C04-9B09-58C18D15D3C2}"/>
              </a:ext>
            </a:extLst>
          </p:cNvPr>
          <p:cNvSpPr txBox="1"/>
          <p:nvPr/>
        </p:nvSpPr>
        <p:spPr>
          <a:xfrm>
            <a:off x="1273994" y="226035"/>
            <a:ext cx="7572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Academic Session Payroll Dates</a:t>
            </a:r>
          </a:p>
        </p:txBody>
      </p:sp>
    </p:spTree>
    <p:extLst>
      <p:ext uri="{BB962C8B-B14F-4D97-AF65-F5344CB8AC3E}">
        <p14:creationId xmlns:p14="http://schemas.microsoft.com/office/powerpoint/2010/main" val="91601270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8978638" cy="464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67000" y="5105400"/>
            <a:ext cx="1066800" cy="1524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400800" y="4419600"/>
            <a:ext cx="609600" cy="762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743200" y="4408098"/>
            <a:ext cx="533400" cy="87703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392174" y="3886200"/>
            <a:ext cx="609600" cy="762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679940" y="3802380"/>
            <a:ext cx="609600" cy="8382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828800" y="1752600"/>
            <a:ext cx="2209800" cy="33909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30161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3D977-4074-4B95-ACDB-BC04B8931E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9650" y="4366579"/>
            <a:ext cx="9023558" cy="749951"/>
          </a:xfrm>
        </p:spPr>
        <p:txBody>
          <a:bodyPr/>
          <a:lstStyle/>
          <a:p>
            <a:r>
              <a:rPr lang="en-US" sz="4400" dirty="0"/>
              <a:t>Helpful Hints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1560898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1045" y="494014"/>
            <a:ext cx="4038600" cy="812928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Helpful Hints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851" y="1851464"/>
            <a:ext cx="9181378" cy="280762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Remember - Comments Are Your Friend!!  Please describe the action(s) you are taking on the ePAR.  If you have notes about source of funds, please include them.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Ensure all needed attachments are included.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Check the workflows – if they look unusual, please give us a call.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All </a:t>
            </a:r>
            <a:r>
              <a:rPr lang="en-US" sz="2400" i="1" dirty="0">
                <a:solidFill>
                  <a:schemeClr val="bg1"/>
                </a:solidFill>
              </a:rPr>
              <a:t>new</a:t>
            </a:r>
            <a:r>
              <a:rPr lang="en-US" sz="2400" dirty="0">
                <a:solidFill>
                  <a:schemeClr val="bg1"/>
                </a:solidFill>
              </a:rPr>
              <a:t> Salaried Graduate Student positions will begin with A2XXXXXX.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/>
              </a:solidFill>
            </a:endParaRPr>
          </a:p>
          <a:p>
            <a:pPr marL="742932" lvl="1" indent="-285750" algn="l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bg1"/>
              </a:solidFill>
            </a:endParaRPr>
          </a:p>
          <a:p>
            <a:pPr marL="742932" lvl="1" indent="-285750" algn="l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742932" lvl="1" indent="-285750" algn="l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3EED53F-37D5-4B16-84B2-FAEB1807D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437" y="5091805"/>
            <a:ext cx="6584613" cy="14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5969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2722AC-1217-B744-94E7-AFED8284B0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2284" y="438576"/>
            <a:ext cx="6462993" cy="857619"/>
          </a:xfrm>
        </p:spPr>
        <p:txBody>
          <a:bodyPr/>
          <a:lstStyle/>
          <a:p>
            <a:r>
              <a:rPr lang="en-US" sz="3200" dirty="0"/>
              <a:t>Academic Resources Contacts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1D21C-9D1B-7A4C-8087-5736C4AED7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06960" y="2494902"/>
            <a:ext cx="2174875" cy="355282"/>
          </a:xfrm>
        </p:spPr>
        <p:txBody>
          <a:bodyPr/>
          <a:lstStyle/>
          <a:p>
            <a:r>
              <a:rPr lang="en-US" dirty="0"/>
              <a:t>Tami Patterson	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DE8B9-7847-4447-B130-4DC94C8FFCA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13493" y="2483175"/>
            <a:ext cx="7521762" cy="459248"/>
          </a:xfrm>
        </p:spPr>
        <p:txBody>
          <a:bodyPr/>
          <a:lstStyle/>
          <a:p>
            <a:r>
              <a:rPr lang="en-US" sz="1800" dirty="0"/>
              <a:t>Additional Pay items, Tasks,  Academic Staff, FDL and Modified Service ePAR’s, </a:t>
            </a:r>
            <a:r>
              <a:rPr lang="en-US" sz="1800" dirty="0" err="1"/>
              <a:t>ext</a:t>
            </a:r>
            <a:r>
              <a:rPr lang="en-US" sz="1800" dirty="0"/>
              <a:t> 3953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ACDF2C-3EF1-F841-A63C-867386F5DC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934117" y="1503611"/>
            <a:ext cx="6982340" cy="355282"/>
          </a:xfrm>
        </p:spPr>
        <p:txBody>
          <a:bodyPr/>
          <a:lstStyle/>
          <a:p>
            <a:r>
              <a:rPr lang="en-US" sz="1800" dirty="0"/>
              <a:t>Faculty and Academic Administrators, ext. 3951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378A29-0B5E-FB43-B7E9-BCE9C94D754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84866" y="4541647"/>
            <a:ext cx="2403663" cy="355282"/>
          </a:xfrm>
        </p:spPr>
        <p:txBody>
          <a:bodyPr/>
          <a:lstStyle/>
          <a:p>
            <a:r>
              <a:rPr lang="en-US" dirty="0"/>
              <a:t>Ext 3512	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A8C4CF-EA55-4545-9369-3690D347AC1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47933" y="4537767"/>
            <a:ext cx="8027325" cy="459247"/>
          </a:xfrm>
        </p:spPr>
        <p:txBody>
          <a:bodyPr/>
          <a:lstStyle/>
          <a:p>
            <a:r>
              <a:rPr lang="en-US" sz="1800" dirty="0"/>
              <a:t>Salaried Grad Student ePAR’s and Criminal History Checks, and questions,  ext. 3512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AB6A9C-00E1-1945-8913-91EB7E56C21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13505" y="3481764"/>
            <a:ext cx="2174875" cy="355282"/>
          </a:xfrm>
        </p:spPr>
        <p:txBody>
          <a:bodyPr/>
          <a:lstStyle/>
          <a:p>
            <a:r>
              <a:rPr lang="en-US" dirty="0"/>
              <a:t>Ext 2673	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4A4C05-2C37-2246-A200-4A0200E2DA3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888529" y="3469744"/>
            <a:ext cx="8161780" cy="459247"/>
          </a:xfrm>
        </p:spPr>
        <p:txBody>
          <a:bodyPr/>
          <a:lstStyle/>
          <a:p>
            <a:r>
              <a:rPr lang="en-US" sz="1800" dirty="0"/>
              <a:t>New Faculty job postings, onboarding, and records  ext. 2673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B6DD95-9C04-49F7-8B7A-DD113C47E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104" y="1434702"/>
            <a:ext cx="2243522" cy="536494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372C1C2-6FE3-4ECA-90F7-DF555E3AAEE9}"/>
              </a:ext>
            </a:extLst>
          </p:cNvPr>
          <p:cNvSpPr txBox="1">
            <a:spLocks/>
          </p:cNvSpPr>
          <p:nvPr/>
        </p:nvSpPr>
        <p:spPr>
          <a:xfrm>
            <a:off x="1482448" y="5609861"/>
            <a:ext cx="2403663" cy="3552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Chance McMillan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691982B-EE69-46B5-9296-DFE1168D0D77}"/>
              </a:ext>
            </a:extLst>
          </p:cNvPr>
          <p:cNvSpPr txBox="1">
            <a:spLocks/>
          </p:cNvSpPr>
          <p:nvPr/>
        </p:nvSpPr>
        <p:spPr>
          <a:xfrm>
            <a:off x="3906791" y="5598239"/>
            <a:ext cx="6826916" cy="4592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Adjunct job postings, hiring and ePAR’s, ext. 2138 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7883CC-04F5-4D18-BC71-A764320D3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6" y="5340995"/>
            <a:ext cx="935823" cy="8752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5D7C3F-2726-47CB-927B-2AF0EEA9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41" y="4298667"/>
            <a:ext cx="916985" cy="857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A26134-77BB-4740-BA78-5127D839D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44" y="3219113"/>
            <a:ext cx="1018504" cy="9525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D73135-671E-45C9-81DE-231557CC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4" y="1246476"/>
            <a:ext cx="1018504" cy="9525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07D83D9-9999-4820-AC2D-610193052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4" y="2201976"/>
            <a:ext cx="1018504" cy="9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7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3D977-4074-4B95-ACDB-BC04B8931E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2390" y="4366579"/>
            <a:ext cx="9023558" cy="749951"/>
          </a:xfrm>
        </p:spPr>
        <p:txBody>
          <a:bodyPr/>
          <a:lstStyle/>
          <a:p>
            <a:r>
              <a:rPr lang="en-US" sz="4400" dirty="0"/>
              <a:t>Graduate Student ePAR Transactions</a:t>
            </a:r>
          </a:p>
        </p:txBody>
      </p:sp>
    </p:spTree>
    <p:extLst>
      <p:ext uri="{BB962C8B-B14F-4D97-AF65-F5344CB8AC3E}">
        <p14:creationId xmlns:p14="http://schemas.microsoft.com/office/powerpoint/2010/main" val="414831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788" y="262308"/>
            <a:ext cx="10306939" cy="1196529"/>
          </a:xfrm>
        </p:spPr>
        <p:txBody>
          <a:bodyPr/>
          <a:lstStyle/>
          <a:p>
            <a:r>
              <a:rPr lang="en-US" sz="3200" dirty="0"/>
              <a:t>Creating new salaried graduate student positions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2697" y="1002688"/>
            <a:ext cx="6255757" cy="5183702"/>
          </a:xfrm>
        </p:spPr>
        <p:txBody>
          <a:bodyPr/>
          <a:lstStyle/>
          <a:p>
            <a:r>
              <a:rPr lang="en-US" sz="2000" dirty="0"/>
              <a:t>Departments will need to submit an ePAR to create a new salaried graduate student </a:t>
            </a:r>
            <a:r>
              <a:rPr lang="en-US" sz="2000" b="1" i="1" dirty="0"/>
              <a:t>position</a:t>
            </a:r>
            <a:r>
              <a:rPr lang="en-US" sz="2000" dirty="0"/>
              <a:t>.  </a:t>
            </a:r>
            <a:r>
              <a:rPr lang="en-US" sz="2000" dirty="0">
                <a:solidFill>
                  <a:srgbClr val="FF0000"/>
                </a:solidFill>
              </a:rPr>
              <a:t>This action is highly extraordinary and should not be done without consulting Academic Resources. </a:t>
            </a:r>
          </a:p>
          <a:p>
            <a:r>
              <a:rPr lang="en-US" dirty="0"/>
              <a:t>Tips for creating the e-PAR: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Type of ePAR:  Vacant Position/New/</a:t>
            </a:r>
            <a:r>
              <a:rPr lang="en-US" dirty="0" err="1"/>
              <a:t>Chg</a:t>
            </a:r>
            <a:r>
              <a:rPr lang="en-US" dirty="0"/>
              <a:t>/End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Action: New  Position-Faculty/Grad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Effective date:  9-1-XX (or other appropriate position start date)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the desired job code- if unknown, use 0812 (TA Level II)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Standard hours and FTE will default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Reports to:  position number of direct supervisor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u="sng" dirty="0"/>
              <a:t>Annual</a:t>
            </a:r>
            <a:r>
              <a:rPr lang="en-US" dirty="0"/>
              <a:t> Salary should be the </a:t>
            </a:r>
            <a:r>
              <a:rPr lang="en-US" dirty="0">
                <a:solidFill>
                  <a:srgbClr val="FFC000"/>
                </a:solidFill>
              </a:rPr>
              <a:t>9 month 25% salary</a:t>
            </a:r>
            <a:r>
              <a:rPr lang="en-US" dirty="0"/>
              <a:t>. </a:t>
            </a:r>
          </a:p>
          <a:p>
            <a:pPr marL="800082" lvl="1" indent="-342900"/>
            <a:r>
              <a:rPr lang="en-US" sz="1800" dirty="0"/>
              <a:t>When annual salary is entered you will need to identify the source of funds.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Click the “Check this box for “A” at the beginning of the Position </a:t>
            </a:r>
            <a:r>
              <a:rPr lang="en-US" dirty="0" err="1"/>
              <a:t>Nbr</a:t>
            </a:r>
            <a:r>
              <a:rPr lang="en-US" dirty="0"/>
              <a:t>”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D3C0C-5759-4F1D-8896-647A7D6DB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7" r="-1"/>
          <a:stretch/>
        </p:blipFill>
        <p:spPr>
          <a:xfrm>
            <a:off x="6871072" y="1910780"/>
            <a:ext cx="4917331" cy="362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34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144158"/>
            <a:ext cx="8844233" cy="434224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7848600" y="3124200"/>
            <a:ext cx="2286000" cy="6096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3246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686800" y="4495800"/>
            <a:ext cx="1295400" cy="3810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638800" y="4572000"/>
            <a:ext cx="1371600" cy="2286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0843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698" y="4240867"/>
            <a:ext cx="8993195" cy="1537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609600"/>
            <a:ext cx="899319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193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788" y="279125"/>
            <a:ext cx="10565074" cy="1196529"/>
          </a:xfrm>
        </p:spPr>
        <p:txBody>
          <a:bodyPr/>
          <a:lstStyle/>
          <a:p>
            <a:r>
              <a:rPr lang="en-US" sz="3200" dirty="0"/>
              <a:t>Transferring graduate student positions between </a:t>
            </a:r>
          </a:p>
          <a:p>
            <a:r>
              <a:rPr lang="en-US" sz="3200" dirty="0"/>
              <a:t>departments or colleges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154" y="1453756"/>
            <a:ext cx="6075194" cy="5637748"/>
          </a:xfrm>
        </p:spPr>
        <p:txBody>
          <a:bodyPr/>
          <a:lstStyle/>
          <a:p>
            <a:r>
              <a:rPr lang="en-US" dirty="0"/>
              <a:t>Departments will need to submit an ePAR to transfer a salaried graduate student (beginning with “A”) position between departments or colleges.  Note:  The </a:t>
            </a:r>
            <a:r>
              <a:rPr lang="en-US" b="1" i="1" dirty="0"/>
              <a:t>receiving department </a:t>
            </a:r>
            <a:r>
              <a:rPr lang="en-US" dirty="0"/>
              <a:t>will need to initiate the ePAR.</a:t>
            </a:r>
          </a:p>
          <a:p>
            <a:r>
              <a:rPr lang="en-US" dirty="0"/>
              <a:t>Tips for creating the e-PAR: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Type of ePAR:  Vacant Position/New/</a:t>
            </a:r>
            <a:r>
              <a:rPr lang="en-US" dirty="0" err="1"/>
              <a:t>Chg</a:t>
            </a:r>
            <a:r>
              <a:rPr lang="en-US" dirty="0"/>
              <a:t>/End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Action: New  Transfer Position from Dept/UNTS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the position number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the Transfer </a:t>
            </a:r>
            <a:r>
              <a:rPr lang="en-US" b="1" i="1" dirty="0"/>
              <a:t>From</a:t>
            </a:r>
            <a:r>
              <a:rPr lang="en-US" dirty="0"/>
              <a:t> Department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Effective date:  9-1-XX (or other appropriate effective date)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Reports to:  position number of new direct supervisor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Annual Salary should be the 9 month salary.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 NOT Click on the “Post Job upon Final Approval” box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945A6-7876-445F-9D8B-A98F8F2AE8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09025" y="1914916"/>
            <a:ext cx="5305805" cy="35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89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6200"/>
            <a:ext cx="8892988" cy="472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4287444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Round Single Corner Rectangle 7"/>
          <p:cNvSpPr/>
          <p:nvPr/>
        </p:nvSpPr>
        <p:spPr bwMode="auto">
          <a:xfrm>
            <a:off x="6380672" y="2971800"/>
            <a:ext cx="457200" cy="152400"/>
          </a:xfrm>
          <a:prstGeom prst="round1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 bwMode="auto">
          <a:xfrm>
            <a:off x="2743200" y="2930106"/>
            <a:ext cx="457200" cy="152400"/>
          </a:xfrm>
          <a:prstGeom prst="round1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412" y="5032858"/>
            <a:ext cx="9045388" cy="15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755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reen_Swirls_Template_Segoe_TP1028674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89433D90A23D4FB9F77A5CD99D88DE" ma:contentTypeVersion="13" ma:contentTypeDescription="Create a new document." ma:contentTypeScope="" ma:versionID="d4c36b47996829a32256789a9a7a2073">
  <xsd:schema xmlns:xsd="http://www.w3.org/2001/XMLSchema" xmlns:xs="http://www.w3.org/2001/XMLSchema" xmlns:p="http://schemas.microsoft.com/office/2006/metadata/properties" xmlns:ns1="http://schemas.microsoft.com/sharepoint/v3" xmlns:ns3="3e9427e9-1a1b-4fd2-83c2-8f4bb576ffe7" xmlns:ns4="148fe87f-5ea9-469a-ae26-b062933e35f4" targetNamespace="http://schemas.microsoft.com/office/2006/metadata/properties" ma:root="true" ma:fieldsID="bdccf7247b2c9d331b69ecc961534b36" ns1:_="" ns3:_="" ns4:_="">
    <xsd:import namespace="http://schemas.microsoft.com/sharepoint/v3"/>
    <xsd:import namespace="3e9427e9-1a1b-4fd2-83c2-8f4bb576ffe7"/>
    <xsd:import namespace="148fe87f-5ea9-469a-ae26-b062933e35f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9427e9-1a1b-4fd2-83c2-8f4bb576ff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fe87f-5ea9-469a-ae26-b062933e35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E6D6F6-A045-40F3-80C7-6311888A9569}">
  <ds:schemaRefs>
    <ds:schemaRef ds:uri="http://schemas.microsoft.com/office/2006/metadata/properties"/>
    <ds:schemaRef ds:uri="http://schemas.microsoft.com/sharepoint/v3"/>
    <ds:schemaRef ds:uri="3e9427e9-1a1b-4fd2-83c2-8f4bb576ffe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48fe87f-5ea9-469a-ae26-b062933e35f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9C373E1-C830-466E-9BCE-F0D6E61EAD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e9427e9-1a1b-4fd2-83c2-8f4bb576ffe7"/>
    <ds:schemaRef ds:uri="148fe87f-5ea9-469a-ae26-b062933e35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FA38C0-46E2-4EF5-B463-7902E657A8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5066</TotalTime>
  <Words>1549</Words>
  <Application>Microsoft Office PowerPoint</Application>
  <PresentationFormat>Widescreen</PresentationFormat>
  <Paragraphs>210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Calibri</vt:lpstr>
      <vt:lpstr>Calibri Light</vt:lpstr>
      <vt:lpstr>Calibri Regular</vt:lpstr>
      <vt:lpstr>Courier New</vt:lpstr>
      <vt:lpstr>Helvetica</vt:lpstr>
      <vt:lpstr>Segoe</vt:lpstr>
      <vt:lpstr>Segoe UI</vt:lpstr>
      <vt:lpstr>Symbol</vt:lpstr>
      <vt:lpstr>Times New Roman</vt:lpstr>
      <vt:lpstr>Wingdings</vt:lpstr>
      <vt:lpstr>Office Theme</vt:lpstr>
      <vt:lpstr>1_Green_Swirls_Template_Segoe_TP10286742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Helpful Hints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Davis, Clayton</dc:creator>
  <cp:lastModifiedBy>Patterson, Tami</cp:lastModifiedBy>
  <cp:revision>123</cp:revision>
  <cp:lastPrinted>2019-10-14T17:07:34Z</cp:lastPrinted>
  <dcterms:created xsi:type="dcterms:W3CDTF">2019-07-08T18:39:15Z</dcterms:created>
  <dcterms:modified xsi:type="dcterms:W3CDTF">2021-08-11T19:08:18Z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0x0101007489433D90A23D4FB9F77A5CD99D88DE</vt:lpwstr>
  </property>
</Properties>
</file>