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omments/comment1.xml" ContentType="application/vnd.openxmlformats-officedocument.presentationml.comment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2"/>
  </p:notesMasterIdLst>
  <p:handoutMasterIdLst>
    <p:handoutMasterId r:id="rId23"/>
  </p:handoutMasterIdLst>
  <p:sldIdLst>
    <p:sldId id="257" r:id="rId2"/>
    <p:sldId id="258" r:id="rId3"/>
    <p:sldId id="288" r:id="rId4"/>
    <p:sldId id="259" r:id="rId5"/>
    <p:sldId id="289" r:id="rId6"/>
    <p:sldId id="290" r:id="rId7"/>
    <p:sldId id="261" r:id="rId8"/>
    <p:sldId id="313" r:id="rId9"/>
    <p:sldId id="262" r:id="rId10"/>
    <p:sldId id="285" r:id="rId11"/>
    <p:sldId id="286" r:id="rId12"/>
    <p:sldId id="296" r:id="rId13"/>
    <p:sldId id="305" r:id="rId14"/>
    <p:sldId id="304" r:id="rId15"/>
    <p:sldId id="317" r:id="rId16"/>
    <p:sldId id="315" r:id="rId17"/>
    <p:sldId id="316" r:id="rId18"/>
    <p:sldId id="306" r:id="rId19"/>
    <p:sldId id="318" r:id="rId20"/>
    <p:sldId id="299"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7296" userDrawn="1">
          <p15:clr>
            <a:srgbClr val="A4A3A4"/>
          </p15:clr>
        </p15:guide>
        <p15:guide id="4" orient="horz" pos="412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lly, Melinda" initials="LM" lastIdx="3" clrIdx="0">
    <p:extLst>
      <p:ext uri="{19B8F6BF-5375-455C-9EA6-DF929625EA0E}">
        <p15:presenceInfo xmlns:p15="http://schemas.microsoft.com/office/powerpoint/2012/main" userId="S-1-5-21-3676313182-2055043702-2189418671-1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877" autoAdjust="0"/>
    <p:restoredTop sz="89911" autoAdjust="0"/>
  </p:normalViewPr>
  <p:slideViewPr>
    <p:cSldViewPr snapToGrid="0">
      <p:cViewPr varScale="1">
        <p:scale>
          <a:sx n="102" d="100"/>
          <a:sy n="102" d="100"/>
        </p:scale>
        <p:origin x="114" y="198"/>
      </p:cViewPr>
      <p:guideLst>
        <p:guide orient="horz" pos="2160"/>
        <p:guide pos="3840"/>
        <p:guide pos="7296"/>
        <p:guide orient="horz" pos="4128"/>
      </p:guideLst>
    </p:cSldViewPr>
  </p:slideViewPr>
  <p:notesTextViewPr>
    <p:cViewPr>
      <p:scale>
        <a:sx n="3" d="2"/>
        <a:sy n="3" d="2"/>
      </p:scale>
      <p:origin x="0" y="0"/>
    </p:cViewPr>
  </p:notesTextViewPr>
  <p:notesViewPr>
    <p:cSldViewPr snapToGrid="0" showGuides="1">
      <p:cViewPr varScale="1">
        <p:scale>
          <a:sx n="76" d="100"/>
          <a:sy n="76" d="100"/>
        </p:scale>
        <p:origin x="2538"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9-04-22T15:52:14.816" idx="3">
    <p:pos x="7422" y="1230"/>
    <p:text>do you want to add a credentialing slide?</p:text>
    <p:extLst>
      <p:ext uri="{C676402C-5697-4E1C-873F-D02D1690AC5C}">
        <p15:threadingInfo xmlns:p15="http://schemas.microsoft.com/office/powerpoint/2012/main" timeZoneBias="30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68796EA6-6F25-4F19-87BA-7ADCC16DAEFF}" type="datetimeFigureOut">
              <a:rPr lang="en-US" smtClean="0"/>
              <a:t>8/11/2021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64E50CC-F33A-4EF4-9F12-93EC4A21A0CF}" type="slidenum">
              <a:rPr lang="en-US" smtClean="0"/>
              <a:t>‹#›</a:t>
            </a:fld>
            <a:endParaRPr lang="en-US" dirty="0"/>
          </a:p>
        </p:txBody>
      </p:sp>
    </p:spTree>
    <p:extLst>
      <p:ext uri="{BB962C8B-B14F-4D97-AF65-F5344CB8AC3E}">
        <p14:creationId xmlns:p14="http://schemas.microsoft.com/office/powerpoint/2010/main" val="13232950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9C172E-A8B5-46F6-B05C-DFA3E2E0F207}" type="datetimeFigureOut">
              <a:rPr lang="en-US" smtClean="0"/>
              <a:t>8/11/2021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674CE4-FBD8-4481-AEFB-CA53E599A745}" type="slidenum">
              <a:rPr lang="en-US" smtClean="0"/>
              <a:t>‹#›</a:t>
            </a:fld>
            <a:endParaRPr lang="en-US" dirty="0"/>
          </a:p>
        </p:txBody>
      </p:sp>
    </p:spTree>
    <p:extLst>
      <p:ext uri="{BB962C8B-B14F-4D97-AF65-F5344CB8AC3E}">
        <p14:creationId xmlns:p14="http://schemas.microsoft.com/office/powerpoint/2010/main" val="12732681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674CE4-FBD8-4481-AEFB-CA53E599A745}" type="slidenum">
              <a:rPr lang="en-US" smtClean="0"/>
              <a:t>1</a:t>
            </a:fld>
            <a:endParaRPr lang="en-US" dirty="0"/>
          </a:p>
        </p:txBody>
      </p:sp>
    </p:spTree>
    <p:extLst>
      <p:ext uri="{BB962C8B-B14F-4D97-AF65-F5344CB8AC3E}">
        <p14:creationId xmlns:p14="http://schemas.microsoft.com/office/powerpoint/2010/main" val="21479742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15</a:t>
            </a:fld>
            <a:endParaRPr lang="en-US" dirty="0"/>
          </a:p>
        </p:txBody>
      </p:sp>
    </p:spTree>
    <p:extLst>
      <p:ext uri="{BB962C8B-B14F-4D97-AF65-F5344CB8AC3E}">
        <p14:creationId xmlns:p14="http://schemas.microsoft.com/office/powerpoint/2010/main" val="498123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16</a:t>
            </a:fld>
            <a:endParaRPr lang="en-US" dirty="0"/>
          </a:p>
        </p:txBody>
      </p:sp>
    </p:spTree>
    <p:extLst>
      <p:ext uri="{BB962C8B-B14F-4D97-AF65-F5344CB8AC3E}">
        <p14:creationId xmlns:p14="http://schemas.microsoft.com/office/powerpoint/2010/main" val="92471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17</a:t>
            </a:fld>
            <a:endParaRPr lang="en-US" dirty="0"/>
          </a:p>
        </p:txBody>
      </p:sp>
    </p:spTree>
    <p:extLst>
      <p:ext uri="{BB962C8B-B14F-4D97-AF65-F5344CB8AC3E}">
        <p14:creationId xmlns:p14="http://schemas.microsoft.com/office/powerpoint/2010/main" val="16520971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18</a:t>
            </a:fld>
            <a:endParaRPr lang="en-US" dirty="0"/>
          </a:p>
        </p:txBody>
      </p:sp>
    </p:spTree>
    <p:extLst>
      <p:ext uri="{BB962C8B-B14F-4D97-AF65-F5344CB8AC3E}">
        <p14:creationId xmlns:p14="http://schemas.microsoft.com/office/powerpoint/2010/main" val="3825516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19</a:t>
            </a:fld>
            <a:endParaRPr lang="en-US" dirty="0"/>
          </a:p>
        </p:txBody>
      </p:sp>
    </p:spTree>
    <p:extLst>
      <p:ext uri="{BB962C8B-B14F-4D97-AF65-F5344CB8AC3E}">
        <p14:creationId xmlns:p14="http://schemas.microsoft.com/office/powerpoint/2010/main" val="17382098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2</a:t>
            </a:fld>
            <a:endParaRPr lang="en-US" dirty="0"/>
          </a:p>
        </p:txBody>
      </p:sp>
    </p:spTree>
    <p:extLst>
      <p:ext uri="{BB962C8B-B14F-4D97-AF65-F5344CB8AC3E}">
        <p14:creationId xmlns:p14="http://schemas.microsoft.com/office/powerpoint/2010/main" val="118867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How presentation will benefit audience: Adult learners are more interested in a subject if they know how or why it is important to them.</a:t>
            </a:r>
          </a:p>
          <a:p>
            <a:pPr marL="171450" indent="-171450">
              <a:buFont typeface="Arial" panose="020B0604020202020204" pitchFamily="34" charset="0"/>
              <a:buChar char="•"/>
            </a:pPr>
            <a:r>
              <a:rPr lang="en-US" dirty="0"/>
              <a:t>Presenter’s level of expertise in the subject: Briefly state your credentials in this area, or explain why participants should listen to you.</a:t>
            </a:r>
          </a:p>
        </p:txBody>
      </p:sp>
      <p:sp>
        <p:nvSpPr>
          <p:cNvPr id="4" name="Slide Number Placeholder 3"/>
          <p:cNvSpPr>
            <a:spLocks noGrp="1"/>
          </p:cNvSpPr>
          <p:nvPr>
            <p:ph type="sldNum" sz="quarter" idx="10"/>
          </p:nvPr>
        </p:nvSpPr>
        <p:spPr/>
        <p:txBody>
          <a:bodyPr/>
          <a:lstStyle/>
          <a:p>
            <a:fld id="{CF2FD335-6D8E-486A-8F5F-DFC7325903FF}" type="slidenum">
              <a:rPr lang="en-US" smtClean="0"/>
              <a:t>3</a:t>
            </a:fld>
            <a:endParaRPr lang="en-US" dirty="0"/>
          </a:p>
        </p:txBody>
      </p:sp>
    </p:spTree>
    <p:extLst>
      <p:ext uri="{BB962C8B-B14F-4D97-AF65-F5344CB8AC3E}">
        <p14:creationId xmlns:p14="http://schemas.microsoft.com/office/powerpoint/2010/main" val="204006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4</a:t>
            </a:fld>
            <a:endParaRPr lang="en-US" dirty="0"/>
          </a:p>
        </p:txBody>
      </p:sp>
    </p:spTree>
    <p:extLst>
      <p:ext uri="{BB962C8B-B14F-4D97-AF65-F5344CB8AC3E}">
        <p14:creationId xmlns:p14="http://schemas.microsoft.com/office/powerpoint/2010/main" val="955871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Lesson descriptions should be brief.</a:t>
            </a:r>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5</a:t>
            </a:fld>
            <a:endParaRPr lang="en-US" dirty="0"/>
          </a:p>
        </p:txBody>
      </p:sp>
    </p:spTree>
    <p:extLst>
      <p:ext uri="{BB962C8B-B14F-4D97-AF65-F5344CB8AC3E}">
        <p14:creationId xmlns:p14="http://schemas.microsoft.com/office/powerpoint/2010/main" val="19051115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Example objectives</a:t>
            </a:r>
          </a:p>
          <a:p>
            <a:pPr marL="0" indent="0">
              <a:buFont typeface="Arial" panose="020B0604020202020204" pitchFamily="34" charset="0"/>
              <a:buNone/>
            </a:pPr>
            <a:r>
              <a:rPr lang="en-US" dirty="0"/>
              <a:t>At the end of this lesson, you will be able to:</a:t>
            </a:r>
          </a:p>
          <a:p>
            <a:pPr marL="171450" indent="-171450">
              <a:buFont typeface="Arial" panose="020B0604020202020204" pitchFamily="34" charset="0"/>
              <a:buChar char="•"/>
            </a:pPr>
            <a:r>
              <a:rPr lang="en-US" dirty="0"/>
              <a:t>Save files to the team Web server.</a:t>
            </a:r>
          </a:p>
          <a:p>
            <a:pPr marL="171450" indent="-171450">
              <a:buFont typeface="Arial" panose="020B0604020202020204" pitchFamily="34" charset="0"/>
              <a:buChar char="•"/>
            </a:pPr>
            <a:r>
              <a:rPr lang="en-US" dirty="0"/>
              <a:t>Move files to different locations on the team Web server.</a:t>
            </a:r>
          </a:p>
          <a:p>
            <a:pPr marL="171450" indent="-171450">
              <a:buFont typeface="Arial" panose="020B0604020202020204" pitchFamily="34" charset="0"/>
              <a:buChar char="•"/>
            </a:pPr>
            <a:r>
              <a:rPr lang="en-US" dirty="0"/>
              <a:t>Share files on the team Web server.</a:t>
            </a:r>
          </a:p>
          <a:p>
            <a:endParaRPr lang="en-US" dirty="0"/>
          </a:p>
          <a:p>
            <a:endParaRPr lang="en-US" dirty="0"/>
          </a:p>
        </p:txBody>
      </p:sp>
      <p:sp>
        <p:nvSpPr>
          <p:cNvPr id="4" name="Slide Number Placeholder 3"/>
          <p:cNvSpPr>
            <a:spLocks noGrp="1"/>
          </p:cNvSpPr>
          <p:nvPr>
            <p:ph type="sldNum" sz="quarter" idx="10"/>
          </p:nvPr>
        </p:nvSpPr>
        <p:spPr/>
        <p:txBody>
          <a:bodyPr/>
          <a:lstStyle/>
          <a:p>
            <a:fld id="{CF2FD335-6D8E-486A-8F5F-DFC7325903FF}" type="slidenum">
              <a:rPr lang="en-US" smtClean="0"/>
              <a:t>6</a:t>
            </a:fld>
            <a:endParaRPr lang="en-US" dirty="0"/>
          </a:p>
        </p:txBody>
      </p:sp>
    </p:spTree>
    <p:extLst>
      <p:ext uri="{BB962C8B-B14F-4D97-AF65-F5344CB8AC3E}">
        <p14:creationId xmlns:p14="http://schemas.microsoft.com/office/powerpoint/2010/main" val="6445901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12</a:t>
            </a:fld>
            <a:endParaRPr lang="en-US" dirty="0"/>
          </a:p>
        </p:txBody>
      </p:sp>
    </p:spTree>
    <p:extLst>
      <p:ext uri="{BB962C8B-B14F-4D97-AF65-F5344CB8AC3E}">
        <p14:creationId xmlns:p14="http://schemas.microsoft.com/office/powerpoint/2010/main" val="2367105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13</a:t>
            </a:fld>
            <a:endParaRPr lang="en-US" dirty="0"/>
          </a:p>
        </p:txBody>
      </p:sp>
    </p:spTree>
    <p:extLst>
      <p:ext uri="{BB962C8B-B14F-4D97-AF65-F5344CB8AC3E}">
        <p14:creationId xmlns:p14="http://schemas.microsoft.com/office/powerpoint/2010/main" val="2607251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00B302-F4DC-4547-9C74-CF794137D166}" type="slidenum">
              <a:rPr lang="en-US" smtClean="0"/>
              <a:t>14</a:t>
            </a:fld>
            <a:endParaRPr lang="en-US" dirty="0"/>
          </a:p>
        </p:txBody>
      </p:sp>
    </p:spTree>
    <p:extLst>
      <p:ext uri="{BB962C8B-B14F-4D97-AF65-F5344CB8AC3E}">
        <p14:creationId xmlns:p14="http://schemas.microsoft.com/office/powerpoint/2010/main" val="3759135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p:nvSpPr>
        <p:spPr>
          <a:xfrm>
            <a:off x="0" y="0"/>
            <a:ext cx="12192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3" name="Rectangle 22"/>
          <p:cNvSpPr/>
          <p:nvPr/>
        </p:nvSpPr>
        <p:spPr>
          <a:xfrm flipV="1">
            <a:off x="7213577" y="3810001"/>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4" name="Rectangle 23"/>
          <p:cNvSpPr/>
          <p:nvPr/>
        </p:nvSpPr>
        <p:spPr>
          <a:xfrm flipV="1">
            <a:off x="7213601" y="3897010"/>
            <a:ext cx="49784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5" name="Rectangle 24"/>
          <p:cNvSpPr/>
          <p:nvPr/>
        </p:nvSpPr>
        <p:spPr>
          <a:xfrm flipV="1">
            <a:off x="7213601" y="4115167"/>
            <a:ext cx="49784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6" name="Rectangle 25"/>
          <p:cNvSpPr/>
          <p:nvPr/>
        </p:nvSpPr>
        <p:spPr>
          <a:xfrm flipV="1">
            <a:off x="7213600" y="4164403"/>
            <a:ext cx="262128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7" name="Rectangle 26"/>
          <p:cNvSpPr/>
          <p:nvPr/>
        </p:nvSpPr>
        <p:spPr>
          <a:xfrm flipV="1">
            <a:off x="7213600" y="4199572"/>
            <a:ext cx="262128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0" name="Rounded Rectangle 29"/>
          <p:cNvSpPr/>
          <p:nvPr/>
        </p:nvSpPr>
        <p:spPr bwMode="white">
          <a:xfrm>
            <a:off x="7213600" y="3962400"/>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1" name="Rounded Rectangle 30"/>
          <p:cNvSpPr/>
          <p:nvPr/>
        </p:nvSpPr>
        <p:spPr bwMode="white">
          <a:xfrm>
            <a:off x="9835343" y="406098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a:off x="1" y="3649662"/>
            <a:ext cx="12192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1" y="3675528"/>
            <a:ext cx="12192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flipV="1">
            <a:off x="8552068" y="3643090"/>
            <a:ext cx="3639933"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2389009"/>
            <a:ext cx="112776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609600" y="3899938"/>
            <a:ext cx="6604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17" name="Footer Placeholder 16"/>
          <p:cNvSpPr>
            <a:spLocks noGrp="1"/>
          </p:cNvSpPr>
          <p:nvPr>
            <p:ph type="ftr" sz="quarter" idx="11"/>
          </p:nvPr>
        </p:nvSpPr>
        <p:spPr>
          <a:xfrm>
            <a:off x="7265116" y="4205288"/>
            <a:ext cx="1727200" cy="457200"/>
          </a:xfrm>
        </p:spPr>
        <p:txBody>
          <a:bodyPr/>
          <a:lstStyle>
            <a:lvl1pPr>
              <a:defRPr>
                <a:solidFill>
                  <a:schemeClr val="accent2">
                    <a:lumMod val="75000"/>
                  </a:schemeClr>
                </a:solidFill>
              </a:defRPr>
            </a:lvl1pPr>
          </a:lstStyle>
          <a:p>
            <a:r>
              <a:rPr lang="en-US"/>
              <a:t>Add a footer</a:t>
            </a:r>
            <a:endParaRPr lang="en-US" dirty="0"/>
          </a:p>
        </p:txBody>
      </p:sp>
      <p:sp>
        <p:nvSpPr>
          <p:cNvPr id="28" name="Date Placeholder 27"/>
          <p:cNvSpPr>
            <a:spLocks noGrp="1"/>
          </p:cNvSpPr>
          <p:nvPr>
            <p:ph type="dt" sz="half" idx="10"/>
          </p:nvPr>
        </p:nvSpPr>
        <p:spPr>
          <a:xfrm>
            <a:off x="9043832" y="4206240"/>
            <a:ext cx="1280160" cy="457200"/>
          </a:xfrm>
        </p:spPr>
        <p:txBody>
          <a:bodyPr/>
          <a:lstStyle>
            <a:lvl1pPr>
              <a:defRPr>
                <a:solidFill>
                  <a:schemeClr val="accent2">
                    <a:lumMod val="75000"/>
                  </a:schemeClr>
                </a:solidFill>
              </a:defRPr>
            </a:lvl1pPr>
          </a:lstStyle>
          <a:p>
            <a:fld id="{4E708F12-96AD-4ED4-8132-A78F5E42C1F5}" type="datetime1">
              <a:rPr lang="en-US" smtClean="0"/>
              <a:pPr/>
              <a:t>8/11/2021</a:t>
            </a:fld>
            <a:endParaRPr lang="en-US" dirty="0"/>
          </a:p>
        </p:txBody>
      </p:sp>
      <p:sp>
        <p:nvSpPr>
          <p:cNvPr id="29" name="Slide Number Placeholder 28"/>
          <p:cNvSpPr>
            <a:spLocks noGrp="1"/>
          </p:cNvSpPr>
          <p:nvPr>
            <p:ph type="sldNum" sz="quarter" idx="12"/>
          </p:nvPr>
        </p:nvSpPr>
        <p:spPr>
          <a:xfrm>
            <a:off x="11093451" y="1136"/>
            <a:ext cx="996949" cy="365760"/>
          </a:xfrm>
        </p:spPr>
        <p:txBody>
          <a:bodyPr/>
          <a:lstStyle>
            <a:lvl1pPr algn="r">
              <a:defRPr sz="1800">
                <a:solidFill>
                  <a:schemeClr val="bg1"/>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360115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lvl1pPr>
              <a:defRPr/>
            </a:lvl1pPr>
            <a:lvl5pPr>
              <a:defRPr/>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7FA170-8299-44AD-AEEF-FC686C3D7804}" type="datetime1">
              <a:rPr lang="en-US" smtClean="0"/>
              <a:t>8/11/2021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67844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hasCustomPrompt="1"/>
          </p:nvPr>
        </p:nvSpPr>
        <p:spPr>
          <a:xfrm>
            <a:off x="9042400" y="1143000"/>
            <a:ext cx="2540000" cy="5448300"/>
          </a:xfrm>
        </p:spPr>
        <p:txBody>
          <a:bodyPr vert="eaVert"/>
          <a:lstStyle>
            <a:lvl1pPr>
              <a:defRPr/>
            </a:lvl1pPr>
          </a:lstStyle>
          <a:p>
            <a:r>
              <a:rPr kumimoji="0" lang="en-US" dirty="0"/>
              <a:t>Edit Master title style</a:t>
            </a:r>
          </a:p>
        </p:txBody>
      </p:sp>
      <p:sp>
        <p:nvSpPr>
          <p:cNvPr id="3" name="Vertical Text Placeholder 2"/>
          <p:cNvSpPr>
            <a:spLocks noGrp="1"/>
          </p:cNvSpPr>
          <p:nvPr>
            <p:ph type="body" orient="vert" idx="1" hasCustomPrompt="1"/>
          </p:nvPr>
        </p:nvSpPr>
        <p:spPr>
          <a:xfrm>
            <a:off x="609600" y="1143000"/>
            <a:ext cx="8331200" cy="5448300"/>
          </a:xfrm>
        </p:spPr>
        <p:txBody>
          <a:bodyPr vert="eaVert"/>
          <a:lstStyle>
            <a:lvl5pPr>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2231763A-68EC-4ECD-9620-D9FE9CDDD622}" type="datetime1">
              <a:rPr lang="en-US" smtClean="0"/>
              <a:t>8/11/2021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978088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lvl1pPr>
              <a:defRPr/>
            </a:lvl1pPr>
            <a:lvl5pPr>
              <a:defRPr/>
            </a:lvl5pPr>
            <a:lvl6pPr>
              <a:defRPr/>
            </a:lvl6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7B98BEDD-6160-49BB-B372-861DE7DE9BA5}" type="datetime1">
              <a:rPr lang="en-US" smtClean="0"/>
              <a:t>8/11/2021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594303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68322"/>
            <a:ext cx="10363200" cy="1362075"/>
          </a:xfrm>
        </p:spPr>
        <p:txBody>
          <a:bodyPr anchor="b">
            <a:noAutofit/>
          </a:bodyPr>
          <a:lstStyle>
            <a:lvl1pPr algn="l">
              <a:buNone/>
              <a:defRPr sz="4300" b="1" cap="none" baseline="0">
                <a:ln w="12700">
                  <a:solidFill>
                    <a:schemeClr val="accent2">
                      <a:shade val="90000"/>
                      <a:satMod val="150000"/>
                    </a:schemeClr>
                  </a:solidFill>
                </a:ln>
                <a:solidFill>
                  <a:schemeClr val="accent2"/>
                </a:solidFill>
                <a:effectLst/>
              </a:defRPr>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3367088"/>
            <a:ext cx="103632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Edit Master text styles</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0AAE819F-B7FD-4B29-8F66-9E318144BC2A}" type="datetime1">
              <a:rPr lang="en-US" smtClean="0"/>
              <a:t>8/11/2021</a:t>
            </a:fld>
            <a:endParaRPr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270512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Content Placeholder 3"/>
          <p:cNvSpPr>
            <a:spLocks noGrp="1"/>
          </p:cNvSpPr>
          <p:nvPr>
            <p:ph sz="half" idx="2"/>
          </p:nvPr>
        </p:nvSpPr>
        <p:spPr>
          <a:xfrm>
            <a:off x="6197600" y="2249425"/>
            <a:ext cx="5384800" cy="4341875"/>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D4CA159C-B6E0-4F10-9F4A-2FA57003B139}" type="datetime1">
              <a:rPr lang="en-US" smtClean="0"/>
              <a:t>8/11/2021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446445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0" orient="horz" pos="2160" userDrawn="1">
          <p15:clr>
            <a:srgbClr val="FBAE40"/>
          </p15:clr>
        </p15:guide>
        <p15:guide id="1" pos="384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8000" y="1143000"/>
            <a:ext cx="11176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508000" y="2244970"/>
            <a:ext cx="5388864"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5" name="Content Placeholder 4"/>
          <p:cNvSpPr>
            <a:spLocks noGrp="1"/>
          </p:cNvSpPr>
          <p:nvPr>
            <p:ph sz="quarter" idx="2"/>
          </p:nvPr>
        </p:nvSpPr>
        <p:spPr>
          <a:xfrm>
            <a:off x="508000" y="2708519"/>
            <a:ext cx="5388864"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4" name="Text Placeholder 3"/>
          <p:cNvSpPr>
            <a:spLocks noGrp="1"/>
          </p:cNvSpPr>
          <p:nvPr>
            <p:ph type="body" sz="half" idx="3"/>
          </p:nvPr>
        </p:nvSpPr>
        <p:spPr>
          <a:xfrm>
            <a:off x="6294968" y="2244970"/>
            <a:ext cx="5389033" cy="457200"/>
          </a:xfrm>
          <a:solidFill>
            <a:schemeClr val="accent2">
              <a:lumMod val="60000"/>
              <a:lumOff val="4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Edit Master text styles</a:t>
            </a:r>
          </a:p>
        </p:txBody>
      </p:sp>
      <p:sp>
        <p:nvSpPr>
          <p:cNvPr id="6" name="Content Placeholder 5"/>
          <p:cNvSpPr>
            <a:spLocks noGrp="1"/>
          </p:cNvSpPr>
          <p:nvPr>
            <p:ph sz="quarter" idx="4"/>
          </p:nvPr>
        </p:nvSpPr>
        <p:spPr>
          <a:xfrm>
            <a:off x="6291073" y="2708519"/>
            <a:ext cx="5389033"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28" name="Footer Placeholder 27"/>
          <p:cNvSpPr>
            <a:spLocks noGrp="1"/>
          </p:cNvSpPr>
          <p:nvPr>
            <p:ph type="ftr" sz="quarter" idx="12"/>
          </p:nvPr>
        </p:nvSpPr>
        <p:spPr/>
        <p:txBody>
          <a:bodyPr rtlCol="0"/>
          <a:lstStyle/>
          <a:p>
            <a:r>
              <a:rPr lang="en-US" dirty="0"/>
              <a:t>Add a footer</a:t>
            </a:r>
          </a:p>
        </p:txBody>
      </p:sp>
      <p:sp>
        <p:nvSpPr>
          <p:cNvPr id="26" name="Date Placeholder 25"/>
          <p:cNvSpPr>
            <a:spLocks noGrp="1"/>
          </p:cNvSpPr>
          <p:nvPr>
            <p:ph type="dt" sz="half" idx="10"/>
          </p:nvPr>
        </p:nvSpPr>
        <p:spPr/>
        <p:txBody>
          <a:bodyPr rtlCol="0"/>
          <a:lstStyle/>
          <a:p>
            <a:fld id="{8170CBBB-D1D1-4386-A5E9-07F3477B78F3}" type="datetime1">
              <a:rPr lang="en-US" smtClean="0"/>
              <a:t>8/11/2021</a:t>
            </a:fld>
            <a:endParaRPr lang="en-US" dirty="0"/>
          </a:p>
        </p:txBody>
      </p:sp>
      <p:sp>
        <p:nvSpPr>
          <p:cNvPr id="27" name="Slide Number Placeholder 26"/>
          <p:cNvSpPr>
            <a:spLocks noGrp="1"/>
          </p:cNvSpPr>
          <p:nvPr>
            <p:ph type="sldNum" sz="quarter" idx="11"/>
          </p:nvPr>
        </p:nvSpPr>
        <p:spPr/>
        <p:txBody>
          <a:bodyPr rtlCol="0"/>
          <a:lstStyle/>
          <a:p>
            <a:fld id="{401CF334-2D5C-4859-84A6-CA7E6E43FAEB}" type="slidenum">
              <a:rPr lang="en-US" smtClean="0"/>
              <a:t>‹#›</a:t>
            </a:fld>
            <a:endParaRPr lang="en-US" dirty="0"/>
          </a:p>
        </p:txBody>
      </p:sp>
    </p:spTree>
    <p:extLst>
      <p:ext uri="{BB962C8B-B14F-4D97-AF65-F5344CB8AC3E}">
        <p14:creationId xmlns:p14="http://schemas.microsoft.com/office/powerpoint/2010/main" val="3707165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143000"/>
            <a:ext cx="10972800" cy="1069848"/>
          </a:xfrm>
        </p:spPr>
        <p:txBody>
          <a:bodyPr anchor="ctr"/>
          <a:lstStyle>
            <a:lvl1pPr>
              <a:defRPr sz="4000">
                <a:solidFill>
                  <a:schemeClr val="tx2"/>
                </a:solidFill>
              </a:defRPr>
            </a:lvl1pPr>
          </a:lstStyle>
          <a:p>
            <a:r>
              <a:rPr kumimoji="0" lang="en-US"/>
              <a:t>Click to edit Master title style</a:t>
            </a:r>
          </a:p>
        </p:txBody>
      </p:sp>
      <p:sp>
        <p:nvSpPr>
          <p:cNvPr id="4" name="Footer Placeholder 3"/>
          <p:cNvSpPr>
            <a:spLocks noGrp="1"/>
          </p:cNvSpPr>
          <p:nvPr>
            <p:ph type="ftr" sz="quarter" idx="11"/>
          </p:nvPr>
        </p:nvSpPr>
        <p:spPr>
          <a:xfrm>
            <a:off x="7010400" y="612648"/>
            <a:ext cx="1767840" cy="457200"/>
          </a:xfrm>
        </p:spPr>
        <p:txBody>
          <a:bodyPr/>
          <a:lstStyle/>
          <a:p>
            <a:r>
              <a:rPr lang="en-US" dirty="0"/>
              <a:t>Add a footer</a:t>
            </a:r>
          </a:p>
        </p:txBody>
      </p:sp>
      <p:sp>
        <p:nvSpPr>
          <p:cNvPr id="3" name="Date Placeholder 2"/>
          <p:cNvSpPr>
            <a:spLocks noGrp="1"/>
          </p:cNvSpPr>
          <p:nvPr>
            <p:ph type="dt" sz="half" idx="10"/>
          </p:nvPr>
        </p:nvSpPr>
        <p:spPr>
          <a:xfrm>
            <a:off x="8778240" y="612648"/>
            <a:ext cx="1276352" cy="457200"/>
          </a:xfrm>
        </p:spPr>
        <p:txBody>
          <a:bodyPr/>
          <a:lstStyle/>
          <a:p>
            <a:fld id="{9FA4CAD8-0EA7-4615-B69B-B2F199EF3A93}" type="datetime1">
              <a:rPr lang="en-US" smtClean="0"/>
              <a:t>8/11/2021</a:t>
            </a:fld>
            <a:endParaRPr lang="en-US" dirty="0"/>
          </a:p>
        </p:txBody>
      </p:sp>
      <p:sp>
        <p:nvSpPr>
          <p:cNvPr id="5" name="Slide Number Placeholder 4"/>
          <p:cNvSpPr>
            <a:spLocks noGrp="1"/>
          </p:cNvSpPr>
          <p:nvPr>
            <p:ph type="sldNum" sz="quarter" idx="12"/>
          </p:nvPr>
        </p:nvSpPr>
        <p:spPr>
          <a:xfrm>
            <a:off x="10899648" y="2272"/>
            <a:ext cx="1016000" cy="365760"/>
          </a:xfrm>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3821952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B9234BD7-6953-492C-921B-E68B2D7F14C8}" type="datetime1">
              <a:rPr lang="en-US" smtClean="0"/>
              <a:t>8/11/2021</a:t>
            </a:fld>
            <a:endParaRPr lang="en-US" dirty="0"/>
          </a:p>
        </p:txBody>
      </p:sp>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135695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7995" y="1101970"/>
            <a:ext cx="4511040" cy="877824"/>
          </a:xfrm>
        </p:spPr>
        <p:txBody>
          <a:bodyPr anchor="b"/>
          <a:lstStyle>
            <a:lvl1pPr algn="l">
              <a:buNone/>
              <a:defRPr sz="1800" b="1"/>
            </a:lvl1pPr>
          </a:lstStyle>
          <a:p>
            <a:r>
              <a:rPr kumimoji="0" lang="en-US" dirty="0"/>
              <a:t>Edit Master title style</a:t>
            </a:r>
          </a:p>
        </p:txBody>
      </p:sp>
      <p:sp>
        <p:nvSpPr>
          <p:cNvPr id="4" name="Content Placeholder 3"/>
          <p:cNvSpPr>
            <a:spLocks noGrp="1"/>
          </p:cNvSpPr>
          <p:nvPr>
            <p:ph sz="half" idx="1"/>
          </p:nvPr>
        </p:nvSpPr>
        <p:spPr>
          <a:xfrm>
            <a:off x="203200" y="776287"/>
            <a:ext cx="6803136" cy="5805083"/>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3" name="Text Placeholder 2"/>
          <p:cNvSpPr>
            <a:spLocks noGrp="1"/>
          </p:cNvSpPr>
          <p:nvPr>
            <p:ph type="body" idx="2"/>
          </p:nvPr>
        </p:nvSpPr>
        <p:spPr>
          <a:xfrm>
            <a:off x="7137995" y="2010727"/>
            <a:ext cx="4511040" cy="4580573"/>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5A17D9B-D4D3-4E23-88DF-2E354FA43196}" type="datetime1">
              <a:rPr lang="en-US" smtClean="0"/>
              <a:t>8/11/2021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498685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53913" y="1109161"/>
            <a:ext cx="782404"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38228" y="1143000"/>
            <a:ext cx="6096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8117924" y="3274309"/>
            <a:ext cx="34544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Edit Master text styles</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541F67C5-D04E-4576-B61C-12ABA14BBD6C}" type="datetime1">
              <a:rPr lang="en-US" smtClean="0"/>
              <a:t>8/11/2021</a:t>
            </a:fld>
            <a:endParaRPr lang="en-US" dirty="0"/>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Tree>
    <p:extLst>
      <p:ext uri="{BB962C8B-B14F-4D97-AF65-F5344CB8AC3E}">
        <p14:creationId xmlns:p14="http://schemas.microsoft.com/office/powerpoint/2010/main" val="18836198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9"/>
            <a:ext cx="12192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9" name="Rectangle 28"/>
          <p:cNvSpPr/>
          <p:nvPr/>
        </p:nvSpPr>
        <p:spPr>
          <a:xfrm>
            <a:off x="0" y="-1"/>
            <a:ext cx="12192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0" name="Rectangle 29"/>
          <p:cNvSpPr/>
          <p:nvPr/>
        </p:nvSpPr>
        <p:spPr>
          <a:xfrm>
            <a:off x="1" y="308277"/>
            <a:ext cx="12192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1" name="Rectangle 30"/>
          <p:cNvSpPr/>
          <p:nvPr/>
        </p:nvSpPr>
        <p:spPr>
          <a:xfrm flipV="1">
            <a:off x="7213577" y="360247"/>
            <a:ext cx="4978425"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2" name="Rectangle 31"/>
          <p:cNvSpPr/>
          <p:nvPr/>
        </p:nvSpPr>
        <p:spPr>
          <a:xfrm flipV="1">
            <a:off x="7213601" y="440113"/>
            <a:ext cx="49784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3" name="Rounded Rectangle 32"/>
          <p:cNvSpPr/>
          <p:nvPr/>
        </p:nvSpPr>
        <p:spPr bwMode="white">
          <a:xfrm>
            <a:off x="7209785" y="497504"/>
            <a:ext cx="408432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34" name="Rounded Rectangle 33"/>
          <p:cNvSpPr/>
          <p:nvPr/>
        </p:nvSpPr>
        <p:spPr bwMode="white">
          <a:xfrm>
            <a:off x="9831528" y="588943"/>
            <a:ext cx="21336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5" name="Rectangle 34"/>
          <p:cNvSpPr/>
          <p:nvPr/>
        </p:nvSpPr>
        <p:spPr bwMode="invGray">
          <a:xfrm>
            <a:off x="12113288" y="-2001"/>
            <a:ext cx="76835"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6" name="Rectangle 35"/>
          <p:cNvSpPr/>
          <p:nvPr/>
        </p:nvSpPr>
        <p:spPr bwMode="invGray">
          <a:xfrm>
            <a:off x="12059308" y="-2001"/>
            <a:ext cx="3657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7" name="Rectangle 36"/>
          <p:cNvSpPr/>
          <p:nvPr/>
        </p:nvSpPr>
        <p:spPr bwMode="invGray">
          <a:xfrm>
            <a:off x="12033904" y="-2001"/>
            <a:ext cx="12192"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8" name="Rectangle 37"/>
          <p:cNvSpPr/>
          <p:nvPr/>
        </p:nvSpPr>
        <p:spPr bwMode="invGray">
          <a:xfrm>
            <a:off x="11967231" y="-2001"/>
            <a:ext cx="36576"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39" name="Rectangle 38"/>
          <p:cNvSpPr/>
          <p:nvPr/>
        </p:nvSpPr>
        <p:spPr bwMode="invGray">
          <a:xfrm>
            <a:off x="11887569" y="380"/>
            <a:ext cx="73152"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0" name="Rectangle 39"/>
          <p:cNvSpPr/>
          <p:nvPr/>
        </p:nvSpPr>
        <p:spPr bwMode="invGray">
          <a:xfrm>
            <a:off x="11831300" y="380"/>
            <a:ext cx="12192"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609600" y="1143000"/>
            <a:ext cx="10972800" cy="1066800"/>
          </a:xfrm>
          <a:prstGeom prst="rect">
            <a:avLst/>
          </a:prstGeom>
        </p:spPr>
        <p:txBody>
          <a:bodyPr vert="horz" anchor="ctr">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609600" y="2249424"/>
            <a:ext cx="10972800" cy="4325112"/>
          </a:xfrm>
          <a:prstGeom prst="rect">
            <a:avLst/>
          </a:prstGeom>
        </p:spPr>
        <p:txBody>
          <a:bodyPr vert="horz">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Footer Placeholder 2"/>
          <p:cNvSpPr>
            <a:spLocks noGrp="1"/>
          </p:cNvSpPr>
          <p:nvPr>
            <p:ph type="ftr" sz="quarter" idx="3"/>
          </p:nvPr>
        </p:nvSpPr>
        <p:spPr>
          <a:xfrm>
            <a:off x="7010400" y="612648"/>
            <a:ext cx="1767840" cy="457200"/>
          </a:xfrm>
          <a:prstGeom prst="rect">
            <a:avLst/>
          </a:prstGeom>
        </p:spPr>
        <p:txBody>
          <a:bodyPr vert="horz"/>
          <a:lstStyle>
            <a:lvl1pPr algn="r" eaLnBrk="1" latinLnBrk="0" hangingPunct="1">
              <a:defRPr kumimoji="0" sz="1100">
                <a:solidFill>
                  <a:schemeClr val="accent2">
                    <a:lumMod val="75000"/>
                  </a:schemeClr>
                </a:solidFill>
              </a:defRPr>
            </a:lvl1pPr>
          </a:lstStyle>
          <a:p>
            <a:r>
              <a:rPr lang="en-US"/>
              <a:t>Add a footer</a:t>
            </a:r>
            <a:endParaRPr lang="en-US" dirty="0"/>
          </a:p>
        </p:txBody>
      </p:sp>
      <p:sp>
        <p:nvSpPr>
          <p:cNvPr id="14" name="Date Placeholder 13"/>
          <p:cNvSpPr>
            <a:spLocks noGrp="1"/>
          </p:cNvSpPr>
          <p:nvPr>
            <p:ph type="dt" sz="half" idx="2"/>
          </p:nvPr>
        </p:nvSpPr>
        <p:spPr>
          <a:xfrm>
            <a:off x="8782048" y="612648"/>
            <a:ext cx="1276352" cy="457200"/>
          </a:xfrm>
          <a:prstGeom prst="rect">
            <a:avLst/>
          </a:prstGeom>
        </p:spPr>
        <p:txBody>
          <a:bodyPr vert="horz"/>
          <a:lstStyle>
            <a:lvl1pPr algn="l" eaLnBrk="1" latinLnBrk="0" hangingPunct="1">
              <a:defRPr kumimoji="0" sz="1100">
                <a:solidFill>
                  <a:schemeClr val="accent2">
                    <a:lumMod val="75000"/>
                  </a:schemeClr>
                </a:solidFill>
              </a:defRPr>
            </a:lvl1pPr>
          </a:lstStyle>
          <a:p>
            <a:fld id="{C20F09E4-6EA4-4BF3-9FC8-FF40373B88E6}" type="datetime1">
              <a:rPr lang="en-US" smtClean="0"/>
              <a:pPr/>
              <a:t>8/11/2021</a:t>
            </a:fld>
            <a:endParaRPr lang="en-US" dirty="0"/>
          </a:p>
        </p:txBody>
      </p:sp>
      <p:sp>
        <p:nvSpPr>
          <p:cNvPr id="23" name="Slide Number Placeholder 22"/>
          <p:cNvSpPr>
            <a:spLocks noGrp="1"/>
          </p:cNvSpPr>
          <p:nvPr>
            <p:ph type="sldNum" sz="quarter" idx="4"/>
          </p:nvPr>
        </p:nvSpPr>
        <p:spPr>
          <a:xfrm>
            <a:off x="10899648" y="2272"/>
            <a:ext cx="1016000" cy="365760"/>
          </a:xfrm>
          <a:prstGeom prst="rect">
            <a:avLst/>
          </a:prstGeom>
        </p:spPr>
        <p:txBody>
          <a:bodyPr vert="horz" anchor="b"/>
          <a:lstStyle>
            <a:lvl1pPr algn="r" eaLnBrk="1" latinLnBrk="0" hangingPunct="1">
              <a:defRPr kumimoji="0" sz="1800">
                <a:solidFill>
                  <a:srgbClr val="FFFFFF"/>
                </a:solidFill>
              </a:defRPr>
            </a:lvl1pPr>
          </a:lstStyle>
          <a:p>
            <a:fld id="{401CF334-2D5C-4859-84A6-CA7E6E43FAEB}" type="slidenum">
              <a:rPr lang="en-US" smtClean="0"/>
              <a:t>‹#›</a:t>
            </a:fld>
            <a:endParaRPr lang="en-US" dirty="0"/>
          </a:p>
        </p:txBody>
      </p:sp>
    </p:spTree>
    <p:extLst>
      <p:ext uri="{BB962C8B-B14F-4D97-AF65-F5344CB8AC3E}">
        <p14:creationId xmlns:p14="http://schemas.microsoft.com/office/powerpoint/2010/main" val="213217172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lumMod val="75000"/>
          </a:schemeClr>
        </a:buClr>
        <a:buFont typeface="Georgia"/>
        <a:buChar char="•"/>
        <a:defRPr kumimoji="0" sz="2800" kern="1200">
          <a:solidFill>
            <a:schemeClr val="tx2"/>
          </a:solidFill>
          <a:latin typeface="+mn-lt"/>
          <a:ea typeface="+mn-ea"/>
          <a:cs typeface="+mn-cs"/>
        </a:defRPr>
      </a:lvl1pPr>
      <a:lvl2pPr marL="658368" indent="-246888" algn="l" rtl="0" eaLnBrk="1" latinLnBrk="0" hangingPunct="1">
        <a:spcBef>
          <a:spcPts val="300"/>
        </a:spcBef>
        <a:buClr>
          <a:schemeClr val="accent2">
            <a:lumMod val="75000"/>
          </a:schemeClr>
        </a:buClr>
        <a:buFont typeface="Georgia"/>
        <a:buChar char="▫"/>
        <a:defRPr kumimoji="0" sz="2600" kern="1200">
          <a:solidFill>
            <a:schemeClr val="tx2"/>
          </a:solidFill>
          <a:latin typeface="+mn-lt"/>
          <a:ea typeface="+mn-ea"/>
          <a:cs typeface="+mn-cs"/>
        </a:defRPr>
      </a:lvl2pPr>
      <a:lvl3pPr marL="923544" indent="-219456" algn="l" rtl="0" eaLnBrk="1" latinLnBrk="0" hangingPunct="1">
        <a:spcBef>
          <a:spcPts val="300"/>
        </a:spcBef>
        <a:buClr>
          <a:schemeClr val="accent1">
            <a:lumMod val="50000"/>
          </a:schemeClr>
        </a:buClr>
        <a:buFont typeface="Wingdings 2" panose="05020102010507070707" pitchFamily="18" charset="2"/>
        <a:buChar char=""/>
        <a:defRPr kumimoji="0" sz="2400" kern="1200">
          <a:solidFill>
            <a:schemeClr val="tx2"/>
          </a:solidFill>
          <a:latin typeface="+mn-lt"/>
          <a:ea typeface="+mn-ea"/>
          <a:cs typeface="+mn-cs"/>
        </a:defRPr>
      </a:lvl3pPr>
      <a:lvl4pPr marL="1179576" indent="-201168" algn="l" rtl="0" eaLnBrk="1" latinLnBrk="0" hangingPunct="1">
        <a:spcBef>
          <a:spcPts val="300"/>
        </a:spcBef>
        <a:buClr>
          <a:schemeClr val="accent1">
            <a:lumMod val="50000"/>
          </a:schemeClr>
        </a:buClr>
        <a:buFont typeface="Wingdings 2" panose="05020102010507070707" pitchFamily="18" charset="2"/>
        <a:buChar char=""/>
        <a:defRPr kumimoji="0" sz="2200" kern="1200">
          <a:solidFill>
            <a:schemeClr val="tx2"/>
          </a:solidFill>
          <a:latin typeface="+mn-lt"/>
          <a:ea typeface="+mn-ea"/>
          <a:cs typeface="+mn-cs"/>
        </a:defRPr>
      </a:lvl4pPr>
      <a:lvl5pPr marL="1389888" indent="-182880" algn="l" rtl="0" eaLnBrk="1" latinLnBrk="0" hangingPunct="1">
        <a:spcBef>
          <a:spcPts val="300"/>
        </a:spcBef>
        <a:buClr>
          <a:schemeClr val="accent1">
            <a:lumMod val="50000"/>
          </a:schemeClr>
        </a:buClr>
        <a:buFont typeface="Wingdings 2" panose="05020102010507070707" pitchFamily="18" charset="2"/>
        <a:buChar char=""/>
        <a:defRPr kumimoji="0" sz="2000" kern="1200">
          <a:solidFill>
            <a:schemeClr val="tx2"/>
          </a:solidFill>
          <a:latin typeface="+mn-lt"/>
          <a:ea typeface="+mn-ea"/>
          <a:cs typeface="+mn-cs"/>
        </a:defRPr>
      </a:lvl5pPr>
      <a:lvl6pPr marL="1609344" indent="-182880" algn="l" rtl="0" eaLnBrk="1" latinLnBrk="0" hangingPunct="1">
        <a:spcBef>
          <a:spcPts val="300"/>
        </a:spcBef>
        <a:buClr>
          <a:schemeClr val="accent1">
            <a:lumMod val="50000"/>
          </a:schemeClr>
        </a:buClr>
        <a:buFont typeface="Wingdings 2" panose="05020102010507070707" pitchFamily="18" charset="2"/>
        <a:buChar char=""/>
        <a:defRPr kumimoji="0" sz="1800" kern="1200">
          <a:solidFill>
            <a:schemeClr val="tx2"/>
          </a:solidFill>
          <a:latin typeface="+mn-lt"/>
          <a:ea typeface="+mn-ea"/>
          <a:cs typeface="+mn-cs"/>
        </a:defRPr>
      </a:lvl6pPr>
      <a:lvl7pPr marL="1828800" indent="-182880" algn="l" rtl="0" eaLnBrk="1" latinLnBrk="0" hangingPunct="1">
        <a:spcBef>
          <a:spcPts val="300"/>
        </a:spcBef>
        <a:buClr>
          <a:schemeClr val="accent1">
            <a:lumMod val="50000"/>
          </a:schemeClr>
        </a:buClr>
        <a:buFont typeface="Wingdings 2" panose="05020102010507070707" pitchFamily="18" charset="2"/>
        <a:buChar char=""/>
        <a:defRPr kumimoji="0" sz="1600" kern="1200">
          <a:solidFill>
            <a:schemeClr val="tx2"/>
          </a:solidFill>
          <a:latin typeface="+mn-lt"/>
          <a:ea typeface="+mn-ea"/>
          <a:cs typeface="+mn-cs"/>
        </a:defRPr>
      </a:lvl7pPr>
      <a:lvl8pPr marL="2029968" indent="-182880" algn="l" rtl="0" eaLnBrk="1" latinLnBrk="0" hangingPunct="1">
        <a:spcBef>
          <a:spcPts val="300"/>
        </a:spcBef>
        <a:buClr>
          <a:schemeClr val="accent1">
            <a:lumMod val="50000"/>
          </a:schemeClr>
        </a:buClr>
        <a:buFont typeface="Wingdings 2" panose="05020102010507070707" pitchFamily="18" charset="2"/>
        <a:buChar char=""/>
        <a:defRPr kumimoji="0" sz="1500" kern="1200">
          <a:solidFill>
            <a:schemeClr val="tx2"/>
          </a:solidFill>
          <a:latin typeface="+mn-lt"/>
          <a:ea typeface="+mn-ea"/>
          <a:cs typeface="+mn-cs"/>
        </a:defRPr>
      </a:lvl8pPr>
      <a:lvl9pPr marL="2240280" indent="-182880" algn="l" rtl="0" eaLnBrk="1" latinLnBrk="0" hangingPunct="1">
        <a:spcBef>
          <a:spcPts val="300"/>
        </a:spcBef>
        <a:buClr>
          <a:schemeClr val="accent1">
            <a:lumMod val="50000"/>
          </a:schemeClr>
        </a:buClr>
        <a:buFont typeface="Wingdings 2" panose="05020102010507070707" pitchFamily="18" charset="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extLst>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orient="horz" pos="4152"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policy.unt.edu/sites/default/files/06.043_GradFellowResearchAss_2018pub_0.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policy.unt.edu/sites/default/files/06.020_RecruitmentandSelectionTFsandTAs.pub2018.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vpaa.unt.edu/resources/retention"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Academic.Resources@unt.edu"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Student.Employment@unt.edu" TargetMode="External"/><Relationship Id="rId4" Type="http://schemas.openxmlformats.org/officeDocument/2006/relationships/hyperlink" Target="https://vpaa.unt.edu/resources/retention"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mailto:tami.patterson@unt.edu" TargetMode="External"/><Relationship Id="rId2" Type="http://schemas.openxmlformats.org/officeDocument/2006/relationships/hyperlink" Target="https://vpaa.unt.edu/resources/retention" TargetMode="External"/><Relationship Id="rId1" Type="http://schemas.openxmlformats.org/officeDocument/2006/relationships/slideLayout" Target="../slideLayouts/slideLayout4.xml"/><Relationship Id="rId6" Type="http://schemas.openxmlformats.org/officeDocument/2006/relationships/hyperlink" Target="mailto:melinda.lilly@unt.edu" TargetMode="External"/><Relationship Id="rId5" Type="http://schemas.openxmlformats.org/officeDocument/2006/relationships/hyperlink" Target="mailto:chance.mcmillan@unt.edu"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hyperlink" Target="http://www.uhcsr.com/unt"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vpaa.unt.edu/resources/retentio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vpaa.unt.edu/sites/default/files/documents/2018/salariedgraduatestudentpayplan.pdf" TargetMode="Externa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hyperlink" Target="http://www.tsgs.unt.edu/downloads/forms/qualifying-examination-result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5592" y="2032393"/>
            <a:ext cx="11277600" cy="1470025"/>
          </a:xfrm>
        </p:spPr>
        <p:txBody>
          <a:bodyPr/>
          <a:lstStyle/>
          <a:p>
            <a:r>
              <a:rPr lang="en-US" dirty="0"/>
              <a:t>Salaried Graduate Student Processes 	</a:t>
            </a:r>
          </a:p>
        </p:txBody>
      </p:sp>
      <p:sp>
        <p:nvSpPr>
          <p:cNvPr id="3" name="Subtitle 2"/>
          <p:cNvSpPr>
            <a:spLocks noGrp="1"/>
          </p:cNvSpPr>
          <p:nvPr>
            <p:ph type="subTitle" idx="1"/>
          </p:nvPr>
        </p:nvSpPr>
        <p:spPr>
          <a:xfrm>
            <a:off x="545592" y="3925824"/>
            <a:ext cx="6604000" cy="1752600"/>
          </a:xfrm>
        </p:spPr>
        <p:txBody>
          <a:bodyPr/>
          <a:lstStyle/>
          <a:p>
            <a:r>
              <a:rPr lang="en-US" dirty="0"/>
              <a:t>Presented by</a:t>
            </a:r>
          </a:p>
          <a:p>
            <a:r>
              <a:rPr lang="en-US" dirty="0"/>
              <a:t>Academic Resources</a:t>
            </a:r>
          </a:p>
          <a:p>
            <a:r>
              <a:rPr lang="en-US" dirty="0"/>
              <a:t>Hurley Administration Building, Suite 370</a:t>
            </a:r>
          </a:p>
          <a:p>
            <a:r>
              <a:rPr lang="en-US" dirty="0"/>
              <a:t>940-565-2550        academic.resources@unt.edu</a:t>
            </a:r>
          </a:p>
        </p:txBody>
      </p:sp>
    </p:spTree>
    <p:extLst>
      <p:ext uri="{BB962C8B-B14F-4D97-AF65-F5344CB8AC3E}">
        <p14:creationId xmlns:p14="http://schemas.microsoft.com/office/powerpoint/2010/main" val="706305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0629"/>
            <a:ext cx="10972800" cy="1066800"/>
          </a:xfrm>
        </p:spPr>
        <p:txBody>
          <a:bodyPr/>
          <a:lstStyle/>
          <a:p>
            <a:r>
              <a:rPr lang="en-US" dirty="0"/>
              <a:t>Length of Appointment</a:t>
            </a:r>
          </a:p>
        </p:txBody>
      </p:sp>
      <p:sp>
        <p:nvSpPr>
          <p:cNvPr id="3" name="Content Placeholder 2"/>
          <p:cNvSpPr>
            <a:spLocks noGrp="1"/>
          </p:cNvSpPr>
          <p:nvPr>
            <p:ph idx="1"/>
          </p:nvPr>
        </p:nvSpPr>
        <p:spPr>
          <a:xfrm>
            <a:off x="461331" y="1906033"/>
            <a:ext cx="10987719" cy="4447142"/>
          </a:xfrm>
        </p:spPr>
        <p:txBody>
          <a:bodyPr>
            <a:normAutofit fontScale="92500" lnSpcReduction="10000"/>
          </a:bodyPr>
          <a:lstStyle/>
          <a:p>
            <a:r>
              <a:rPr lang="en-US" sz="2400" dirty="0"/>
              <a:t>Doctoral students on state-funded UNT assistantships are eligible for funding for no more than 12 long, academic semesters, regardless of whether students work at any time at .5 or .25 FTE. Students who file an approved request for a leave of absence will not have months spent on leave counted against these limits. Time spent on externally funded grants will not be counted against these limits.</a:t>
            </a:r>
          </a:p>
          <a:p>
            <a:r>
              <a:rPr lang="en-US" sz="2400" dirty="0"/>
              <a:t>Master’s students on state-funded UNT assistantships or locally funded accounts are eligible for funding for no more than 6 long, academic semesters, regardless of whether students work at any time at .5 or .25 FTE. Students who file an approved request for a leave of absence will not have months spent on leave counted against these limits. Time spent on locally funded accounts or externally funded grants will not be counted against these limits. For MFA students, semester time limits will be determined by the number of required SCH in the degree program divided by 6. For example, students in a 48 hour MFA program would be eligible for 8 semesters of funding (48 ÷ 6).</a:t>
            </a:r>
          </a:p>
          <a:p>
            <a:endParaRPr lang="en-US" sz="2400" dirty="0"/>
          </a:p>
        </p:txBody>
      </p:sp>
    </p:spTree>
    <p:extLst>
      <p:ext uri="{BB962C8B-B14F-4D97-AF65-F5344CB8AC3E}">
        <p14:creationId xmlns:p14="http://schemas.microsoft.com/office/powerpoint/2010/main" val="603011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0629"/>
            <a:ext cx="10972800" cy="1066800"/>
          </a:xfrm>
        </p:spPr>
        <p:txBody>
          <a:bodyPr/>
          <a:lstStyle/>
          <a:p>
            <a:r>
              <a:rPr lang="en-US" dirty="0"/>
              <a:t>Allocation of Graduate Student Lines/Positions</a:t>
            </a:r>
          </a:p>
        </p:txBody>
      </p:sp>
      <p:sp>
        <p:nvSpPr>
          <p:cNvPr id="3" name="Content Placeholder 2"/>
          <p:cNvSpPr>
            <a:spLocks noGrp="1"/>
          </p:cNvSpPr>
          <p:nvPr>
            <p:ph idx="1"/>
          </p:nvPr>
        </p:nvSpPr>
        <p:spPr>
          <a:xfrm>
            <a:off x="461331" y="1906032"/>
            <a:ext cx="11121069" cy="5161517"/>
          </a:xfrm>
        </p:spPr>
        <p:txBody>
          <a:bodyPr>
            <a:normAutofit/>
          </a:bodyPr>
          <a:lstStyle/>
          <a:p>
            <a:r>
              <a:rPr lang="en-US" sz="2200" dirty="0"/>
              <a:t>POSITIONS:  Each College and school receives an allocation of centrally-funded, graduate student assistantship lines/positions. Colleges and schools shall allocate positions to the departments. Each position is .25 FTE. Each year the colleges and schools will have an opportunity to make changes to the positions allocated based on changed qualifications of the students, changing needs of their departments, and/or other relevant reasons.</a:t>
            </a:r>
          </a:p>
          <a:p>
            <a:r>
              <a:rPr lang="en-US" sz="2200" dirty="0"/>
              <a:t>APPOINTMENTS:  Graduate students paid from local/grant funds (not centrally-funded) will not be placed in lines/positions but will be paid on an appointment. Also, departments can use central funds, if available, to create appointments in excess of their allocated positions.  Students supported from local/grant funds must be paid at the rates specified in the UNT Graduate Student Pay Schedule. </a:t>
            </a:r>
          </a:p>
        </p:txBody>
      </p:sp>
    </p:spTree>
    <p:extLst>
      <p:ext uri="{BB962C8B-B14F-4D97-AF65-F5344CB8AC3E}">
        <p14:creationId xmlns:p14="http://schemas.microsoft.com/office/powerpoint/2010/main" val="3310894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52" y="1103936"/>
            <a:ext cx="11088546" cy="1730704"/>
          </a:xfrm>
        </p:spPr>
        <p:txBody>
          <a:bodyPr>
            <a:normAutofit/>
          </a:bodyPr>
          <a:lstStyle/>
          <a:p>
            <a:r>
              <a:rPr lang="en-US" dirty="0"/>
              <a:t>Applicable Policies</a:t>
            </a:r>
            <a:br>
              <a:rPr lang="en-US" dirty="0"/>
            </a:br>
            <a:r>
              <a:rPr lang="en-US" sz="2700" dirty="0"/>
              <a:t>06.043 Graduate Fellowship/Research Assistantship Load Specifications</a:t>
            </a:r>
            <a:br>
              <a:rPr lang="en-US" sz="2700" dirty="0"/>
            </a:br>
            <a:r>
              <a:rPr lang="en-US" sz="2000" dirty="0">
                <a:hlinkClick r:id="rId3"/>
              </a:rPr>
              <a:t>https://policy.unt.edu/sites/default/files/06.043_GradFellowResearchAss_2018pub_0.pdf</a:t>
            </a:r>
            <a:br>
              <a:rPr lang="en-US" sz="2000" dirty="0"/>
            </a:br>
            <a:endParaRPr lang="en-US" sz="2000" dirty="0"/>
          </a:p>
        </p:txBody>
      </p:sp>
      <p:sp>
        <p:nvSpPr>
          <p:cNvPr id="3" name="Content Placeholder 2"/>
          <p:cNvSpPr>
            <a:spLocks noGrp="1"/>
          </p:cNvSpPr>
          <p:nvPr>
            <p:ph idx="1"/>
          </p:nvPr>
        </p:nvSpPr>
        <p:spPr>
          <a:xfrm>
            <a:off x="587898" y="2824151"/>
            <a:ext cx="10972800" cy="4325112"/>
          </a:xfrm>
        </p:spPr>
        <p:txBody>
          <a:bodyPr>
            <a:normAutofit/>
          </a:bodyPr>
          <a:lstStyle/>
          <a:p>
            <a:r>
              <a:rPr lang="en-US" sz="2200" dirty="0"/>
              <a:t>Graduate  students  who  hold  a  research  assistantship  or  graduate  services  assistant  of half-time  (20  hours  per  week)  or  greater,  or  other  appointment  designed  for  the  support  of  graduate  study,   must  be  enrolled  in  a  minimum  of  nine  (9) semester  credit  hours (SCHs) during long semesters. These  minimums  apply  to  positions  supported  by  state,  federal,  and  private  sources  of  funds. Academic  units  may  set  higher  requirements.  A  load  greater  than  12  SCHs  must be  approved  in  advance  by  the  appropriate  college/school  dean  or  their  designee  and  the vice  provost  for  graduate  education  and  dean  of  the  Toulouse  Graduate  School  or their designee. </a:t>
            </a:r>
          </a:p>
          <a:p>
            <a:r>
              <a:rPr lang="en-US" sz="2200" dirty="0"/>
              <a:t>Academic Resources in conjunction with TGS will audit enrollment each long semester.</a:t>
            </a:r>
          </a:p>
        </p:txBody>
      </p:sp>
    </p:spTree>
    <p:extLst>
      <p:ext uri="{BB962C8B-B14F-4D97-AF65-F5344CB8AC3E}">
        <p14:creationId xmlns:p14="http://schemas.microsoft.com/office/powerpoint/2010/main" val="783781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18393"/>
            <a:ext cx="10972800" cy="1066800"/>
          </a:xfrm>
        </p:spPr>
        <p:txBody>
          <a:bodyPr>
            <a:normAutofit fontScale="90000"/>
          </a:bodyPr>
          <a:lstStyle/>
          <a:p>
            <a:r>
              <a:rPr lang="en-US" dirty="0"/>
              <a:t>Applicable Policies</a:t>
            </a:r>
            <a:br>
              <a:rPr lang="en-US" dirty="0"/>
            </a:br>
            <a:r>
              <a:rPr lang="en-US" sz="2700" dirty="0"/>
              <a:t>06.020 Recruitment &amp; Selection of Teaching Fellows &amp; Teaching Assistants</a:t>
            </a:r>
            <a:br>
              <a:rPr lang="en-US" sz="2700" dirty="0"/>
            </a:br>
            <a:r>
              <a:rPr lang="en-US" sz="1800" dirty="0">
                <a:hlinkClick r:id="rId3"/>
              </a:rPr>
              <a:t>https://policy.unt.edu/sites/default/files/06.020_RecruitmentandSelectionTFsandTAs.pub2018.pdf</a:t>
            </a:r>
            <a:br>
              <a:rPr lang="en-US" sz="1800" dirty="0"/>
            </a:br>
            <a:endParaRPr lang="en-US" sz="1800" dirty="0"/>
          </a:p>
        </p:txBody>
      </p:sp>
      <p:sp>
        <p:nvSpPr>
          <p:cNvPr id="3" name="Content Placeholder 2"/>
          <p:cNvSpPr>
            <a:spLocks noGrp="1"/>
          </p:cNvSpPr>
          <p:nvPr>
            <p:ph idx="1"/>
          </p:nvPr>
        </p:nvSpPr>
        <p:spPr>
          <a:xfrm>
            <a:off x="495300" y="1719482"/>
            <a:ext cx="11087100" cy="4658457"/>
          </a:xfrm>
        </p:spPr>
        <p:txBody>
          <a:bodyPr>
            <a:normAutofit lnSpcReduction="10000"/>
          </a:bodyPr>
          <a:lstStyle/>
          <a:p>
            <a:pPr marL="109728" indent="0">
              <a:buNone/>
            </a:pPr>
            <a:r>
              <a:rPr lang="en-US" sz="2400" dirty="0"/>
              <a:t>Points to Remember:</a:t>
            </a:r>
          </a:p>
          <a:p>
            <a:pPr lvl="1">
              <a:buFont typeface="Arial" panose="020B0604020202020204" pitchFamily="34" charset="0"/>
              <a:buChar char="•"/>
            </a:pPr>
            <a:r>
              <a:rPr lang="en-US" sz="2200" dirty="0"/>
              <a:t>TFs have primary responsibility for teaching a course and/or for assigning final course grades for such a course. </a:t>
            </a:r>
            <a:r>
              <a:rPr lang="en-US" sz="2200" b="1" i="1" dirty="0">
                <a:solidFill>
                  <a:srgbClr val="FF0000"/>
                </a:solidFill>
              </a:rPr>
              <a:t>Teaching fellows are listed as the instructor of record.  For credentialing purposes, a CV and transcript must be on file.  A minimum of 18 graduate credit hours directly related to the course(s) to be taught are required to teach undergraduate level courses (does not include cross-listed courses).  </a:t>
            </a:r>
          </a:p>
          <a:p>
            <a:pPr lvl="1">
              <a:buFont typeface="Arial" panose="020B0604020202020204" pitchFamily="34" charset="0"/>
              <a:buChar char="•"/>
            </a:pPr>
            <a:r>
              <a:rPr lang="en-US" sz="2200" dirty="0"/>
              <a:t>The minimal academic workload for TF/TAs in any long semester is nine (9) graduate SCHs. Upon written recommendation of the college/school dean or the dean’s designee, the nine (9) SCH limit may be reduced to three 3) SCHs for the long semester for students who: (a)have completed an approved degree plan, (b) have completed all course work, and (c) are either ready to take the qualifying examination and/or registered for thesis/dissertation. Exceptions must be approved by the Vice Provost for Graduate Education and Dean of the Toulouse Graduate School</a:t>
            </a:r>
          </a:p>
          <a:p>
            <a:pPr lvl="1">
              <a:buFont typeface="Arial" panose="020B0604020202020204" pitchFamily="34" charset="0"/>
              <a:buChar char="•"/>
            </a:pPr>
            <a:r>
              <a:rPr lang="en-US" sz="2200" dirty="0"/>
              <a:t>Academic Resources in conjunction with TGS will audit enrollment each long semester.</a:t>
            </a:r>
          </a:p>
          <a:p>
            <a:pPr lvl="1">
              <a:buFont typeface="Arial" panose="020B0604020202020204" pitchFamily="34" charset="0"/>
              <a:buChar char="•"/>
            </a:pPr>
            <a:endParaRPr lang="en-US" sz="2200" dirty="0"/>
          </a:p>
        </p:txBody>
      </p:sp>
    </p:spTree>
    <p:extLst>
      <p:ext uri="{BB962C8B-B14F-4D97-AF65-F5344CB8AC3E}">
        <p14:creationId xmlns:p14="http://schemas.microsoft.com/office/powerpoint/2010/main" val="645258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00" y="647699"/>
            <a:ext cx="10210800" cy="1685925"/>
          </a:xfrm>
        </p:spPr>
        <p:txBody>
          <a:bodyPr>
            <a:normAutofit/>
          </a:bodyPr>
          <a:lstStyle/>
          <a:p>
            <a:r>
              <a:rPr lang="en-US" dirty="0"/>
              <a:t>Workload</a:t>
            </a:r>
          </a:p>
        </p:txBody>
      </p:sp>
      <p:sp>
        <p:nvSpPr>
          <p:cNvPr id="3" name="Content Placeholder 2"/>
          <p:cNvSpPr>
            <a:spLocks noGrp="1"/>
          </p:cNvSpPr>
          <p:nvPr>
            <p:ph idx="1"/>
          </p:nvPr>
        </p:nvSpPr>
        <p:spPr>
          <a:xfrm>
            <a:off x="613700" y="2007909"/>
            <a:ext cx="10972800" cy="4650827"/>
          </a:xfrm>
        </p:spPr>
        <p:txBody>
          <a:bodyPr>
            <a:normAutofit/>
          </a:bodyPr>
          <a:lstStyle/>
          <a:p>
            <a:pPr marL="457200" lvl="1" indent="0">
              <a:buNone/>
            </a:pPr>
            <a:r>
              <a:rPr lang="en-US" sz="4000" dirty="0"/>
              <a:t>To ensure compliance with the Affordable Care Act and UNT Policy, salaried graduate students will be limited to a combined .5  FTE (20 hours per week). </a:t>
            </a:r>
          </a:p>
          <a:p>
            <a:pPr marL="457200" lvl="1" indent="0">
              <a:buNone/>
            </a:pPr>
            <a:endParaRPr lang="en-US" dirty="0"/>
          </a:p>
        </p:txBody>
      </p:sp>
    </p:spTree>
    <p:extLst>
      <p:ext uri="{BB962C8B-B14F-4D97-AF65-F5344CB8AC3E}">
        <p14:creationId xmlns:p14="http://schemas.microsoft.com/office/powerpoint/2010/main" val="639994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00" y="647699"/>
            <a:ext cx="10210800" cy="1685925"/>
          </a:xfrm>
        </p:spPr>
        <p:txBody>
          <a:bodyPr>
            <a:normAutofit/>
          </a:bodyPr>
          <a:lstStyle/>
          <a:p>
            <a:r>
              <a:rPr lang="en-US" dirty="0"/>
              <a:t>Offer Letters</a:t>
            </a:r>
          </a:p>
        </p:txBody>
      </p:sp>
      <p:sp>
        <p:nvSpPr>
          <p:cNvPr id="3" name="Content Placeholder 2"/>
          <p:cNvSpPr>
            <a:spLocks noGrp="1"/>
          </p:cNvSpPr>
          <p:nvPr>
            <p:ph idx="1"/>
          </p:nvPr>
        </p:nvSpPr>
        <p:spPr>
          <a:xfrm>
            <a:off x="613700" y="2007909"/>
            <a:ext cx="10972800" cy="4650827"/>
          </a:xfrm>
        </p:spPr>
        <p:txBody>
          <a:bodyPr>
            <a:normAutofit/>
          </a:bodyPr>
          <a:lstStyle/>
          <a:p>
            <a:pPr lvl="0"/>
            <a:r>
              <a:rPr lang="en-US" sz="2000" dirty="0"/>
              <a:t>Departments will submit offer letters for </a:t>
            </a:r>
            <a:r>
              <a:rPr lang="en-US" sz="2000" b="1" i="1" u="sng" dirty="0"/>
              <a:t>all</a:t>
            </a:r>
            <a:r>
              <a:rPr lang="en-US" sz="2000" b="1" i="1" dirty="0"/>
              <a:t> </a:t>
            </a:r>
            <a:r>
              <a:rPr lang="en-US" sz="2000" b="1" i="1" u="sng" dirty="0"/>
              <a:t>newly hired</a:t>
            </a:r>
            <a:r>
              <a:rPr lang="en-US" sz="2000" u="sng" dirty="0"/>
              <a:t> </a:t>
            </a:r>
            <a:r>
              <a:rPr lang="en-US" sz="2000" dirty="0"/>
              <a:t>salaried graduate students being hired by using the automated form located on our website: </a:t>
            </a:r>
            <a:r>
              <a:rPr lang="en-US" sz="2000" u="sng" dirty="0">
                <a:hlinkClick r:id="rId3"/>
              </a:rPr>
              <a:t>https://vpaa.unt.edu/resources/retention</a:t>
            </a:r>
            <a:endParaRPr lang="en-US" sz="2000" u="sng" dirty="0"/>
          </a:p>
          <a:p>
            <a:pPr lvl="1"/>
            <a:r>
              <a:rPr lang="en-US" sz="2000" dirty="0"/>
              <a:t>Offer letters can be issued for an entire academic year, to include summer, if desired. </a:t>
            </a:r>
          </a:p>
          <a:p>
            <a:pPr lvl="1"/>
            <a:r>
              <a:rPr lang="en-US" sz="2000" dirty="0"/>
              <a:t>Fall – Offer letters due to Academic Resources 1st business day of August</a:t>
            </a:r>
          </a:p>
          <a:p>
            <a:pPr lvl="1"/>
            <a:r>
              <a:rPr lang="en-US" sz="2000" dirty="0"/>
              <a:t>Spring – Offer letters due to Academic Resources 1st business day of December</a:t>
            </a:r>
          </a:p>
          <a:p>
            <a:pPr lvl="1"/>
            <a:r>
              <a:rPr lang="en-US" sz="2000" dirty="0"/>
              <a:t>Summer – Offer letters due to Academic Resources 1st business day of May</a:t>
            </a:r>
          </a:p>
          <a:p>
            <a:pPr lvl="1"/>
            <a:r>
              <a:rPr lang="en-US" sz="2000" dirty="0"/>
              <a:t>Academic Resources will respond to confirm receipt of the offer letter and if a CHC is needed; if needed, CHC will be ordered accordingly (see next slide). </a:t>
            </a:r>
          </a:p>
          <a:p>
            <a:pPr lvl="1"/>
            <a:r>
              <a:rPr lang="en-US" sz="2000" dirty="0"/>
              <a:t>Departments may, </a:t>
            </a:r>
            <a:r>
              <a:rPr lang="en-US" sz="2000" i="1" dirty="0"/>
              <a:t>if desired</a:t>
            </a:r>
            <a:r>
              <a:rPr lang="en-US" sz="2000" dirty="0"/>
              <a:t>, use the Salaried Graduate Student Offer Letter Template to draft and send to all their </a:t>
            </a:r>
            <a:r>
              <a:rPr lang="en-US" sz="2000" i="1" dirty="0"/>
              <a:t>returning </a:t>
            </a:r>
            <a:r>
              <a:rPr lang="en-US" sz="2000" dirty="0"/>
              <a:t>salaried graduate students. Letters should be issued from and returned to the department. </a:t>
            </a:r>
            <a:r>
              <a:rPr lang="en-US" sz="2000" i="1" dirty="0"/>
              <a:t>For returning students </a:t>
            </a:r>
            <a:r>
              <a:rPr lang="en-US" sz="2000" dirty="0"/>
              <a:t>Letters are not required but can be done at the discretion of the department. </a:t>
            </a:r>
          </a:p>
          <a:p>
            <a:pPr lvl="1"/>
            <a:r>
              <a:rPr lang="en-US" sz="2000" dirty="0"/>
              <a:t>The offer template is located on the website listed above.</a:t>
            </a:r>
          </a:p>
          <a:p>
            <a:pPr lvl="1"/>
            <a:endParaRPr lang="en-US" sz="2000" dirty="0"/>
          </a:p>
          <a:p>
            <a:pPr marL="457200" lvl="1" indent="0">
              <a:buNone/>
            </a:pPr>
            <a:endParaRPr lang="en-US" dirty="0"/>
          </a:p>
        </p:txBody>
      </p:sp>
    </p:spTree>
    <p:extLst>
      <p:ext uri="{BB962C8B-B14F-4D97-AF65-F5344CB8AC3E}">
        <p14:creationId xmlns:p14="http://schemas.microsoft.com/office/powerpoint/2010/main" val="1484183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00" y="647699"/>
            <a:ext cx="10210800" cy="1685925"/>
          </a:xfrm>
        </p:spPr>
        <p:txBody>
          <a:bodyPr>
            <a:normAutofit/>
          </a:bodyPr>
          <a:lstStyle/>
          <a:p>
            <a:r>
              <a:rPr lang="en-US" dirty="0"/>
              <a:t>Criminal History Check Process</a:t>
            </a:r>
          </a:p>
        </p:txBody>
      </p:sp>
      <p:sp>
        <p:nvSpPr>
          <p:cNvPr id="3" name="Content Placeholder 2"/>
          <p:cNvSpPr>
            <a:spLocks noGrp="1"/>
          </p:cNvSpPr>
          <p:nvPr>
            <p:ph idx="1"/>
          </p:nvPr>
        </p:nvSpPr>
        <p:spPr>
          <a:xfrm>
            <a:off x="613700" y="2007909"/>
            <a:ext cx="10972800" cy="4650827"/>
          </a:xfrm>
        </p:spPr>
        <p:txBody>
          <a:bodyPr>
            <a:normAutofit fontScale="77500" lnSpcReduction="20000"/>
          </a:bodyPr>
          <a:lstStyle/>
          <a:p>
            <a:pPr marL="109728" indent="0">
              <a:buNone/>
            </a:pPr>
            <a:r>
              <a:rPr lang="en-US" dirty="0"/>
              <a:t>A process for criminal history checks on salaried graduate students became effective in October of 2019.    Some of the highlights of this procedure include:</a:t>
            </a:r>
          </a:p>
          <a:p>
            <a:r>
              <a:rPr lang="en-US" dirty="0"/>
              <a:t>Departments will submit signed offer letters to </a:t>
            </a:r>
            <a:r>
              <a:rPr lang="en-US" u="sng" dirty="0">
                <a:hlinkClick r:id="rId3"/>
              </a:rPr>
              <a:t>Academic.Resources@unt.edu</a:t>
            </a:r>
            <a:r>
              <a:rPr lang="en-US" dirty="0"/>
              <a:t> utilizing the dynamic form process ( </a:t>
            </a:r>
            <a:r>
              <a:rPr lang="en-US" dirty="0">
                <a:hlinkClick r:id="rId4"/>
              </a:rPr>
              <a:t>https://vpaa.unt.edu/resources/retention</a:t>
            </a:r>
            <a:r>
              <a:rPr lang="en-US" dirty="0"/>
              <a:t> ).</a:t>
            </a:r>
          </a:p>
          <a:p>
            <a:r>
              <a:rPr lang="en-US" dirty="0"/>
              <a:t>Academic Resources will respond confirming offer letter received and will let department know if CHC is needed.</a:t>
            </a:r>
          </a:p>
          <a:p>
            <a:r>
              <a:rPr lang="en-US" dirty="0"/>
              <a:t>If CHC is required, Academic Resources will initiate the request to Accurate.</a:t>
            </a:r>
          </a:p>
          <a:p>
            <a:r>
              <a:rPr lang="en-US" dirty="0"/>
              <a:t>Accurate will email the student invitation to complete CHC request online.</a:t>
            </a:r>
          </a:p>
          <a:p>
            <a:r>
              <a:rPr lang="en-US" dirty="0"/>
              <a:t>Student will complete CHC request online.</a:t>
            </a:r>
          </a:p>
          <a:p>
            <a:r>
              <a:rPr lang="en-US" dirty="0"/>
              <a:t>Accurate will run the CHC and report the results back to Academic Resources.</a:t>
            </a:r>
          </a:p>
          <a:p>
            <a:r>
              <a:rPr lang="en-US" dirty="0"/>
              <a:t>Academic Resources will forward results to the department contact.</a:t>
            </a:r>
          </a:p>
          <a:p>
            <a:r>
              <a:rPr lang="en-US" dirty="0"/>
              <a:t>Department will submit ePAR. </a:t>
            </a:r>
          </a:p>
          <a:p>
            <a:endParaRPr lang="en-US" dirty="0"/>
          </a:p>
          <a:p>
            <a:r>
              <a:rPr lang="en-US" b="1" dirty="0"/>
              <a:t>NOTE: Onboarding and Form I-9’s are handled by the Career Center.</a:t>
            </a:r>
            <a:r>
              <a:rPr lang="en-US" dirty="0"/>
              <a:t> Please contact </a:t>
            </a:r>
            <a:r>
              <a:rPr lang="en-US" dirty="0">
                <a:hlinkClick r:id="rId5"/>
              </a:rPr>
              <a:t>Student.Employment@unt.edu</a:t>
            </a:r>
            <a:r>
              <a:rPr lang="en-US" dirty="0"/>
              <a:t> to schedule an appointment or to request information. </a:t>
            </a:r>
          </a:p>
        </p:txBody>
      </p:sp>
    </p:spTree>
    <p:extLst>
      <p:ext uri="{BB962C8B-B14F-4D97-AF65-F5344CB8AC3E}">
        <p14:creationId xmlns:p14="http://schemas.microsoft.com/office/powerpoint/2010/main" val="1079899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700" y="647699"/>
            <a:ext cx="10210800" cy="1685925"/>
          </a:xfrm>
        </p:spPr>
        <p:txBody>
          <a:bodyPr>
            <a:normAutofit/>
          </a:bodyPr>
          <a:lstStyle/>
          <a:p>
            <a:r>
              <a:rPr lang="en-US" sz="3200" dirty="0"/>
              <a:t>Criminal History Check Process</a:t>
            </a:r>
            <a:br>
              <a:rPr lang="en-US" sz="1600" dirty="0"/>
            </a:br>
            <a:r>
              <a:rPr lang="en-US" sz="1600" dirty="0"/>
              <a:t>Departments should inform their graduate students to expect a criminal history check if one is required.  An email request from Accurate Background, Inc. will be sent to the preferred email listed on the on the offer letter. </a:t>
            </a:r>
            <a:br>
              <a:rPr lang="en-US" sz="1600" b="1" dirty="0"/>
            </a:br>
            <a:r>
              <a:rPr lang="en-US" sz="1600" dirty="0"/>
              <a:t>As</a:t>
            </a:r>
            <a:r>
              <a:rPr lang="en-US" sz="1600" dirty="0">
                <a:solidFill>
                  <a:srgbClr val="FF0000"/>
                </a:solidFill>
              </a:rPr>
              <a:t> requests are valid for one week only</a:t>
            </a:r>
            <a:r>
              <a:rPr lang="en-US" sz="1600" dirty="0"/>
              <a:t>, students will need to complete and submit this request as soon as possible. </a:t>
            </a:r>
            <a:br>
              <a:rPr lang="en-US" sz="1600" dirty="0"/>
            </a:br>
            <a:endParaRPr lang="en-US" sz="1600" dirty="0"/>
          </a:p>
        </p:txBody>
      </p:sp>
      <p:pic>
        <p:nvPicPr>
          <p:cNvPr id="7" name="Content Placeholder 6">
            <a:extLst>
              <a:ext uri="{FF2B5EF4-FFF2-40B4-BE49-F238E27FC236}">
                <a16:creationId xmlns:a16="http://schemas.microsoft.com/office/drawing/2014/main" id="{A6B180D5-E2B8-4AEB-B2A8-AB582F2B2624}"/>
              </a:ext>
            </a:extLst>
          </p:cNvPr>
          <p:cNvPicPr>
            <a:picLocks noGrp="1" noChangeAspect="1"/>
          </p:cNvPicPr>
          <p:nvPr>
            <p:ph idx="1"/>
          </p:nvPr>
        </p:nvPicPr>
        <p:blipFill>
          <a:blip r:embed="rId3"/>
          <a:stretch>
            <a:fillRect/>
          </a:stretch>
        </p:blipFill>
        <p:spPr>
          <a:xfrm>
            <a:off x="1395412" y="2373313"/>
            <a:ext cx="9401175" cy="4076700"/>
          </a:xfrm>
        </p:spPr>
      </p:pic>
    </p:spTree>
    <p:extLst>
      <p:ext uri="{BB962C8B-B14F-4D97-AF65-F5344CB8AC3E}">
        <p14:creationId xmlns:p14="http://schemas.microsoft.com/office/powerpoint/2010/main" val="1506948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390"/>
            <a:ext cx="10972800" cy="1066800"/>
          </a:xfrm>
        </p:spPr>
        <p:txBody>
          <a:bodyPr>
            <a:normAutofit/>
          </a:bodyPr>
          <a:lstStyle/>
          <a:p>
            <a:r>
              <a:rPr lang="en-US" dirty="0"/>
              <a:t>Effective Dates for Appointments/Positions</a:t>
            </a:r>
          </a:p>
        </p:txBody>
      </p:sp>
      <p:sp>
        <p:nvSpPr>
          <p:cNvPr id="3" name="Content Placeholder 2"/>
          <p:cNvSpPr>
            <a:spLocks noGrp="1"/>
          </p:cNvSpPr>
          <p:nvPr>
            <p:ph idx="1"/>
          </p:nvPr>
        </p:nvSpPr>
        <p:spPr>
          <a:xfrm>
            <a:off x="609600" y="1799493"/>
            <a:ext cx="10972800" cy="4325112"/>
          </a:xfrm>
        </p:spPr>
        <p:txBody>
          <a:bodyPr>
            <a:normAutofit/>
          </a:bodyPr>
          <a:lstStyle/>
          <a:p>
            <a:pPr lvl="1">
              <a:buFont typeface="Arial" panose="020B0604020202020204" pitchFamily="34" charset="0"/>
              <a:buChar char="•"/>
            </a:pPr>
            <a:endParaRPr lang="en-US" dirty="0"/>
          </a:p>
          <a:p>
            <a:endParaRPr lang="en-US" sz="2200" dirty="0">
              <a:solidFill>
                <a:schemeClr val="tx1"/>
              </a:solidFill>
            </a:endParaRPr>
          </a:p>
        </p:txBody>
      </p:sp>
      <p:sp>
        <p:nvSpPr>
          <p:cNvPr id="4" name="Rectangle 3"/>
          <p:cNvSpPr/>
          <p:nvPr/>
        </p:nvSpPr>
        <p:spPr>
          <a:xfrm>
            <a:off x="800100" y="2119764"/>
            <a:ext cx="10144126" cy="3477875"/>
          </a:xfrm>
          <a:prstGeom prst="rect">
            <a:avLst/>
          </a:prstGeom>
        </p:spPr>
        <p:txBody>
          <a:bodyPr wrap="square">
            <a:spAutoFit/>
          </a:bodyPr>
          <a:lstStyle/>
          <a:p>
            <a:pPr marL="285750" indent="-285750">
              <a:buFont typeface="Arial" panose="020B0604020202020204" pitchFamily="34" charset="0"/>
              <a:buChar char="•"/>
            </a:pPr>
            <a:r>
              <a:rPr lang="en-US" sz="2000" dirty="0"/>
              <a:t>Standard dates include</a:t>
            </a:r>
          </a:p>
          <a:p>
            <a:pPr marL="1028700" lvl="1" indent="-342900">
              <a:buFont typeface="Arial" panose="020B0604020202020204" pitchFamily="34" charset="0"/>
              <a:buChar char="•"/>
            </a:pPr>
            <a:r>
              <a:rPr lang="en-US" sz="2000" dirty="0"/>
              <a:t>Fall:  9-1-XX with an appointment end date of 1-16-XX</a:t>
            </a:r>
          </a:p>
          <a:p>
            <a:pPr marL="1028700" lvl="1" indent="-342900">
              <a:buFont typeface="Arial" panose="020B0604020202020204" pitchFamily="34" charset="0"/>
              <a:buChar char="•"/>
            </a:pPr>
            <a:r>
              <a:rPr lang="en-US" sz="2000" dirty="0"/>
              <a:t>Spring: 1-16-XX with an appointment end date of 5-31-XX</a:t>
            </a:r>
          </a:p>
          <a:p>
            <a:pPr marL="1028700" lvl="1" indent="-342900">
              <a:buFont typeface="Arial" panose="020B0604020202020204" pitchFamily="34" charset="0"/>
              <a:buChar char="•"/>
            </a:pPr>
            <a:r>
              <a:rPr lang="en-US" sz="2000" dirty="0"/>
              <a:t>To place on appointment for both fall and spring, use 9-1-XX with an appointment end date of 5-31-XX</a:t>
            </a:r>
          </a:p>
          <a:p>
            <a:pPr marL="285750" indent="-285750">
              <a:buFont typeface="Arial" panose="020B0604020202020204" pitchFamily="34" charset="0"/>
              <a:buChar char="•"/>
            </a:pPr>
            <a:r>
              <a:rPr lang="en-US" sz="2000" dirty="0"/>
              <a:t>Dates for TA’s and TF’s must be tied to the academic session in which they are working.  The dates on the Academic Session Payroll Dates chart must be followed. </a:t>
            </a:r>
          </a:p>
          <a:p>
            <a:pPr marL="285750" indent="-285750">
              <a:buFont typeface="Arial" panose="020B0604020202020204" pitchFamily="34" charset="0"/>
              <a:buChar char="•"/>
            </a:pPr>
            <a:r>
              <a:rPr lang="en-US" sz="2000" dirty="0"/>
              <a:t>Fall appointments cannot begin prior to 9-1-XX</a:t>
            </a:r>
          </a:p>
          <a:p>
            <a:pPr marL="285750" indent="-285750">
              <a:buFont typeface="Arial" panose="020B0604020202020204" pitchFamily="34" charset="0"/>
              <a:buChar char="•"/>
            </a:pPr>
            <a:r>
              <a:rPr lang="en-US" sz="2000" dirty="0"/>
              <a:t>Spring appointments cannot extend past 5-31-XX</a:t>
            </a:r>
          </a:p>
          <a:p>
            <a:pPr marL="285750" indent="-285750">
              <a:buFont typeface="Arial" panose="020B0604020202020204" pitchFamily="34" charset="0"/>
              <a:buChar char="•"/>
            </a:pPr>
            <a:r>
              <a:rPr lang="en-US" sz="2000" dirty="0"/>
              <a:t>Summer appointments must be separate and dated between 6-1-XX and 8-31-XX</a:t>
            </a:r>
          </a:p>
          <a:p>
            <a:pPr lvl="2">
              <a:buClr>
                <a:schemeClr val="accent1">
                  <a:lumMod val="50000"/>
                </a:schemeClr>
              </a:buClr>
              <a:buSzPct val="45000"/>
            </a:pPr>
            <a:endParaRPr lang="en-US" sz="2000" dirty="0"/>
          </a:p>
        </p:txBody>
      </p:sp>
    </p:spTree>
    <p:extLst>
      <p:ext uri="{BB962C8B-B14F-4D97-AF65-F5344CB8AC3E}">
        <p14:creationId xmlns:p14="http://schemas.microsoft.com/office/powerpoint/2010/main" val="1276272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6390"/>
            <a:ext cx="10972800" cy="1066800"/>
          </a:xfrm>
        </p:spPr>
        <p:txBody>
          <a:bodyPr>
            <a:normAutofit/>
          </a:bodyPr>
          <a:lstStyle/>
          <a:p>
            <a:r>
              <a:rPr lang="en-US" dirty="0"/>
              <a:t>Behind the Scenes Processes</a:t>
            </a:r>
          </a:p>
        </p:txBody>
      </p:sp>
      <p:sp>
        <p:nvSpPr>
          <p:cNvPr id="3" name="Content Placeholder 2"/>
          <p:cNvSpPr>
            <a:spLocks noGrp="1"/>
          </p:cNvSpPr>
          <p:nvPr>
            <p:ph idx="1"/>
          </p:nvPr>
        </p:nvSpPr>
        <p:spPr>
          <a:xfrm>
            <a:off x="609600" y="1799493"/>
            <a:ext cx="10972800" cy="4325112"/>
          </a:xfrm>
        </p:spPr>
        <p:txBody>
          <a:bodyPr>
            <a:normAutofit/>
          </a:bodyPr>
          <a:lstStyle/>
          <a:p>
            <a:pPr lvl="1">
              <a:buFont typeface="Arial" panose="020B0604020202020204" pitchFamily="34" charset="0"/>
              <a:buChar char="•"/>
            </a:pPr>
            <a:endParaRPr lang="en-US" dirty="0"/>
          </a:p>
          <a:p>
            <a:endParaRPr lang="en-US" sz="2200" dirty="0">
              <a:solidFill>
                <a:schemeClr val="tx1"/>
              </a:solidFill>
            </a:endParaRPr>
          </a:p>
        </p:txBody>
      </p:sp>
      <p:sp>
        <p:nvSpPr>
          <p:cNvPr id="4" name="Rectangle 3"/>
          <p:cNvSpPr/>
          <p:nvPr/>
        </p:nvSpPr>
        <p:spPr>
          <a:xfrm>
            <a:off x="800099" y="2119764"/>
            <a:ext cx="10153651" cy="3262432"/>
          </a:xfrm>
          <a:prstGeom prst="rect">
            <a:avLst/>
          </a:prstGeom>
        </p:spPr>
        <p:txBody>
          <a:bodyPr wrap="square">
            <a:spAutoFit/>
          </a:bodyPr>
          <a:lstStyle/>
          <a:p>
            <a:pPr marL="342900" indent="-342900">
              <a:buClr>
                <a:schemeClr val="accent1">
                  <a:lumMod val="50000"/>
                </a:schemeClr>
              </a:buClr>
              <a:buFont typeface="Arial" panose="020B0604020202020204" pitchFamily="34" charset="0"/>
              <a:buChar char="•"/>
            </a:pPr>
            <a:r>
              <a:rPr lang="en-US" sz="2200" dirty="0"/>
              <a:t>August- FY (fiscal year) rollover for September 1</a:t>
            </a:r>
            <a:r>
              <a:rPr lang="en-US" sz="2200" baseline="30000" dirty="0"/>
              <a:t>st</a:t>
            </a:r>
            <a:r>
              <a:rPr lang="en-US" sz="2200" dirty="0"/>
              <a:t> </a:t>
            </a:r>
          </a:p>
          <a:p>
            <a:pPr marL="800100" lvl="1" indent="-342900">
              <a:buClr>
                <a:schemeClr val="accent1">
                  <a:lumMod val="50000"/>
                </a:schemeClr>
              </a:buClr>
              <a:buFont typeface="Wingdings" panose="05000000000000000000" pitchFamily="2" charset="2"/>
              <a:buChar char="§"/>
            </a:pPr>
            <a:r>
              <a:rPr lang="en-US" sz="2000" dirty="0"/>
              <a:t>Spreadsheets submitted by academic departments and loaded by ITSS</a:t>
            </a:r>
          </a:p>
          <a:p>
            <a:pPr marL="1257300" lvl="2" indent="-342900">
              <a:buClr>
                <a:schemeClr val="accent1">
                  <a:lumMod val="50000"/>
                </a:schemeClr>
              </a:buClr>
              <a:buSzPct val="45000"/>
              <a:buFont typeface="Courier New" panose="02070309020205020404" pitchFamily="49" charset="0"/>
              <a:buChar char="o"/>
            </a:pPr>
            <a:r>
              <a:rPr lang="en-US" sz="2000" dirty="0"/>
              <a:t>Appropriate/separate instructions sent at that time</a:t>
            </a:r>
          </a:p>
          <a:p>
            <a:pPr marL="342900" indent="-342900">
              <a:buClr>
                <a:schemeClr val="accent1">
                  <a:lumMod val="50000"/>
                </a:schemeClr>
              </a:buClr>
              <a:buFont typeface="Arial" panose="020B0604020202020204" pitchFamily="34" charset="0"/>
              <a:buChar char="•"/>
            </a:pPr>
            <a:r>
              <a:rPr lang="en-US" sz="2200" dirty="0"/>
              <a:t>December-  Spreadsheets sent out for reference</a:t>
            </a:r>
          </a:p>
          <a:p>
            <a:pPr marL="800100" lvl="1" indent="-342900">
              <a:buClr>
                <a:schemeClr val="accent1">
                  <a:lumMod val="50000"/>
                </a:schemeClr>
              </a:buClr>
              <a:buFont typeface="Wingdings" panose="05000000000000000000" pitchFamily="2" charset="2"/>
              <a:buChar char="§"/>
            </a:pPr>
            <a:r>
              <a:rPr lang="en-US" sz="2000" dirty="0"/>
              <a:t>Used for reference and verification of current status only</a:t>
            </a:r>
          </a:p>
          <a:p>
            <a:pPr marL="342900" indent="-342900">
              <a:buClr>
                <a:schemeClr val="accent1">
                  <a:lumMod val="50000"/>
                </a:schemeClr>
              </a:buClr>
              <a:buFont typeface="Arial" panose="020B0604020202020204" pitchFamily="34" charset="0"/>
              <a:buChar char="•"/>
            </a:pPr>
            <a:r>
              <a:rPr lang="en-US" sz="2200" dirty="0"/>
              <a:t>Mass Short </a:t>
            </a:r>
            <a:r>
              <a:rPr lang="en-US" sz="2200" dirty="0" err="1"/>
              <a:t>WorkBreak</a:t>
            </a:r>
            <a:r>
              <a:rPr lang="en-US" sz="2200" dirty="0"/>
              <a:t> Termination Process</a:t>
            </a:r>
          </a:p>
          <a:p>
            <a:pPr marL="800100" lvl="1" indent="-342900">
              <a:buClr>
                <a:schemeClr val="accent1">
                  <a:lumMod val="50000"/>
                </a:schemeClr>
              </a:buClr>
              <a:buFont typeface="Wingdings" panose="05000000000000000000" pitchFamily="2" charset="2"/>
              <a:buChar char="§"/>
            </a:pPr>
            <a:r>
              <a:rPr lang="en-US" sz="2000" dirty="0"/>
              <a:t>Twice yearly, September and January</a:t>
            </a:r>
          </a:p>
          <a:p>
            <a:pPr marL="1257300" lvl="2" indent="-342900">
              <a:buClr>
                <a:schemeClr val="accent1">
                  <a:lumMod val="50000"/>
                </a:schemeClr>
              </a:buClr>
              <a:buSzPct val="45000"/>
              <a:buFont typeface="Courier New" panose="02070309020205020404" pitchFamily="49" charset="0"/>
              <a:buChar char="o"/>
            </a:pPr>
            <a:r>
              <a:rPr lang="en-US" sz="2000" dirty="0"/>
              <a:t>Eliminates unnecessary active records</a:t>
            </a:r>
          </a:p>
          <a:p>
            <a:pPr marL="1257300" lvl="2" indent="-342900">
              <a:buClr>
                <a:schemeClr val="accent1">
                  <a:lumMod val="50000"/>
                </a:schemeClr>
              </a:buClr>
              <a:buSzPct val="45000"/>
              <a:buFont typeface="Courier New" panose="02070309020205020404" pitchFamily="49" charset="0"/>
              <a:buChar char="o"/>
            </a:pPr>
            <a:r>
              <a:rPr lang="en-US" sz="2000" dirty="0"/>
              <a:t>Keeps unnecessary benefit premiums to ERS at a minimum</a:t>
            </a:r>
          </a:p>
          <a:p>
            <a:pPr lvl="2">
              <a:buClr>
                <a:schemeClr val="accent1">
                  <a:lumMod val="50000"/>
                </a:schemeClr>
              </a:buClr>
              <a:buSzPct val="45000"/>
            </a:pPr>
            <a:endParaRPr lang="en-US" sz="2000" dirty="0"/>
          </a:p>
        </p:txBody>
      </p:sp>
    </p:spTree>
    <p:extLst>
      <p:ext uri="{BB962C8B-B14F-4D97-AF65-F5344CB8AC3E}">
        <p14:creationId xmlns:p14="http://schemas.microsoft.com/office/powerpoint/2010/main" val="1846443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819150"/>
            <a:ext cx="10972800" cy="1066800"/>
          </a:xfrm>
        </p:spPr>
        <p:txBody>
          <a:bodyPr/>
          <a:lstStyle/>
          <a:p>
            <a:r>
              <a:rPr lang="en-US" dirty="0"/>
              <a:t>Graduate Employment</a:t>
            </a:r>
          </a:p>
        </p:txBody>
      </p:sp>
      <p:sp>
        <p:nvSpPr>
          <p:cNvPr id="3" name="Content Placeholder 2"/>
          <p:cNvSpPr>
            <a:spLocks noGrp="1"/>
          </p:cNvSpPr>
          <p:nvPr>
            <p:ph idx="1"/>
          </p:nvPr>
        </p:nvSpPr>
        <p:spPr/>
        <p:txBody>
          <a:bodyPr>
            <a:normAutofit/>
          </a:bodyPr>
          <a:lstStyle/>
          <a:p>
            <a:pPr marL="109728" indent="0">
              <a:buNone/>
            </a:pPr>
            <a:r>
              <a:rPr lang="en-US" sz="2400" dirty="0"/>
              <a:t>Graduate students are defined by the Texas Higher Education Coordinating Board as </a:t>
            </a:r>
            <a:r>
              <a:rPr lang="en-US" sz="2400" b="1" i="1" dirty="0"/>
              <a:t>“Any student who is pursuing a program, or has a bachelor's degree and is enrolled in courses which are normally part of a program, leading to a graduate or professional degree or certificate at an institution of higher education and has successfully completed the equivalent of at least three years of full-time study at an institution of higher education either prior to entrance into the program or as part of the program itself.”</a:t>
            </a:r>
          </a:p>
        </p:txBody>
      </p:sp>
    </p:spTree>
    <p:extLst>
      <p:ext uri="{BB962C8B-B14F-4D97-AF65-F5344CB8AC3E}">
        <p14:creationId xmlns:p14="http://schemas.microsoft.com/office/powerpoint/2010/main" val="1851896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sz="half" idx="1"/>
          </p:nvPr>
        </p:nvSpPr>
        <p:spPr>
          <a:xfrm>
            <a:off x="533400" y="1954151"/>
            <a:ext cx="6802348" cy="1179468"/>
          </a:xfrm>
        </p:spPr>
        <p:txBody>
          <a:bodyPr>
            <a:normAutofit/>
          </a:bodyPr>
          <a:lstStyle/>
          <a:p>
            <a:pPr marL="109728" indent="0">
              <a:buNone/>
            </a:pPr>
            <a:r>
              <a:rPr lang="en-US" sz="2800" dirty="0"/>
              <a:t>Helpful Hints:</a:t>
            </a:r>
          </a:p>
          <a:p>
            <a:pPr marL="109728" indent="0">
              <a:buNone/>
            </a:pPr>
            <a:r>
              <a:rPr lang="en-US" sz="2400" dirty="0">
                <a:hlinkClick r:id="rId2"/>
              </a:rPr>
              <a:t>https://vpaa.unt.edu/resources/retention</a:t>
            </a:r>
            <a:endParaRPr lang="en-US" sz="2400" dirty="0"/>
          </a:p>
          <a:p>
            <a:endParaRPr lang="en-US" sz="2400" dirty="0"/>
          </a:p>
        </p:txBody>
      </p:sp>
      <p:pic>
        <p:nvPicPr>
          <p:cNvPr id="6" name="Picture 5" descr="Art2key: Premio Music is my Life"/>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1408" y="454787"/>
            <a:ext cx="4167792" cy="1594833"/>
          </a:xfrm>
          <a:prstGeom prst="rect">
            <a:avLst/>
          </a:prstGeom>
        </p:spPr>
      </p:pic>
      <p:pic>
        <p:nvPicPr>
          <p:cNvPr id="7" name="Picture 6" descr="Publishing Archaeology: December 20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726885">
            <a:off x="9038480" y="1462492"/>
            <a:ext cx="2178694" cy="1646494"/>
          </a:xfrm>
          <a:prstGeom prst="rect">
            <a:avLst/>
          </a:prstGeom>
        </p:spPr>
      </p:pic>
      <p:sp>
        <p:nvSpPr>
          <p:cNvPr id="5" name="Text Placeholder 3"/>
          <p:cNvSpPr>
            <a:spLocks noGrp="1"/>
          </p:cNvSpPr>
          <p:nvPr>
            <p:ph sz="half" idx="1"/>
          </p:nvPr>
        </p:nvSpPr>
        <p:spPr>
          <a:xfrm>
            <a:off x="533400" y="3319274"/>
            <a:ext cx="10942834" cy="3379477"/>
          </a:xfrm>
        </p:spPr>
        <p:txBody>
          <a:bodyPr>
            <a:normAutofit/>
          </a:bodyPr>
          <a:lstStyle/>
          <a:p>
            <a:pPr marL="0" indent="0">
              <a:lnSpc>
                <a:spcPct val="80000"/>
              </a:lnSpc>
              <a:buNone/>
              <a:defRPr/>
            </a:pPr>
            <a:r>
              <a:rPr lang="en-US" sz="3000" dirty="0"/>
              <a:t>Academic Resources Contacts</a:t>
            </a:r>
          </a:p>
          <a:p>
            <a:pPr marL="0" indent="0">
              <a:lnSpc>
                <a:spcPct val="80000"/>
              </a:lnSpc>
              <a:buNone/>
              <a:defRPr/>
            </a:pPr>
            <a:r>
              <a:rPr lang="en-US" sz="2400" dirty="0"/>
              <a:t>Faculty, Graduate Student and Adjunct appointments and positions:</a:t>
            </a:r>
          </a:p>
          <a:p>
            <a:pPr marL="800082" lvl="1" indent="-342900">
              <a:lnSpc>
                <a:spcPct val="80000"/>
              </a:lnSpc>
              <a:buFont typeface="Arial" panose="020B0604020202020204" pitchFamily="34" charset="0"/>
              <a:buChar char="•"/>
              <a:defRPr/>
            </a:pPr>
            <a:r>
              <a:rPr lang="en-US" sz="2400" dirty="0" err="1"/>
              <a:t>ext</a:t>
            </a:r>
            <a:r>
              <a:rPr lang="en-US" sz="2400" dirty="0"/>
              <a:t> 3512 (Salaried Grad ePAR’s and Criminal History Checks)</a:t>
            </a:r>
          </a:p>
          <a:p>
            <a:pPr marL="800082" lvl="1" indent="-342900">
              <a:lnSpc>
                <a:spcPct val="80000"/>
              </a:lnSpc>
              <a:buFont typeface="Arial" panose="020B0604020202020204" pitchFamily="34" charset="0"/>
              <a:buChar char="•"/>
              <a:defRPr/>
            </a:pPr>
            <a:r>
              <a:rPr lang="en-US" sz="2400" dirty="0"/>
              <a:t>Chance McMillan – </a:t>
            </a:r>
            <a:r>
              <a:rPr lang="en-US" sz="2400" dirty="0">
                <a:hlinkClick r:id="rId5"/>
              </a:rPr>
              <a:t>chance.mcmillan@unt.edu</a:t>
            </a:r>
            <a:r>
              <a:rPr lang="en-US" sz="2400" dirty="0"/>
              <a:t>, </a:t>
            </a:r>
            <a:r>
              <a:rPr lang="en-US" sz="2400" dirty="0" err="1"/>
              <a:t>ext</a:t>
            </a:r>
            <a:r>
              <a:rPr lang="en-US" sz="2400" dirty="0"/>
              <a:t> 2138 (Adjuncts)</a:t>
            </a:r>
          </a:p>
          <a:p>
            <a:pPr marL="800082" lvl="1" indent="-342900">
              <a:lnSpc>
                <a:spcPct val="80000"/>
              </a:lnSpc>
              <a:buFont typeface="Arial" panose="020B0604020202020204" pitchFamily="34" charset="0"/>
              <a:buChar char="•"/>
              <a:defRPr/>
            </a:pPr>
            <a:r>
              <a:rPr lang="en-US" sz="2400" dirty="0"/>
              <a:t>Brandi Everett- </a:t>
            </a:r>
            <a:r>
              <a:rPr lang="en-US" sz="2400" dirty="0">
                <a:hlinkClick r:id="rId6"/>
              </a:rPr>
              <a:t>brandi.everett@unt.edu</a:t>
            </a:r>
            <a:r>
              <a:rPr lang="en-US" sz="2400" dirty="0"/>
              <a:t>, ext. 3951  (New  &amp; Existing Faculty)</a:t>
            </a:r>
          </a:p>
          <a:p>
            <a:pPr marL="800082" lvl="1" indent="-342900">
              <a:lnSpc>
                <a:spcPct val="80000"/>
              </a:lnSpc>
              <a:buFont typeface="Arial" panose="020B0604020202020204" pitchFamily="34" charset="0"/>
              <a:buChar char="•"/>
              <a:defRPr/>
            </a:pPr>
            <a:r>
              <a:rPr lang="en-US" sz="2400" dirty="0" err="1"/>
              <a:t>ext</a:t>
            </a:r>
            <a:r>
              <a:rPr lang="en-US" sz="2400" dirty="0"/>
              <a:t> 2693 (New Faculty onboarding and records)</a:t>
            </a:r>
          </a:p>
          <a:p>
            <a:pPr marL="800082" lvl="1" indent="-342900">
              <a:lnSpc>
                <a:spcPct val="80000"/>
              </a:lnSpc>
              <a:buFont typeface="Arial" panose="020B0604020202020204" pitchFamily="34" charset="0"/>
              <a:buChar char="•"/>
              <a:defRPr/>
            </a:pPr>
            <a:r>
              <a:rPr lang="en-US" sz="2400" dirty="0"/>
              <a:t>Tami Patterson – </a:t>
            </a:r>
            <a:r>
              <a:rPr lang="en-US" sz="2400" dirty="0">
                <a:hlinkClick r:id="rId7"/>
              </a:rPr>
              <a:t>tami.patterson@unt.edu</a:t>
            </a:r>
            <a:r>
              <a:rPr lang="en-US" sz="2400" dirty="0"/>
              <a:t>, ext. 3953 (</a:t>
            </a:r>
            <a:r>
              <a:rPr lang="en-US" sz="2400" i="1" dirty="0"/>
              <a:t>Summer</a:t>
            </a:r>
            <a:r>
              <a:rPr lang="en-US" sz="2400" dirty="0"/>
              <a:t> Faculty appointments, Staff, additional pay items)</a:t>
            </a:r>
          </a:p>
          <a:p>
            <a:endParaRPr lang="en-US" sz="2400" dirty="0"/>
          </a:p>
        </p:txBody>
      </p:sp>
    </p:spTree>
    <p:extLst>
      <p:ext uri="{BB962C8B-B14F-4D97-AF65-F5344CB8AC3E}">
        <p14:creationId xmlns:p14="http://schemas.microsoft.com/office/powerpoint/2010/main" val="3782466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819150"/>
            <a:ext cx="10972800" cy="1066800"/>
          </a:xfrm>
        </p:spPr>
        <p:txBody>
          <a:bodyPr/>
          <a:lstStyle/>
          <a:p>
            <a:r>
              <a:rPr lang="en-US" dirty="0"/>
              <a:t>Assistantships</a:t>
            </a:r>
          </a:p>
        </p:txBody>
      </p:sp>
      <p:sp>
        <p:nvSpPr>
          <p:cNvPr id="3" name="Content Placeholder 2"/>
          <p:cNvSpPr>
            <a:spLocks noGrp="1"/>
          </p:cNvSpPr>
          <p:nvPr>
            <p:ph idx="1"/>
          </p:nvPr>
        </p:nvSpPr>
        <p:spPr>
          <a:xfrm>
            <a:off x="542925" y="1885950"/>
            <a:ext cx="10972800" cy="4325112"/>
          </a:xfrm>
        </p:spPr>
        <p:txBody>
          <a:bodyPr>
            <a:normAutofit lnSpcReduction="10000"/>
          </a:bodyPr>
          <a:lstStyle/>
          <a:p>
            <a:r>
              <a:rPr lang="en-US" sz="2200" dirty="0"/>
              <a:t>An assistantship is offered by a department to provide financial support to a student who is pursuing graduate studies and who agrees to enter into an employment relationship with the university. The university has four types of assistantships (defined on next slide).  </a:t>
            </a:r>
          </a:p>
          <a:p>
            <a:r>
              <a:rPr lang="en-US" sz="2200" dirty="0"/>
              <a:t>The salary received is considered employment income and is subject to employment-related taxes. </a:t>
            </a:r>
          </a:p>
          <a:p>
            <a:r>
              <a:rPr lang="en-US" sz="2200" dirty="0"/>
              <a:t>Students on assistantships for at least .5 FTE are eligible to participate in the State’s Uniform Group Insurance Plan (UGIP), which is administered by the Employee Retirement System (ERS) of Texas. However, in lieu of participating in the State’s UGIP insurance plan, they may participate in the university’s Student Insurance Plan, which is administered by </a:t>
            </a:r>
            <a:r>
              <a:rPr lang="en-US" sz="2200" dirty="0" err="1">
                <a:hlinkClick r:id="rId3"/>
              </a:rPr>
              <a:t>UnitedHealthcare</a:t>
            </a:r>
            <a:r>
              <a:rPr lang="en-US" sz="2200" dirty="0">
                <a:hlinkClick r:id="rId3"/>
              </a:rPr>
              <a:t> Student Resources</a:t>
            </a:r>
            <a:r>
              <a:rPr lang="en-US" sz="2200" dirty="0"/>
              <a:t>. Student insurance costs will vary depending on the plan and the level of coverage selected in either plan.</a:t>
            </a:r>
          </a:p>
          <a:p>
            <a:r>
              <a:rPr lang="en-US" sz="2200" dirty="0"/>
              <a:t>Please note that foreign national students must comply with any specific FTE restrictions that may be in place regarding their particular work authorization.</a:t>
            </a:r>
          </a:p>
        </p:txBody>
      </p:sp>
    </p:spTree>
    <p:extLst>
      <p:ext uri="{BB962C8B-B14F-4D97-AF65-F5344CB8AC3E}">
        <p14:creationId xmlns:p14="http://schemas.microsoft.com/office/powerpoint/2010/main" val="9276639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92" y="263951"/>
            <a:ext cx="10972800" cy="1413211"/>
          </a:xfrm>
        </p:spPr>
        <p:txBody>
          <a:bodyPr/>
          <a:lstStyle/>
          <a:p>
            <a:r>
              <a:rPr lang="en-US" dirty="0"/>
              <a:t>Types of Assistantships/Job Codes</a:t>
            </a:r>
          </a:p>
        </p:txBody>
      </p:sp>
      <p:sp>
        <p:nvSpPr>
          <p:cNvPr id="3" name="Content Placeholder 2"/>
          <p:cNvSpPr>
            <a:spLocks noGrp="1"/>
          </p:cNvSpPr>
          <p:nvPr>
            <p:ph idx="1"/>
          </p:nvPr>
        </p:nvSpPr>
        <p:spPr>
          <a:xfrm>
            <a:off x="403208" y="1396811"/>
            <a:ext cx="11380298" cy="5249085"/>
          </a:xfrm>
          <a:effectLst>
            <a:softEdge rad="635000"/>
          </a:effectLst>
        </p:spPr>
        <p:txBody>
          <a:bodyPr>
            <a:normAutofit fontScale="85000" lnSpcReduction="20000"/>
          </a:bodyPr>
          <a:lstStyle/>
          <a:p>
            <a:r>
              <a:rPr lang="en-US" b="1" i="1" dirty="0"/>
              <a:t>Teaching Fellow (TF)</a:t>
            </a:r>
            <a:r>
              <a:rPr lang="en-US" i="1" dirty="0"/>
              <a:t>-</a:t>
            </a:r>
            <a:r>
              <a:rPr lang="en-US" dirty="0"/>
              <a:t> Job Codes 0801, 0802, 0803- Teaching fellows have direct student contact in a formal instructional setting and are charged with primary responsibility for teaching a course for credit under the direct supervision of a faculty member or chair, receiving regular in-service training and planned and periodic evaluations.</a:t>
            </a:r>
          </a:p>
          <a:p>
            <a:r>
              <a:rPr lang="en-US" b="1" i="1" dirty="0"/>
              <a:t>Teaching Assistant (TA)</a:t>
            </a:r>
            <a:r>
              <a:rPr lang="en-US" i="1" dirty="0"/>
              <a:t>-</a:t>
            </a:r>
            <a:r>
              <a:rPr lang="en-US" dirty="0"/>
              <a:t>Job Codes 0811, 0812, 0813 - Teaching assistants are graduate students who do not have primary responsibility for teaching a course for credit; they perform under the instructor’s direct supervision and provide general assistance to the instructional process, such as grading, tutoring, etc. Teaching assistants </a:t>
            </a:r>
            <a:r>
              <a:rPr lang="en-US" b="1" i="1" u="sng" dirty="0">
                <a:solidFill>
                  <a:srgbClr val="FF0000"/>
                </a:solidFill>
              </a:rPr>
              <a:t>may not</a:t>
            </a:r>
            <a:r>
              <a:rPr lang="en-US" dirty="0"/>
              <a:t> be listed as instructor of record.</a:t>
            </a:r>
          </a:p>
          <a:p>
            <a:r>
              <a:rPr lang="en-US" b="1" i="1" dirty="0"/>
              <a:t>Research Assistant (RA)</a:t>
            </a:r>
            <a:r>
              <a:rPr lang="en-US" dirty="0"/>
              <a:t> - Job Codes 0821, 0822, 0823 - Research assistants are graduate students who are engaged in research activities under the direction and supervision of a principal investigator or faculty working on research.</a:t>
            </a:r>
          </a:p>
          <a:p>
            <a:r>
              <a:rPr lang="en-US" b="1" i="1" dirty="0"/>
              <a:t>Graduate Services Assistant (GSA)</a:t>
            </a:r>
            <a:r>
              <a:rPr lang="en-US" dirty="0"/>
              <a:t> Job Codes  0831, 0832, 0833- Graduate assistants are graduate students whose responsibilities are administrative in nature or consist of other activities that do not generally fit within the TF, TA, or RA job responsibilities, but contribute to the overall academic progress or professional development of the student.</a:t>
            </a:r>
          </a:p>
        </p:txBody>
      </p:sp>
    </p:spTree>
    <p:extLst>
      <p:ext uri="{BB962C8B-B14F-4D97-AF65-F5344CB8AC3E}">
        <p14:creationId xmlns:p14="http://schemas.microsoft.com/office/powerpoint/2010/main" val="997860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96112"/>
            <a:ext cx="10972800" cy="1066800"/>
          </a:xfrm>
        </p:spPr>
        <p:txBody>
          <a:bodyPr>
            <a:normAutofit/>
          </a:bodyPr>
          <a:lstStyle/>
          <a:p>
            <a:r>
              <a:rPr lang="en-US" dirty="0"/>
              <a:t>Account Coding for Job Codes</a:t>
            </a:r>
          </a:p>
        </p:txBody>
      </p:sp>
      <p:sp>
        <p:nvSpPr>
          <p:cNvPr id="3" name="Content Placeholder 2"/>
          <p:cNvSpPr>
            <a:spLocks noGrp="1"/>
          </p:cNvSpPr>
          <p:nvPr>
            <p:ph idx="1"/>
          </p:nvPr>
        </p:nvSpPr>
        <p:spPr>
          <a:xfrm>
            <a:off x="545592" y="1962912"/>
            <a:ext cx="11036808" cy="4703064"/>
          </a:xfrm>
          <a:effectLst>
            <a:softEdge rad="635000"/>
          </a:effectLst>
        </p:spPr>
        <p:txBody>
          <a:bodyPr>
            <a:normAutofit/>
          </a:bodyPr>
          <a:lstStyle/>
          <a:p>
            <a:pPr lvl="2"/>
            <a:r>
              <a:rPr lang="en-US" dirty="0"/>
              <a:t>0801 – 0813 TA and TF jobs codes will post to Account 50127 (D5012)</a:t>
            </a:r>
          </a:p>
          <a:p>
            <a:pPr lvl="2"/>
            <a:r>
              <a:rPr lang="en-US" dirty="0"/>
              <a:t>0821 – 0823 RA job codes will post to Account 50165 (D5016)</a:t>
            </a:r>
          </a:p>
          <a:p>
            <a:pPr lvl="2"/>
            <a:r>
              <a:rPr lang="en-US" dirty="0"/>
              <a:t>0831 – 0833 GSA job codes will post to Account 50167 (D5016)</a:t>
            </a:r>
          </a:p>
          <a:p>
            <a:pPr lvl="2"/>
            <a:endParaRPr lang="en-US" dirty="0"/>
          </a:p>
          <a:p>
            <a:pPr marL="704088" lvl="2" indent="0">
              <a:buNone/>
            </a:pPr>
            <a:r>
              <a:rPr lang="en-US" dirty="0"/>
              <a:t>Typically for academic areas, these jobs will be paid under fund codes 105 or 200 and fund category 800001, 805001, 830001, or 880001.  Depending on the type of funding your college has for these types of jobs, however, they can be funded from other sources, particularly RA’s on sponsored research.</a:t>
            </a:r>
          </a:p>
          <a:p>
            <a:pPr lvl="2"/>
            <a:endParaRPr lang="en-US" dirty="0"/>
          </a:p>
        </p:txBody>
      </p:sp>
    </p:spTree>
    <p:extLst>
      <p:ext uri="{BB962C8B-B14F-4D97-AF65-F5344CB8AC3E}">
        <p14:creationId xmlns:p14="http://schemas.microsoft.com/office/powerpoint/2010/main" val="2595754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 Plan</a:t>
            </a:r>
          </a:p>
        </p:txBody>
      </p:sp>
      <p:sp>
        <p:nvSpPr>
          <p:cNvPr id="4" name="Content Placeholder 3"/>
          <p:cNvSpPr>
            <a:spLocks noGrp="1"/>
          </p:cNvSpPr>
          <p:nvPr>
            <p:ph idx="1"/>
          </p:nvPr>
        </p:nvSpPr>
        <p:spPr/>
        <p:txBody>
          <a:bodyPr/>
          <a:lstStyle/>
          <a:p>
            <a:pPr marL="109728" indent="0">
              <a:buNone/>
            </a:pPr>
            <a:r>
              <a:rPr lang="en-US" dirty="0"/>
              <a:t>A Graduate Student Pay Schedule has been created to ensure graduate students have proper financial support. Students must maintain good academic standing while on an assistantship in order to continue receiving university support.</a:t>
            </a:r>
          </a:p>
          <a:p>
            <a:pPr marL="109728" indent="0">
              <a:buNone/>
            </a:pPr>
            <a:endParaRPr lang="en-US" dirty="0"/>
          </a:p>
          <a:p>
            <a:pPr marL="109728" indent="0">
              <a:buNone/>
            </a:pPr>
            <a:r>
              <a:rPr lang="en-US" dirty="0"/>
              <a:t>The current version of the pay plan is located on the Academic Resources website: </a:t>
            </a:r>
            <a:r>
              <a:rPr lang="en-US" dirty="0">
                <a:hlinkClick r:id="rId3"/>
              </a:rPr>
              <a:t>https://vpaa.unt.edu/resources/retention</a:t>
            </a:r>
            <a:endParaRPr lang="en-US" dirty="0"/>
          </a:p>
          <a:p>
            <a:pPr marL="109728" indent="0">
              <a:buNone/>
            </a:pPr>
            <a:endParaRPr lang="en-US" sz="2000" dirty="0"/>
          </a:p>
          <a:p>
            <a:pPr marL="411480" lvl="1" indent="0">
              <a:buNone/>
            </a:pPr>
            <a:endParaRPr lang="en-US" dirty="0"/>
          </a:p>
          <a:p>
            <a:pPr marL="109728" indent="0">
              <a:buNone/>
            </a:pPr>
            <a:endParaRPr lang="en-US" dirty="0"/>
          </a:p>
        </p:txBody>
      </p:sp>
    </p:spTree>
    <p:extLst>
      <p:ext uri="{BB962C8B-B14F-4D97-AF65-F5344CB8AC3E}">
        <p14:creationId xmlns:p14="http://schemas.microsoft.com/office/powerpoint/2010/main" val="2219329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599" y="619125"/>
            <a:ext cx="10972800" cy="1066800"/>
          </a:xfrm>
        </p:spPr>
        <p:txBody>
          <a:bodyPr/>
          <a:lstStyle/>
          <a:p>
            <a:r>
              <a:rPr lang="en-US" dirty="0"/>
              <a:t>Pay Schedule</a:t>
            </a:r>
          </a:p>
        </p:txBody>
      </p:sp>
      <p:sp>
        <p:nvSpPr>
          <p:cNvPr id="6" name="Text Placeholder 5"/>
          <p:cNvSpPr>
            <a:spLocks noGrp="1"/>
          </p:cNvSpPr>
          <p:nvPr>
            <p:ph sz="half" idx="1"/>
          </p:nvPr>
        </p:nvSpPr>
        <p:spPr>
          <a:xfrm>
            <a:off x="942975" y="1695450"/>
            <a:ext cx="9934574" cy="4419600"/>
          </a:xfrm>
        </p:spPr>
        <p:txBody>
          <a:bodyPr>
            <a:normAutofit lnSpcReduction="10000"/>
          </a:bodyPr>
          <a:lstStyle/>
          <a:p>
            <a:r>
              <a:rPr lang="en-US" sz="2400" dirty="0"/>
              <a:t>The rates in the </a:t>
            </a:r>
            <a:r>
              <a:rPr lang="en-US" sz="2400" dirty="0">
                <a:hlinkClick r:id="rId2"/>
              </a:rPr>
              <a:t>pay schedule</a:t>
            </a:r>
            <a:r>
              <a:rPr lang="en-US" sz="2400" dirty="0"/>
              <a:t> were determined based on three factors:</a:t>
            </a:r>
          </a:p>
          <a:p>
            <a:pPr marL="859536" lvl="1" indent="-457200">
              <a:buFont typeface="+mj-lt"/>
              <a:buAutoNum type="arabicPeriod"/>
            </a:pPr>
            <a:r>
              <a:rPr lang="en-US" sz="2300" dirty="0"/>
              <a:t>The academic progression level of the graduate student</a:t>
            </a:r>
          </a:p>
          <a:p>
            <a:pPr marL="859536" lvl="1" indent="-457200">
              <a:buFont typeface="+mj-lt"/>
              <a:buAutoNum type="arabicPeriod"/>
            </a:pPr>
            <a:r>
              <a:rPr lang="en-US" sz="2300" dirty="0"/>
              <a:t>The academic department for which the student is employed or the academic department that closely aligns to a non-academic department for which the student is employed.</a:t>
            </a:r>
          </a:p>
          <a:p>
            <a:pPr marL="859536" lvl="1" indent="-457200">
              <a:buFont typeface="+mj-lt"/>
              <a:buAutoNum type="arabicPeriod"/>
            </a:pPr>
            <a:r>
              <a:rPr lang="en-US" sz="2300" dirty="0"/>
              <a:t>Provision for status as a research assistant is provided.</a:t>
            </a:r>
          </a:p>
          <a:p>
            <a:pPr marL="859536" lvl="1" indent="-457200">
              <a:buFont typeface="+mj-lt"/>
              <a:buAutoNum type="arabicPeriod"/>
            </a:pPr>
            <a:endParaRPr lang="en-US" sz="2300" dirty="0"/>
          </a:p>
          <a:p>
            <a:r>
              <a:rPr lang="en-US" sz="2400" dirty="0"/>
              <a:t>The default department rate that will be used for non-academic departments will be that in which the Higher Education program resides unless justification is provided to use another academic department’s rate. Summer monthly rates are equivalent to the monthly rates provided during the regular academic year.</a:t>
            </a:r>
          </a:p>
        </p:txBody>
      </p:sp>
    </p:spTree>
    <p:extLst>
      <p:ext uri="{BB962C8B-B14F-4D97-AF65-F5344CB8AC3E}">
        <p14:creationId xmlns:p14="http://schemas.microsoft.com/office/powerpoint/2010/main" val="4237039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609599" y="619125"/>
            <a:ext cx="10972800" cy="1066800"/>
          </a:xfrm>
        </p:spPr>
        <p:txBody>
          <a:bodyPr/>
          <a:lstStyle/>
          <a:p>
            <a:r>
              <a:rPr lang="en-US" dirty="0"/>
              <a:t>Pay Schedule</a:t>
            </a:r>
          </a:p>
        </p:txBody>
      </p:sp>
      <p:sp>
        <p:nvSpPr>
          <p:cNvPr id="6" name="Text Placeholder 5"/>
          <p:cNvSpPr>
            <a:spLocks noGrp="1"/>
          </p:cNvSpPr>
          <p:nvPr>
            <p:ph sz="half" idx="1"/>
          </p:nvPr>
        </p:nvSpPr>
        <p:spPr>
          <a:xfrm>
            <a:off x="609599" y="1552574"/>
            <a:ext cx="10972800" cy="5305425"/>
          </a:xfrm>
        </p:spPr>
        <p:txBody>
          <a:bodyPr>
            <a:normAutofit/>
          </a:bodyPr>
          <a:lstStyle/>
          <a:p>
            <a:pPr marL="109728" indent="0">
              <a:buNone/>
            </a:pPr>
            <a:r>
              <a:rPr lang="en-US" sz="2400" dirty="0"/>
              <a:t>Progression to the next level requires meeting the minimum qualifications of the higher level at the beginning of the Fall semester only.</a:t>
            </a:r>
          </a:p>
          <a:p>
            <a:pPr lvl="1"/>
            <a:r>
              <a:rPr lang="en-US" sz="2300" dirty="0"/>
              <a:t>Upon the initial hire of a graduate student, the entry level salary will generally be at the minimum rate based on the qualifications outlined below. However, a College, School or Division may elect to hire individuals above the entry level salary based on internally developed criteria. Hire above entry does not require approval by the Office of the Provost and Vice President for Academic Affairs.</a:t>
            </a:r>
            <a:r>
              <a:rPr lang="en-US" sz="2300" b="1" dirty="0"/>
              <a:t> </a:t>
            </a:r>
            <a:r>
              <a:rPr lang="en-US" sz="2300" b="1" i="1" dirty="0">
                <a:solidFill>
                  <a:srgbClr val="00B050"/>
                </a:solidFill>
              </a:rPr>
              <a:t>Hires at or above midpoint require the submission of a justification statement explaining why the higher rate is being requested</a:t>
            </a:r>
            <a:r>
              <a:rPr lang="en-US" sz="2300" i="1" dirty="0">
                <a:solidFill>
                  <a:srgbClr val="00B050"/>
                </a:solidFill>
              </a:rPr>
              <a:t>.</a:t>
            </a:r>
            <a:r>
              <a:rPr lang="en-US" sz="2300" dirty="0"/>
              <a:t> All salaries must be funded by the college, school, or division.</a:t>
            </a:r>
          </a:p>
          <a:p>
            <a:pPr lvl="1"/>
            <a:r>
              <a:rPr lang="en-US" sz="2300" dirty="0"/>
              <a:t>Graduate students may receive annual pay increases if warranted and recommended by the department head or the department chair and dean if financial resources are available. However, under no circumstances should a graduate student exceed the maximum salary at the level in which they are situated.</a:t>
            </a:r>
          </a:p>
          <a:p>
            <a:endParaRPr lang="en-US" sz="2400" dirty="0"/>
          </a:p>
        </p:txBody>
      </p:sp>
    </p:spTree>
    <p:extLst>
      <p:ext uri="{BB962C8B-B14F-4D97-AF65-F5344CB8AC3E}">
        <p14:creationId xmlns:p14="http://schemas.microsoft.com/office/powerpoint/2010/main" val="97847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00629"/>
            <a:ext cx="10972800" cy="1066800"/>
          </a:xfrm>
        </p:spPr>
        <p:txBody>
          <a:bodyPr/>
          <a:lstStyle/>
          <a:p>
            <a:r>
              <a:rPr lang="en-US" dirty="0"/>
              <a:t>Qualifications</a:t>
            </a:r>
          </a:p>
        </p:txBody>
      </p:sp>
      <p:sp>
        <p:nvSpPr>
          <p:cNvPr id="4" name="Content Placeholder 2"/>
          <p:cNvSpPr>
            <a:spLocks noGrp="1"/>
          </p:cNvSpPr>
          <p:nvPr>
            <p:ph idx="1"/>
          </p:nvPr>
        </p:nvSpPr>
        <p:spPr>
          <a:xfrm>
            <a:off x="461963" y="1906587"/>
            <a:ext cx="10939462" cy="4484687"/>
          </a:xfrm>
        </p:spPr>
        <p:txBody>
          <a:bodyPr>
            <a:normAutofit fontScale="85000" lnSpcReduction="10000"/>
          </a:bodyPr>
          <a:lstStyle/>
          <a:p>
            <a:r>
              <a:rPr lang="en-US" u="sng" dirty="0"/>
              <a:t>Academic Progression Level 1:</a:t>
            </a:r>
            <a:r>
              <a:rPr lang="en-US" dirty="0"/>
              <a:t> Masters or doctoral students without experience in a graduate degree program and with less than 18 credits toward a graduate degree.</a:t>
            </a:r>
          </a:p>
          <a:p>
            <a:r>
              <a:rPr lang="en-US" u="sng" dirty="0"/>
              <a:t>Academic Progression Level 2:</a:t>
            </a:r>
            <a:r>
              <a:rPr lang="en-US" dirty="0"/>
              <a:t> Students pursuing a master’s degree or seeking a doctoral degree with at least 18 credits toward a graduate degree.  This is the entry level for doctoral students with an earned master’s degree. </a:t>
            </a:r>
          </a:p>
          <a:p>
            <a:r>
              <a:rPr lang="en-US" u="sng" dirty="0"/>
              <a:t>Academic Progression Level 3:</a:t>
            </a:r>
            <a:r>
              <a:rPr lang="en-US" dirty="0"/>
              <a:t> Doctoral or MFA students who have completed all course work; have passed all their qualifying examinations; and are in good academic standing.  Exceptions must be approved by the Graduate School.  For advancement to Pay Level 3, departments must fill out a brief form to certify results of qualifying examinations at: </a:t>
            </a:r>
          </a:p>
          <a:p>
            <a:r>
              <a:rPr lang="en-US" dirty="0">
                <a:hlinkClick r:id="rId2"/>
              </a:rPr>
              <a:t>https://tsgs.unt.edu/sites/default/files/u63/qualifying-examination-results.pdf</a:t>
            </a:r>
          </a:p>
          <a:p>
            <a:endParaRPr lang="en-US" dirty="0"/>
          </a:p>
        </p:txBody>
      </p:sp>
    </p:spTree>
    <p:extLst>
      <p:ext uri="{BB962C8B-B14F-4D97-AF65-F5344CB8AC3E}">
        <p14:creationId xmlns:p14="http://schemas.microsoft.com/office/powerpoint/2010/main" val="35143411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raining presentation">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extLst>
    <a:ext uri="{05A4C25C-085E-4340-85A3-A5531E510DB2}">
      <thm15:themeFamily xmlns:thm15="http://schemas.microsoft.com/office/thememl/2012/main" name="Training presentation.potx" id="{7B9FCAFE-DDE5-4198-9987-54DFCAD80598}" vid="{6015A8B0-C387-4E39-945C-0F39E3EB10B6}"/>
    </a:ext>
  </a:extLst>
</a:theme>
</file>

<file path=ppt/theme/theme2.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Training presentation</Template>
  <TotalTime>1571</TotalTime>
  <Words>2802</Words>
  <Application>Microsoft Office PowerPoint</Application>
  <PresentationFormat>Widescreen</PresentationFormat>
  <Paragraphs>135</Paragraphs>
  <Slides>20</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Courier New</vt:lpstr>
      <vt:lpstr>Georgia</vt:lpstr>
      <vt:lpstr>Wingdings</vt:lpstr>
      <vt:lpstr>Wingdings 2</vt:lpstr>
      <vt:lpstr>Training presentation</vt:lpstr>
      <vt:lpstr>Salaried Graduate Student Processes  </vt:lpstr>
      <vt:lpstr>Graduate Employment</vt:lpstr>
      <vt:lpstr>Assistantships</vt:lpstr>
      <vt:lpstr>Types of Assistantships/Job Codes</vt:lpstr>
      <vt:lpstr>Account Coding for Job Codes</vt:lpstr>
      <vt:lpstr>Compensation Plan</vt:lpstr>
      <vt:lpstr>Pay Schedule</vt:lpstr>
      <vt:lpstr>Pay Schedule</vt:lpstr>
      <vt:lpstr>Qualifications</vt:lpstr>
      <vt:lpstr>Length of Appointment</vt:lpstr>
      <vt:lpstr>Allocation of Graduate Student Lines/Positions</vt:lpstr>
      <vt:lpstr>Applicable Policies 06.043 Graduate Fellowship/Research Assistantship Load Specifications https://policy.unt.edu/sites/default/files/06.043_GradFellowResearchAss_2018pub_0.pdf </vt:lpstr>
      <vt:lpstr>Applicable Policies 06.020 Recruitment &amp; Selection of Teaching Fellows &amp; Teaching Assistants https://policy.unt.edu/sites/default/files/06.020_RecruitmentandSelectionTFsandTAs.pub2018.pdf </vt:lpstr>
      <vt:lpstr>Workload</vt:lpstr>
      <vt:lpstr>Offer Letters</vt:lpstr>
      <vt:lpstr>Criminal History Check Process</vt:lpstr>
      <vt:lpstr>Criminal History Check Process Departments should inform their graduate students to expect a criminal history check if one is required.  An email request from Accurate Background, Inc. will be sent to the preferred email listed on the on the offer letter.  As requests are valid for one week only, students will need to complete and submit this request as soon as possible.  </vt:lpstr>
      <vt:lpstr>Effective Dates for Appointments/Positions</vt:lpstr>
      <vt:lpstr>Behind the Scenes Processes</vt:lpstr>
      <vt:lpstr>PowerPoint Presentation</vt:lpstr>
    </vt:vector>
  </TitlesOfParts>
  <Company>University of North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 20 Adjunct Process</dc:title>
  <dc:creator>Patterson, Tami</dc:creator>
  <cp:lastModifiedBy>Patterson, Tami</cp:lastModifiedBy>
  <cp:revision>90</cp:revision>
  <dcterms:created xsi:type="dcterms:W3CDTF">2019-02-07T18:11:18Z</dcterms:created>
  <dcterms:modified xsi:type="dcterms:W3CDTF">2021-08-11T19:13:38Z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