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84" r:id="rId3"/>
    <p:sldId id="280" r:id="rId4"/>
    <p:sldId id="274" r:id="rId5"/>
    <p:sldId id="287" r:id="rId6"/>
    <p:sldId id="291" r:id="rId7"/>
    <p:sldId id="290" r:id="rId8"/>
    <p:sldId id="281" r:id="rId9"/>
    <p:sldId id="293" r:id="rId10"/>
    <p:sldId id="294" r:id="rId11"/>
    <p:sldId id="289" r:id="rId12"/>
    <p:sldId id="300" r:id="rId13"/>
    <p:sldId id="279" r:id="rId14"/>
  </p:sldIdLst>
  <p:sldSz cx="9144000" cy="6858000" type="letter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139A29"/>
    <a:srgbClr val="008000"/>
    <a:srgbClr val="00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7" autoAdjust="0"/>
    <p:restoredTop sz="83431" autoAdjust="0"/>
  </p:normalViewPr>
  <p:slideViewPr>
    <p:cSldViewPr snapToGrid="0" snapToObjects="1">
      <p:cViewPr varScale="1">
        <p:scale>
          <a:sx n="101" d="100"/>
          <a:sy n="101" d="100"/>
        </p:scale>
        <p:origin x="22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23167B-44CD-48C6-9252-097D11A3341D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9ED7E2-E346-4F35-AD80-40D60521D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29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6764B-0CFB-440A-BA28-85E2EB7DFA7A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FB8C92-0A05-45F6-91C6-DB4C7DAD5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01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10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35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21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6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139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88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277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538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480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189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9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8239-9CCD-4535-8B0F-8110BF3151D7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AF07-4341-4650-B167-7922D0ECB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53B5-0225-456D-8C8E-0170F5AF93BA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FAA1-B68C-4990-B670-116F6A7A6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7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7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D590-2446-4ABC-9D84-A8B1C26B6D9D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2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ABF8-CC6A-41EF-8B63-19BFDA474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95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5502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99B5-8868-43E4-A77B-BF8F1BAF17CC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55022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5502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CC6-590C-449E-A33B-BE2E83244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6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FE73-89D0-4B7D-80C3-44145CA640B0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043E-5B83-405B-A744-C7FE4FFCF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0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147B-1AA9-4EF0-A3AD-FD7E22BDC7C5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1442-ACC0-47F6-BD88-43C6FD8AC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3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92B-A2EC-4AE7-A50A-9CD7FDEDB88D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7BDD-436E-4DF3-BF0B-69BD07916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6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A986-F104-47AE-A6B8-37E712F29265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9603-80FD-490E-ADB8-1B09FF11C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5A2A1-148B-47DF-B558-8ED458BA22B7}" type="datetime1">
              <a:rPr lang="en-US"/>
              <a:pPr>
                <a:defRPr/>
              </a:pPr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36791-6586-4651-8C29-62D8C50A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74" r:id="rId8"/>
    <p:sldLayoutId id="2147483975" r:id="rId9"/>
    <p:sldLayoutId id="2147483976" r:id="rId10"/>
    <p:sldLayoutId id="2147483977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acultysuccess.unt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775" y="4811713"/>
            <a:ext cx="6375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Michael McPherson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August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26, 2016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62050"/>
            <a:ext cx="83534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MENTORING Grant Workshop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400175"/>
            <a:ext cx="822960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Identify key challenges in achieving expected goals.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List new goals or activities based on experiences.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What specific follow-up actions do you plan to take?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Mid-Year Report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(February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10, 2017)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3" y="5021263"/>
            <a:ext cx="82296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latin typeface="Arial"/>
                <a:cs typeface="Arial"/>
              </a:rPr>
              <a:t>One page summary submitted to faculty.success@unt.edu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38" y="1049338"/>
            <a:ext cx="8229600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Description of Activities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Outcomes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Challenges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Budget Summary (Excel File)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						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Final Report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(October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6, 2017)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90575" y="5391150"/>
            <a:ext cx="696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Summary submitted to faculty.success@unt.edu.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619625" y="800100"/>
            <a:ext cx="32956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72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Lessons Learned</a:t>
            </a:r>
            <a:endParaRPr lang="en-US" altLang="en-US" sz="7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33796" name="Picture 4" descr="WEB LAUNCH PPT_OUTSIDE_1_upd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0"/>
            <a:ext cx="9278938" cy="9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58763" y="2397125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8000"/>
                </a:solidFill>
                <a:latin typeface="Brush Script MT" panose="03060802040406070304" pitchFamily="66" charset="0"/>
              </a:rPr>
              <a:t>Introducing Our Award Winners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2005013" y="558800"/>
            <a:ext cx="4960937" cy="4532313"/>
            <a:chOff x="2005014" y="1219200"/>
            <a:chExt cx="4960937" cy="4532313"/>
          </a:xfrm>
        </p:grpSpPr>
        <p:sp>
          <p:nvSpPr>
            <p:cNvPr id="17" name="Rounded Rectangle 16"/>
            <p:cNvSpPr/>
            <p:nvPr/>
          </p:nvSpPr>
          <p:spPr>
            <a:xfrm rot="473152">
              <a:off x="5233989" y="3636963"/>
              <a:ext cx="1365250" cy="508000"/>
            </a:xfrm>
            <a:prstGeom prst="roundRect">
              <a:avLst>
                <a:gd name="adj" fmla="val 198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8000"/>
                  </a:solidFill>
                </a:rPr>
                <a:t>Compliance</a:t>
              </a:r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3816351" y="4924425"/>
              <a:ext cx="1322388" cy="827088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 rot="377249">
              <a:off x="2005014" y="4143375"/>
              <a:ext cx="4960937" cy="8096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139A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Outcomes-------------  Budget 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 rot="21062255">
              <a:off x="2794001" y="3340100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6600"/>
                  </a:solidFill>
                </a:rPr>
                <a:t>Promoting Diversity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81264" y="2697163"/>
              <a:ext cx="1365250" cy="506412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6600"/>
                  </a:solidFill>
                </a:rPr>
                <a:t>Developing Networks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 rot="847700">
              <a:off x="5233989" y="3057525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Record keeping	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 rot="532962">
              <a:off x="2278064" y="1927225"/>
              <a:ext cx="1365250" cy="508000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/>
                <a:t>Supporting Teaching &amp; Research Efforts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 rot="21295740">
              <a:off x="5124451" y="2259013"/>
              <a:ext cx="1365250" cy="506412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Expenditures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06651" y="1219200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rgbClr val="CC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6600"/>
                  </a:solidFill>
                </a:rPr>
                <a:t>Gaining Institutional Knowledge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 rot="532962">
              <a:off x="5113339" y="1476375"/>
              <a:ext cx="1365250" cy="506413"/>
            </a:xfrm>
            <a:prstGeom prst="roundRect">
              <a:avLst>
                <a:gd name="adj" fmla="val 198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6600"/>
                  </a:solidFill>
                </a:rPr>
                <a:t>Accountability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675" y="795338"/>
            <a:ext cx="82296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Faculty Travel</a:t>
            </a:r>
            <a:r>
              <a:rPr lang="en-US" sz="2200" dirty="0">
                <a:cs typeface="Arial" charset="0"/>
              </a:rPr>
              <a:t> (covers food, hotel, air, ground transportation, conference fees)</a:t>
            </a:r>
            <a:br>
              <a:rPr lang="en-US" sz="2200" dirty="0">
                <a:cs typeface="Arial" charset="0"/>
              </a:rPr>
            </a:br>
            <a:endParaRPr lang="en-US" sz="2200" dirty="0"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Food &amp; Operation</a:t>
            </a:r>
            <a:r>
              <a:rPr lang="en-US" sz="2200" dirty="0">
                <a:cs typeface="Arial" charset="0"/>
              </a:rPr>
              <a:t>: (food and operating expenses when you are on campus)</a:t>
            </a:r>
            <a:br>
              <a:rPr lang="en-US" sz="2200" dirty="0">
                <a:cs typeface="Arial" charset="0"/>
              </a:rPr>
            </a:br>
            <a:endParaRPr lang="en-US" sz="2200" dirty="0"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Consultant Services </a:t>
            </a:r>
            <a:r>
              <a:rPr lang="en-US" sz="2200" dirty="0">
                <a:cs typeface="Arial" charset="0"/>
              </a:rPr>
              <a:t>(writing coach, editorial service, virtual mentor)</a:t>
            </a:r>
            <a:br>
              <a:rPr lang="en-US" sz="2200" dirty="0">
                <a:cs typeface="Arial" charset="0"/>
              </a:rPr>
            </a:br>
            <a:endParaRPr lang="en-US" sz="2200" dirty="0"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Non-Employee Honoraria</a:t>
            </a:r>
            <a:r>
              <a:rPr lang="en-US" sz="2200" dirty="0">
                <a:cs typeface="Arial" charset="0"/>
              </a:rPr>
              <a:t> (speaker fees)</a:t>
            </a:r>
            <a:br>
              <a:rPr lang="en-US" sz="2200" dirty="0">
                <a:cs typeface="Arial" charset="0"/>
              </a:rPr>
            </a:br>
            <a:endParaRPr lang="en-US" sz="2200" dirty="0"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Payroll</a:t>
            </a:r>
            <a:r>
              <a:rPr lang="en-US" sz="2200" dirty="0">
                <a:cs typeface="Arial" charset="0"/>
              </a:rPr>
              <a:t> (can only be used to pay CURRENT UNT students at approved rates)</a:t>
            </a:r>
            <a:br>
              <a:rPr lang="en-US" sz="2200" dirty="0">
                <a:cs typeface="Arial" charset="0"/>
              </a:rPr>
            </a:br>
            <a:endParaRPr lang="en-US" sz="2200" dirty="0">
              <a:cs typeface="Arial" charset="0"/>
            </a:endParaRPr>
          </a:p>
          <a:p>
            <a:pPr eaLnBrk="1" hangingPunct="1">
              <a:defRPr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Other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(as approved)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5725" y="1588"/>
            <a:ext cx="9229725" cy="584200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Approved Expenditure Categories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5" y="1116013"/>
            <a:ext cx="822960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The Primary Contact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has </a:t>
            </a:r>
            <a:r>
              <a:rPr lang="en-US" sz="28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ultimate responsibility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ensuring that all expenditures charged to the program are correct.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Approval of expenditures should go through normal departmental procedures.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Maintain spreadsheet with expenditures.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Accountability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Budget 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894538"/>
            <a:ext cx="6949440" cy="498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63" y="1744663"/>
            <a:ext cx="88471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When in doubt,</a:t>
            </a:r>
            <a:r>
              <a:rPr lang="en-US" sz="4000" dirty="0">
                <a:solidFill>
                  <a:srgbClr val="FFFF00"/>
                </a:solidFill>
                <a:latin typeface="Arial"/>
                <a:cs typeface="Arial"/>
              </a:rPr>
              <a:t> ASK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your departmental assistant, chair, or dean. </a:t>
            </a:r>
            <a:endParaRPr lang="en-US" sz="40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81088"/>
            <a:ext cx="82296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Grant activities must be completed within the project beginning and ending dates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(October 1,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2016- 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July 31,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2017)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Promotional Material for Website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(September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16, 2016) 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Mid-Year Report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(February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10, 2017)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Final Report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(October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6, 2017)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8"/>
            <a:ext cx="9229725" cy="830262"/>
          </a:xfrm>
          <a:prstGeom prst="rect">
            <a:avLst/>
          </a:prstGeom>
          <a:solidFill>
            <a:srgbClr val="139A2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Important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76838" y="2097088"/>
            <a:ext cx="3225800" cy="566737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Leveraging Our Work</a:t>
            </a:r>
          </a:p>
        </p:txBody>
      </p:sp>
      <p:pic>
        <p:nvPicPr>
          <p:cNvPr id="1843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399" y="1000899"/>
            <a:ext cx="3744098" cy="2808074"/>
          </a:xfrm>
          <a:ln w="228600" cap="sq" cmpd="thickThin">
            <a:solidFill>
              <a:schemeClr val="bg1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600" y="4408488"/>
            <a:ext cx="8291513" cy="8048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short paragraph of project for website by September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16th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faculty.success@unt.edu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Document, document,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http://facultysuccess.unt.edu</a:t>
            </a:r>
            <a:endParaRPr lang="en-U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163</Words>
  <Application>Microsoft Office PowerPoint</Application>
  <PresentationFormat>Letter Paper (8.5x11 in)</PresentationFormat>
  <Paragraphs>57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Brush Script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Leveraging Our Work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McPherson, Michael</cp:lastModifiedBy>
  <cp:revision>109</cp:revision>
  <cp:lastPrinted>2015-08-26T15:06:28Z</cp:lastPrinted>
  <dcterms:created xsi:type="dcterms:W3CDTF">2010-11-22T21:44:58Z</dcterms:created>
  <dcterms:modified xsi:type="dcterms:W3CDTF">2016-05-20T13:19:00Z</dcterms:modified>
</cp:coreProperties>
</file>